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76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72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470" r:id="rId5"/>
    <p:sldId id="471" r:id="rId6"/>
    <p:sldId id="472" r:id="rId7"/>
    <p:sldId id="263" r:id="rId8"/>
    <p:sldId id="473" r:id="rId9"/>
    <p:sldId id="265" r:id="rId10"/>
    <p:sldId id="266" r:id="rId11"/>
    <p:sldId id="460" r:id="rId12"/>
    <p:sldId id="267" r:id="rId13"/>
    <p:sldId id="268" r:id="rId14"/>
    <p:sldId id="269" r:id="rId15"/>
    <p:sldId id="474" r:id="rId16"/>
    <p:sldId id="271" r:id="rId17"/>
    <p:sldId id="272" r:id="rId18"/>
    <p:sldId id="273" r:id="rId19"/>
    <p:sldId id="475" r:id="rId20"/>
    <p:sldId id="476" r:id="rId21"/>
    <p:sldId id="276" r:id="rId22"/>
    <p:sldId id="281" r:id="rId23"/>
    <p:sldId id="277" r:id="rId24"/>
    <p:sldId id="279" r:id="rId25"/>
    <p:sldId id="450" r:id="rId26"/>
    <p:sldId id="461" r:id="rId27"/>
    <p:sldId id="462" r:id="rId28"/>
    <p:sldId id="477" r:id="rId29"/>
    <p:sldId id="282" r:id="rId30"/>
    <p:sldId id="286" r:id="rId31"/>
    <p:sldId id="287" r:id="rId32"/>
    <p:sldId id="463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464" r:id="rId53"/>
    <p:sldId id="307" r:id="rId54"/>
    <p:sldId id="308" r:id="rId55"/>
    <p:sldId id="465" r:id="rId56"/>
    <p:sldId id="309" r:id="rId57"/>
    <p:sldId id="330" r:id="rId58"/>
    <p:sldId id="331" r:id="rId59"/>
    <p:sldId id="332" r:id="rId60"/>
    <p:sldId id="335" r:id="rId61"/>
    <p:sldId id="334" r:id="rId62"/>
    <p:sldId id="333" r:id="rId63"/>
    <p:sldId id="316" r:id="rId64"/>
    <p:sldId id="467" r:id="rId65"/>
    <p:sldId id="468" r:id="rId66"/>
    <p:sldId id="317" r:id="rId67"/>
    <p:sldId id="318" r:id="rId68"/>
    <p:sldId id="478" r:id="rId69"/>
    <p:sldId id="319" r:id="rId70"/>
    <p:sldId id="320" r:id="rId71"/>
    <p:sldId id="321" r:id="rId72"/>
    <p:sldId id="479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50" r:id="rId82"/>
    <p:sldId id="336" r:id="rId83"/>
    <p:sldId id="337" r:id="rId84"/>
    <p:sldId id="338" r:id="rId85"/>
    <p:sldId id="339" r:id="rId86"/>
    <p:sldId id="340" r:id="rId87"/>
    <p:sldId id="480" r:id="rId88"/>
    <p:sldId id="341" r:id="rId89"/>
    <p:sldId id="342" r:id="rId90"/>
    <p:sldId id="481" r:id="rId91"/>
    <p:sldId id="343" r:id="rId92"/>
    <p:sldId id="344" r:id="rId93"/>
    <p:sldId id="345" r:id="rId94"/>
    <p:sldId id="346" r:id="rId95"/>
    <p:sldId id="347" r:id="rId96"/>
    <p:sldId id="348" r:id="rId97"/>
    <p:sldId id="373" r:id="rId98"/>
    <p:sldId id="351" r:id="rId99"/>
    <p:sldId id="352" r:id="rId100"/>
    <p:sldId id="353" r:id="rId101"/>
    <p:sldId id="354" r:id="rId102"/>
    <p:sldId id="355" r:id="rId103"/>
    <p:sldId id="356" r:id="rId104"/>
    <p:sldId id="357" r:id="rId105"/>
    <p:sldId id="456" r:id="rId106"/>
    <p:sldId id="457" r:id="rId107"/>
    <p:sldId id="359" r:id="rId108"/>
    <p:sldId id="360" r:id="rId109"/>
    <p:sldId id="361" r:id="rId110"/>
    <p:sldId id="362" r:id="rId111"/>
    <p:sldId id="363" r:id="rId112"/>
    <p:sldId id="377" r:id="rId113"/>
    <p:sldId id="374" r:id="rId114"/>
    <p:sldId id="375" r:id="rId115"/>
    <p:sldId id="376" r:id="rId116"/>
    <p:sldId id="364" r:id="rId117"/>
    <p:sldId id="366" r:id="rId118"/>
    <p:sldId id="368" r:id="rId119"/>
    <p:sldId id="370" r:id="rId120"/>
    <p:sldId id="371" r:id="rId121"/>
    <p:sldId id="372" r:id="rId122"/>
    <p:sldId id="389" r:id="rId123"/>
    <p:sldId id="378" r:id="rId124"/>
    <p:sldId id="379" r:id="rId125"/>
    <p:sldId id="390" r:id="rId126"/>
    <p:sldId id="380" r:id="rId127"/>
    <p:sldId id="392" r:id="rId128"/>
    <p:sldId id="381" r:id="rId129"/>
    <p:sldId id="382" r:id="rId130"/>
    <p:sldId id="384" r:id="rId131"/>
    <p:sldId id="391" r:id="rId132"/>
    <p:sldId id="386" r:id="rId133"/>
    <p:sldId id="388" r:id="rId134"/>
    <p:sldId id="446" r:id="rId135"/>
    <p:sldId id="440" r:id="rId136"/>
    <p:sldId id="442" r:id="rId137"/>
    <p:sldId id="443" r:id="rId138"/>
    <p:sldId id="444" r:id="rId139"/>
    <p:sldId id="445" r:id="rId140"/>
    <p:sldId id="469" r:id="rId141"/>
    <p:sldId id="404" r:id="rId142"/>
    <p:sldId id="447" r:id="rId143"/>
    <p:sldId id="448" r:id="rId144"/>
    <p:sldId id="449" r:id="rId145"/>
    <p:sldId id="405" r:id="rId146"/>
    <p:sldId id="406" r:id="rId147"/>
    <p:sldId id="407" r:id="rId148"/>
    <p:sldId id="409" r:id="rId149"/>
    <p:sldId id="410" r:id="rId150"/>
    <p:sldId id="411" r:id="rId151"/>
    <p:sldId id="412" r:id="rId152"/>
    <p:sldId id="413" r:id="rId153"/>
    <p:sldId id="414" r:id="rId154"/>
    <p:sldId id="415" r:id="rId155"/>
    <p:sldId id="416" r:id="rId156"/>
    <p:sldId id="417" r:id="rId157"/>
    <p:sldId id="418" r:id="rId158"/>
    <p:sldId id="419" r:id="rId159"/>
    <p:sldId id="420" r:id="rId160"/>
    <p:sldId id="421" r:id="rId161"/>
    <p:sldId id="422" r:id="rId162"/>
    <p:sldId id="425" r:id="rId163"/>
    <p:sldId id="426" r:id="rId164"/>
    <p:sldId id="427" r:id="rId165"/>
    <p:sldId id="439" r:id="rId166"/>
    <p:sldId id="428" r:id="rId167"/>
    <p:sldId id="483" r:id="rId168"/>
    <p:sldId id="482" r:id="rId169"/>
    <p:sldId id="429" r:id="rId170"/>
    <p:sldId id="430" r:id="rId171"/>
    <p:sldId id="431" r:id="rId172"/>
    <p:sldId id="451" r:id="rId173"/>
    <p:sldId id="438" r:id="rId174"/>
    <p:sldId id="452" r:id="rId175"/>
    <p:sldId id="453" r:id="rId176"/>
    <p:sldId id="454" r:id="rId17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80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001710-69C7-47E0-A009-944FD7F7D3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3C21702-A047-4FFF-A7FB-A100139285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AA27FDA-192C-4959-94E7-7B5E7C92CC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47EC867-7E93-4ED0-B3F8-37B1F1ABBB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56509D2-C55C-4F25-ABBF-2DDCE0AD10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ACECD33-568F-4CE5-A5D7-70B0B60EC4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0B86860-B2E4-41E1-922D-184AF160E5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5FF0753-A0BA-4DA8-A44A-EB3B22C1A1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596AE0C-3CD4-40C9-8F01-0D40702E56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B793BE5-6F90-46BA-BD3D-0F16F126C4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B86AD9-95D4-4F38-9E6E-4E5B0FFDF0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J:\Brians Documents\paladingrp\PaladinGroup-logo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00" y="6346018"/>
            <a:ext cx="1442080" cy="51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0" y="6477000"/>
            <a:ext cx="381000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FDABF2-8568-4284-A42E-6743BE8BA1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4:   </a:t>
            </a:r>
            <a:br>
              <a:rPr lang="en-US" smtClean="0"/>
            </a:br>
            <a:r>
              <a:rPr lang="en-US" smtClean="0"/>
              <a:t>Access Control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Brian E. Brzezicki</a:t>
            </a:r>
          </a:p>
        </p:txBody>
      </p:sp>
      <p:pic>
        <p:nvPicPr>
          <p:cNvPr id="4" name="Picture 3" descr="J:\Brians Documents\paladingrp\PaladinGroup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5334000"/>
            <a:ext cx="3810000" cy="135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Authentication (160)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Proving who you say you are, usually one of these 3</a:t>
            </a:r>
          </a:p>
          <a:p>
            <a:pPr lvl="1"/>
            <a:r>
              <a:rPr lang="en-US" dirty="0" smtClean="0"/>
              <a:t>Something you know</a:t>
            </a:r>
          </a:p>
          <a:p>
            <a:pPr lvl="1"/>
            <a:r>
              <a:rPr lang="en-US" dirty="0" smtClean="0"/>
              <a:t>Something you have</a:t>
            </a:r>
          </a:p>
          <a:p>
            <a:pPr lvl="1"/>
            <a:r>
              <a:rPr lang="en-US" dirty="0" smtClean="0"/>
              <a:t>Something you are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DAC</a:t>
            </a:r>
            <a:endParaRPr lang="en-US" smtClean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Discretionary Access Control*</a:t>
            </a:r>
          </a:p>
          <a:p>
            <a:pPr lvl="1"/>
            <a:r>
              <a:rPr lang="en-US" dirty="0" smtClean="0"/>
              <a:t>Owner or creator of resource specifies which subjects have which access to a resource. Based on the Discretion of the data owner*</a:t>
            </a:r>
          </a:p>
          <a:p>
            <a:pPr lvl="1"/>
            <a:r>
              <a:rPr lang="en-US" dirty="0" smtClean="0"/>
              <a:t>Common example is an ACL (what is an ACL?)</a:t>
            </a:r>
          </a:p>
          <a:p>
            <a:pPr lvl="1"/>
            <a:r>
              <a:rPr lang="en-US" dirty="0" smtClean="0"/>
              <a:t>Commonly implemented in commercial products (Windows, Linux, </a:t>
            </a:r>
            <a:r>
              <a:rPr lang="en-US" dirty="0" err="1" smtClean="0"/>
              <a:t>MacOS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</a:t>
            </a:r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6019" name="Picture 3" descr="bigm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7010400" cy="473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</a:t>
            </a:r>
            <a:endParaRPr lang="en-US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Mandatory Access Control*</a:t>
            </a:r>
          </a:p>
          <a:p>
            <a:r>
              <a:rPr lang="en-US" dirty="0" smtClean="0"/>
              <a:t>Data owners cannot grant access!*</a:t>
            </a:r>
          </a:p>
          <a:p>
            <a:r>
              <a:rPr lang="en-US" dirty="0" smtClean="0"/>
              <a:t>OS makes the decision based on a security label system*</a:t>
            </a:r>
          </a:p>
          <a:p>
            <a:r>
              <a:rPr lang="en-US" dirty="0" smtClean="0"/>
              <a:t>Users and Data are given a clearance level (confidential, secret, top secret etc)*</a:t>
            </a:r>
          </a:p>
          <a:p>
            <a:r>
              <a:rPr lang="en-US" dirty="0" smtClean="0"/>
              <a:t>Rules for access are configured by the security officer and enforced by the OS.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(211)</a:t>
            </a:r>
            <a:endParaRPr lang="en-US" smtClean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MAC is used where classification and confidentiality is of utmost importance… military. </a:t>
            </a:r>
          </a:p>
          <a:p>
            <a:r>
              <a:rPr lang="en-US" dirty="0" smtClean="0"/>
              <a:t>Generally you have to buy a specific MAC system, DAC systems don’t do MAC</a:t>
            </a:r>
          </a:p>
          <a:p>
            <a:pPr lvl="1"/>
            <a:r>
              <a:rPr lang="en-US" dirty="0" err="1" smtClean="0"/>
              <a:t>SELinux</a:t>
            </a:r>
            <a:endParaRPr lang="en-US" dirty="0" smtClean="0"/>
          </a:p>
          <a:p>
            <a:pPr lvl="1"/>
            <a:r>
              <a:rPr lang="en-US" dirty="0" smtClean="0"/>
              <a:t>Trusted Solaris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sensitivity labels</a:t>
            </a:r>
            <a:endParaRPr lang="en-US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</a:t>
            </a:r>
            <a:r>
              <a:rPr lang="en-US" dirty="0" smtClean="0"/>
              <a:t>ll objects in a MAC system have a security label*</a:t>
            </a:r>
          </a:p>
          <a:p>
            <a:r>
              <a:rPr lang="en-US" dirty="0" smtClean="0"/>
              <a:t>Security labels can be defined the organization.</a:t>
            </a:r>
          </a:p>
          <a:p>
            <a:r>
              <a:rPr lang="en-US" dirty="0" smtClean="0"/>
              <a:t>They also have categories to support “need to know” @ a certain level.</a:t>
            </a:r>
          </a:p>
          <a:p>
            <a:r>
              <a:rPr lang="en-US" dirty="0" smtClean="0"/>
              <a:t>Categories can be defined by the organization</a:t>
            </a:r>
          </a:p>
          <a:p>
            <a:r>
              <a:rPr lang="en-US" dirty="0" smtClean="0"/>
              <a:t>If I have “top secret” clearance can I see all projects in the “secret” level???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Role Based Access Control</a:t>
            </a:r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1379" name="Picture 4" descr="role-base-access-contr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8703125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Role Based Access Control (213)</a:t>
            </a:r>
            <a:endParaRPr lang="en-US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Also called non-discretionary.</a:t>
            </a:r>
          </a:p>
          <a:p>
            <a:r>
              <a:rPr lang="en-US" dirty="0" smtClean="0"/>
              <a:t>Uses a set of controls to determine how subjects and objects interact. </a:t>
            </a:r>
          </a:p>
          <a:p>
            <a:r>
              <a:rPr lang="en-US" dirty="0" smtClean="0"/>
              <a:t>Don’t give rights to users directly. Instead create “roles” which are given rights. Assign users to roles rather than providing users directly with privileges.</a:t>
            </a:r>
          </a:p>
          <a:p>
            <a:endParaRPr lang="en-US" dirty="0" smtClean="0"/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This scales better than DAC methods</a:t>
            </a:r>
          </a:p>
          <a:p>
            <a:pPr lvl="1"/>
            <a:r>
              <a:rPr lang="en-US" dirty="0" smtClean="0"/>
              <a:t>Fights “authorization creep”*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Role based Access control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839200" cy="518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When to </a:t>
            </a:r>
            <a:r>
              <a:rPr lang="en-US" dirty="0" smtClean="0"/>
              <a:t>use*</a:t>
            </a:r>
            <a:endParaRPr lang="en-US" dirty="0" smtClean="0"/>
          </a:p>
          <a:p>
            <a:pPr eaLnBrk="1" hangingPunct="1"/>
            <a:r>
              <a:rPr lang="en-US" dirty="0" smtClean="0"/>
              <a:t>If you need centralized </a:t>
            </a:r>
            <a:r>
              <a:rPr lang="en-US" dirty="0" smtClean="0"/>
              <a:t>access*</a:t>
            </a:r>
            <a:endParaRPr lang="en-US" dirty="0" smtClean="0"/>
          </a:p>
          <a:p>
            <a:pPr eaLnBrk="1" hangingPunct="1"/>
            <a:r>
              <a:rPr lang="en-US" dirty="0" smtClean="0"/>
              <a:t>If you DON’T need MAC ;)</a:t>
            </a:r>
          </a:p>
          <a:p>
            <a:pPr eaLnBrk="1" hangingPunct="1"/>
            <a:r>
              <a:rPr lang="en-US" dirty="0" smtClean="0"/>
              <a:t>If you have high turnover*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Access Control technologies that support access control models ()</a:t>
            </a:r>
            <a:endParaRPr lang="en-US" smtClean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We will talk more in depth of each in the next few slides.</a:t>
            </a:r>
          </a:p>
          <a:p>
            <a:r>
              <a:rPr lang="en-US" dirty="0" smtClean="0"/>
              <a:t>Rule-based Access Control</a:t>
            </a:r>
          </a:p>
          <a:p>
            <a:r>
              <a:rPr lang="en-US" dirty="0" smtClean="0"/>
              <a:t>Constrained User Interfaces</a:t>
            </a:r>
          </a:p>
          <a:p>
            <a:r>
              <a:rPr lang="en-US" dirty="0" smtClean="0"/>
              <a:t>Access Control Matrix</a:t>
            </a:r>
          </a:p>
          <a:p>
            <a:r>
              <a:rPr lang="en-US" dirty="0" smtClean="0"/>
              <a:t>Access Control Lists</a:t>
            </a:r>
          </a:p>
          <a:p>
            <a:r>
              <a:rPr lang="en-US" dirty="0" smtClean="0"/>
              <a:t>Content-Dependant Access Control</a:t>
            </a:r>
          </a:p>
          <a:p>
            <a:r>
              <a:rPr lang="en-US" dirty="0" smtClean="0"/>
              <a:t>Context-Dependant Access Control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Rule Based Access Control (216)</a:t>
            </a:r>
            <a:endParaRPr lang="en-US" smtClean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Uses specific rules that indicate what can and cannot transpire between subject and object.</a:t>
            </a:r>
          </a:p>
          <a:p>
            <a:r>
              <a:rPr lang="en-US" dirty="0" smtClean="0"/>
              <a:t>“if x then y” logic</a:t>
            </a:r>
          </a:p>
          <a:p>
            <a:r>
              <a:rPr lang="en-US" dirty="0" smtClean="0"/>
              <a:t>Before a subject can access and object it must meet a set of predefined rules. </a:t>
            </a:r>
          </a:p>
          <a:p>
            <a:pPr lvl="1"/>
            <a:r>
              <a:rPr lang="en-US" dirty="0" smtClean="0"/>
              <a:t>ex. If a user has proper clearance, and it’s between 9AM -5PM then allow access</a:t>
            </a:r>
          </a:p>
          <a:p>
            <a:r>
              <a:rPr lang="en-US" dirty="0" smtClean="0"/>
              <a:t>However it does NOT have to deal specifically with identity/authorization</a:t>
            </a:r>
          </a:p>
          <a:p>
            <a:pPr lvl="1"/>
            <a:r>
              <a:rPr lang="en-US" dirty="0" smtClean="0"/>
              <a:t>Ex. May only accept email attachments 5M or less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Authentication (160)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What is wrong with just using one of these methods?</a:t>
            </a:r>
          </a:p>
          <a:p>
            <a:pPr>
              <a:buFontTx/>
              <a:buNone/>
            </a:pPr>
            <a:endParaRPr lang="en-US" smtClean="0"/>
          </a:p>
          <a:p>
            <a:r>
              <a:rPr lang="en-US" smtClean="0"/>
              <a:t>Any single method is weak by itself.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Rules Based Access Control</a:t>
            </a:r>
            <a:endParaRPr lang="en-US" smtClean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considered a “compulsory control” because the rules are strictly enforced and not modifiable by users.</a:t>
            </a:r>
          </a:p>
          <a:p>
            <a:r>
              <a:rPr lang="en-US" dirty="0" smtClean="0"/>
              <a:t>Routers and firewalls use Rule Based access control*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Constrained User Interfaces (218)</a:t>
            </a:r>
            <a:endParaRPr lang="en-US" smtClean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Restrict user access by not allowing them see certain data or have certain functionality (see slides)</a:t>
            </a:r>
          </a:p>
          <a:p>
            <a:r>
              <a:rPr lang="en-US" dirty="0" smtClean="0"/>
              <a:t>Views – only allow access to certain data (canned interfaces)</a:t>
            </a:r>
          </a:p>
          <a:p>
            <a:r>
              <a:rPr lang="en-US" dirty="0" smtClean="0"/>
              <a:t>Restricted shell – like a real shell but only with certain commands. (like Cisco's non-enable mode)</a:t>
            </a:r>
          </a:p>
          <a:p>
            <a:r>
              <a:rPr lang="en-US" dirty="0" smtClean="0"/>
              <a:t>Menu – similar but more “</a:t>
            </a:r>
            <a:r>
              <a:rPr lang="en-US" dirty="0" err="1" smtClean="0"/>
              <a:t>gui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Physically constrained interface – show only certain keys on a keypad/touch screen. – like an ATM. (a modern type of menu) Difference is you are physically constrained from accessing them.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View</a:t>
            </a:r>
            <a:endParaRPr lang="en-US" smtClean="0"/>
          </a:p>
        </p:txBody>
      </p:sp>
      <p:pic>
        <p:nvPicPr>
          <p:cNvPr id="108547" name="Picture 4" descr="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5791200" cy="510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Shell</a:t>
            </a:r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9571" name="Picture 4" descr="sh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7467600" cy="468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Menu</a:t>
            </a:r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0595" name="Picture 4" descr="men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7772400" cy="488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Physically Constrained UI</a:t>
            </a:r>
            <a:endParaRPr lang="en-US" smtClean="0"/>
          </a:p>
        </p:txBody>
      </p:sp>
      <p:pic>
        <p:nvPicPr>
          <p:cNvPr id="111619" name="Picture 3" descr="physically-constrained-u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526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Access Control Matrix* (218)</a:t>
            </a:r>
            <a:endParaRPr lang="en-US" smtClean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 of subjects and objects indicating what actions individuals subjects can take on individual objects*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Picture 3" descr="access-control-matri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352800"/>
            <a:ext cx="868680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Capability Table*</a:t>
            </a:r>
            <a:endParaRPr lang="en-US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Bound to subjects, lists what permissions a subject has to each object</a:t>
            </a:r>
          </a:p>
          <a:p>
            <a:r>
              <a:rPr lang="en-US" dirty="0" smtClean="0"/>
              <a:t>This is a row in the access matrix</a:t>
            </a:r>
          </a:p>
          <a:p>
            <a:r>
              <a:rPr lang="en-US" dirty="0" smtClean="0"/>
              <a:t>NOT an ACL.. In fact the opposite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Picture 3" descr="capability-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733800"/>
            <a:ext cx="7543800" cy="2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ACL*</a:t>
            </a:r>
            <a:endParaRPr lang="en-US" smtClean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Lists what (and how) subjects may access a certain object.</a:t>
            </a:r>
          </a:p>
          <a:p>
            <a:r>
              <a:rPr lang="en-US" dirty="0" smtClean="0"/>
              <a:t>It’s a column of an access matrix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Picture 3" descr="ac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352800"/>
            <a:ext cx="868680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Content Dependant Access Controls (220)</a:t>
            </a:r>
            <a:endParaRPr lang="en-US" smtClean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Access is determined by the type of data. </a:t>
            </a:r>
          </a:p>
          <a:p>
            <a:pPr lvl="1"/>
            <a:r>
              <a:rPr lang="en-US" dirty="0" smtClean="0"/>
              <a:t>Example, email filters that look for specific things like “confidential”, “SSN”, images. </a:t>
            </a:r>
          </a:p>
          <a:p>
            <a:pPr lvl="1"/>
            <a:r>
              <a:rPr lang="en-US" dirty="0" smtClean="0"/>
              <a:t>Web Proxy servers may be content based.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Strong Authentication (159)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Strong Authentication is the combination of 2 or more of these and is encouraged!</a:t>
            </a:r>
          </a:p>
          <a:p>
            <a:pPr lvl="1"/>
            <a:r>
              <a:rPr lang="en-US" dirty="0" smtClean="0"/>
              <a:t>Strong Authentication provides a higher level of </a:t>
            </a:r>
            <a:r>
              <a:rPr lang="en-US" i="1" dirty="0" smtClean="0"/>
              <a:t>assurance</a:t>
            </a:r>
            <a:r>
              <a:rPr lang="en-US" dirty="0" smtClean="0"/>
              <a:t>* </a:t>
            </a:r>
          </a:p>
          <a:p>
            <a:pPr lvl="1"/>
            <a:r>
              <a:rPr lang="en-US" dirty="0" smtClean="0"/>
              <a:t>Strong Authentication is also called multi-factor </a:t>
            </a:r>
            <a:r>
              <a:rPr lang="en-US" i="1" dirty="0" smtClean="0"/>
              <a:t>authentication</a:t>
            </a:r>
            <a:r>
              <a:rPr lang="en-US" dirty="0" smtClean="0"/>
              <a:t>*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Context Dependant Access Control (221)</a:t>
            </a:r>
            <a:endParaRPr lang="en-US" smtClean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System reviews a Situation then makes a decision on access.</a:t>
            </a:r>
          </a:p>
          <a:p>
            <a:pPr lvl="1"/>
            <a:r>
              <a:rPr lang="en-US" dirty="0" smtClean="0"/>
              <a:t>A firewall is a great example of this, if session is established, then allow traffic to proceed.</a:t>
            </a:r>
          </a:p>
          <a:p>
            <a:pPr lvl="1"/>
            <a:r>
              <a:rPr lang="en-US" dirty="0" smtClean="0"/>
              <a:t>In a web proxy, a</a:t>
            </a:r>
            <a:r>
              <a:rPr lang="en-US" dirty="0" smtClean="0"/>
              <a:t>llow access to certain body imagery if previous web sessions are referencing medical data otherwise deny access.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Review of Access Control Technology / Techniques</a:t>
            </a:r>
            <a:endParaRPr lang="en-US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Constrained User Interfaces*</a:t>
            </a:r>
          </a:p>
          <a:p>
            <a:pPr lvl="1"/>
            <a:r>
              <a:rPr lang="en-US" smtClean="0"/>
              <a:t>view, shell, menu, physical</a:t>
            </a:r>
          </a:p>
          <a:p>
            <a:r>
              <a:rPr lang="en-US" smtClean="0"/>
              <a:t>Access Control Matrix*</a:t>
            </a:r>
          </a:p>
          <a:p>
            <a:r>
              <a:rPr lang="en-US" smtClean="0"/>
              <a:t>Capability Tables*</a:t>
            </a:r>
          </a:p>
          <a:p>
            <a:r>
              <a:rPr lang="en-US" smtClean="0"/>
              <a:t>ACL*</a:t>
            </a:r>
          </a:p>
          <a:p>
            <a:r>
              <a:rPr lang="en-US" smtClean="0"/>
              <a:t>Content Dependant Access Control</a:t>
            </a:r>
          </a:p>
          <a:p>
            <a:r>
              <a:rPr lang="en-US" smtClean="0"/>
              <a:t>Context Dependant Access Control</a:t>
            </a:r>
          </a:p>
          <a:p>
            <a:endParaRPr lang="en-US" smtClean="0"/>
          </a:p>
          <a:p>
            <a:r>
              <a:rPr lang="en-US" smtClean="0"/>
              <a:t>You should really know ALL of these and be able to differential between similar types!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Access Control Administration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Centralized Access Control Administration (223)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839200" cy="5181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/>
              <a:t>What is it? </a:t>
            </a:r>
          </a:p>
          <a:p>
            <a:pPr marL="609600" indent="-609600" eaLnBrk="1" hangingPunct="1"/>
            <a:r>
              <a:rPr lang="en-US" smtClean="0"/>
              <a:t>A centralized place for configuring and managing access control</a:t>
            </a:r>
          </a:p>
          <a:p>
            <a:pPr marL="609600" indent="-609600" eaLnBrk="1" hangingPunct="1"/>
            <a:r>
              <a:rPr lang="en-US" smtClean="0"/>
              <a:t>All the ones we will talk about (next) are “AAA” protocols*</a:t>
            </a:r>
          </a:p>
          <a:p>
            <a:pPr marL="990600" lvl="1" indent="-533400" eaLnBrk="1" hangingPunct="1"/>
            <a:r>
              <a:rPr lang="en-US" smtClean="0"/>
              <a:t>Authentication</a:t>
            </a:r>
          </a:p>
          <a:p>
            <a:pPr marL="990600" lvl="1" indent="-533400" eaLnBrk="1" hangingPunct="1"/>
            <a:r>
              <a:rPr lang="en-US" smtClean="0"/>
              <a:t>Authorization</a:t>
            </a:r>
          </a:p>
          <a:p>
            <a:pPr marL="990600" lvl="1" indent="-533400" eaLnBrk="1" hangingPunct="1"/>
            <a:r>
              <a:rPr lang="en-US" smtClean="0"/>
              <a:t>Auditing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Centralized Access Control Technologies</a:t>
            </a:r>
            <a:endParaRPr lang="en-US" smtClean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We will talk about each of these in the upcoming slides</a:t>
            </a:r>
          </a:p>
          <a:p>
            <a:r>
              <a:rPr lang="en-US" dirty="0" smtClean="0"/>
              <a:t>Radius</a:t>
            </a:r>
          </a:p>
          <a:p>
            <a:r>
              <a:rPr lang="en-US" dirty="0" smtClean="0"/>
              <a:t>TACACS, TACACS+</a:t>
            </a:r>
          </a:p>
          <a:p>
            <a:r>
              <a:rPr lang="en-US" dirty="0" smtClean="0"/>
              <a:t>Diameter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Radius</a:t>
            </a:r>
            <a:endParaRPr lang="en-US" smtClean="0"/>
          </a:p>
        </p:txBody>
      </p:sp>
      <p:pic>
        <p:nvPicPr>
          <p:cNvPr id="113667" name="Picture 4" descr="Radiu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76400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Radius* (223)</a:t>
            </a:r>
            <a:endParaRPr lang="en-US" smtClean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Initially developed by Livingston to authenticate modem users</a:t>
            </a:r>
          </a:p>
          <a:p>
            <a:r>
              <a:rPr lang="en-US" dirty="0" smtClean="0"/>
              <a:t>Access Server sends credentials to Radius server.  Which sends back authorization and connection parameters (IP address etc) (see slide)</a:t>
            </a:r>
          </a:p>
          <a:p>
            <a:r>
              <a:rPr lang="en-US" dirty="0" smtClean="0"/>
              <a:t>Can use multiple authentication type (PAP, CHAP, EAP)</a:t>
            </a:r>
          </a:p>
          <a:p>
            <a:r>
              <a:rPr lang="en-US" dirty="0" smtClean="0"/>
              <a:t>Uses UDP port 1812 , and auditing 1813*</a:t>
            </a:r>
          </a:p>
          <a:p>
            <a:r>
              <a:rPr lang="en-US" dirty="0" smtClean="0"/>
              <a:t>Sends Attribute Value Pair (Ex. IP=192.168.1.1)</a:t>
            </a:r>
          </a:p>
          <a:p>
            <a:r>
              <a:rPr lang="en-US" dirty="0" smtClean="0"/>
              <a:t>Access server notifies Radius server on disconnect (for auditing)</a:t>
            </a:r>
            <a:endParaRPr lang="en-US" dirty="0" smtClean="0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Radius</a:t>
            </a:r>
          </a:p>
        </p:txBody>
      </p:sp>
      <p:pic>
        <p:nvPicPr>
          <p:cNvPr id="126979" name="Picture 4" descr="radi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6705600" cy="550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radius used for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839200" cy="5181600"/>
          </a:xfrm>
        </p:spPr>
        <p:txBody>
          <a:bodyPr/>
          <a:lstStyle/>
          <a:p>
            <a:pPr eaLnBrk="1" hangingPunct="1"/>
            <a:r>
              <a:rPr lang="en-US" smtClean="0"/>
              <a:t>Network access </a:t>
            </a:r>
          </a:p>
          <a:p>
            <a:pPr lvl="1" eaLnBrk="1" hangingPunct="1"/>
            <a:r>
              <a:rPr lang="en-US" smtClean="0"/>
              <a:t>Dial up</a:t>
            </a:r>
          </a:p>
          <a:p>
            <a:pPr lvl="1" eaLnBrk="1" hangingPunct="1"/>
            <a:r>
              <a:rPr lang="en-US" smtClean="0"/>
              <a:t>VLAN provisioning</a:t>
            </a:r>
          </a:p>
          <a:p>
            <a:pPr lvl="1" eaLnBrk="1" hangingPunct="1"/>
            <a:r>
              <a:rPr lang="en-US" smtClean="0"/>
              <a:t>IP address assignment</a:t>
            </a:r>
          </a:p>
          <a:p>
            <a:pPr lvl="1" eaLnBrk="1" hangingPunct="1"/>
            <a:r>
              <a:rPr lang="en-US" smtClean="0"/>
              <a:t>801.x access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Radius Pros/Cons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839200" cy="518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Radius Pros</a:t>
            </a:r>
          </a:p>
          <a:p>
            <a:pPr lvl="1" eaLnBrk="1" hangingPunct="1"/>
            <a:r>
              <a:rPr lang="en-US" smtClean="0"/>
              <a:t>It’s been around, a lot of vendor support</a:t>
            </a:r>
          </a:p>
          <a:p>
            <a:pPr lvl="1" eaLnBrk="1" hangingPunct="1"/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Radius Cons</a:t>
            </a:r>
          </a:p>
          <a:p>
            <a:pPr lvl="1" eaLnBrk="1" hangingPunct="1"/>
            <a:r>
              <a:rPr lang="en-US" smtClean="0"/>
              <a:t>Radius can share symmetric key between NAS and Radius server, but does not encrypt attribute value pairs, only user info. This could provide info to people doing reconnaissance</a:t>
            </a:r>
          </a:p>
          <a:p>
            <a:pPr lvl="1" eaLnBrk="1" hangingPunct="1"/>
            <a:r>
              <a:rPr lang="en-US" smtClean="0"/>
              <a:t>PAP password go clear text from dial up user to NAS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Authorization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concept of ensuring that someone who is authenticated is </a:t>
            </a:r>
            <a:r>
              <a:rPr lang="en-US" b="1" dirty="0" smtClean="0"/>
              <a:t>allowed</a:t>
            </a:r>
            <a:r>
              <a:rPr lang="en-US" dirty="0" smtClean="0"/>
              <a:t> access to a resource. </a:t>
            </a:r>
          </a:p>
          <a:p>
            <a:pPr lvl="1"/>
            <a:r>
              <a:rPr lang="en-US" dirty="0" smtClean="0"/>
              <a:t>Authorization is a preventative control*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TACACS+ (223)</a:t>
            </a:r>
            <a:endParaRPr lang="en-US" smtClean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Provides the same functionality of Radius</a:t>
            </a:r>
          </a:p>
          <a:p>
            <a:r>
              <a:rPr lang="en-US" smtClean="0"/>
              <a:t>TACACS+ uses TCP port 49</a:t>
            </a:r>
          </a:p>
          <a:p>
            <a:r>
              <a:rPr lang="en-US" smtClean="0"/>
              <a:t>TACACS+ can support one time passwords</a:t>
            </a:r>
          </a:p>
          <a:p>
            <a:r>
              <a:rPr lang="en-US" smtClean="0"/>
              <a:t>Encrypts ALL traffic data</a:t>
            </a:r>
          </a:p>
          <a:p>
            <a:r>
              <a:rPr lang="en-US" smtClean="0"/>
              <a:t>TACACS+ separates each AAA function.</a:t>
            </a:r>
          </a:p>
          <a:p>
            <a:pPr lvl="1"/>
            <a:r>
              <a:rPr lang="en-US" smtClean="0"/>
              <a:t>For example can use an AD for authentication, and an SQL server for accounting.</a:t>
            </a:r>
          </a:p>
          <a:p>
            <a:r>
              <a:rPr lang="en-US" smtClean="0"/>
              <a:t>Has more AVP pairs than Radius… more flexible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Diameter</a:t>
            </a:r>
            <a:endParaRPr lang="en-US" smtClean="0"/>
          </a:p>
        </p:txBody>
      </p:sp>
      <p:pic>
        <p:nvPicPr>
          <p:cNvPr id="131075" name="Picture 4" descr="Diame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4745884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6" name="Text Box 5"/>
          <p:cNvSpPr txBox="1">
            <a:spLocks noChangeArrowheads="1"/>
          </p:cNvSpPr>
          <p:nvPr/>
        </p:nvSpPr>
        <p:spPr bwMode="auto">
          <a:xfrm>
            <a:off x="152400" y="5943600"/>
            <a:ext cx="883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Twice as good as Radius ;)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Diameter (226)</a:t>
            </a:r>
            <a:endParaRPr lang="en-US" smtClean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Builds upon Radius</a:t>
            </a:r>
          </a:p>
          <a:p>
            <a:r>
              <a:rPr lang="en-US" smtClean="0"/>
              <a:t>Similar functionality to Radius and TACACS+</a:t>
            </a:r>
          </a:p>
          <a:p>
            <a:r>
              <a:rPr lang="en-US" smtClean="0"/>
              <a:t>NOT Backwards compatible with Radius (book is wrong) but is similar and an upgrade path</a:t>
            </a:r>
          </a:p>
          <a:p>
            <a:r>
              <a:rPr lang="en-US" smtClean="0"/>
              <a:t>Uses TCP on port 3868</a:t>
            </a:r>
          </a:p>
          <a:p>
            <a:r>
              <a:rPr lang="en-US" smtClean="0"/>
              <a:t>With Diameter the DS can connect to the NAS (i.e.. Could say kick user off now). Radius servers only respond to client requests. </a:t>
            </a:r>
          </a:p>
          <a:p>
            <a:r>
              <a:rPr lang="en-US" smtClean="0"/>
              <a:t>Has a lot more AVP pairs (2^32 rather than 2^8)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Centralized Access Controls overview</a:t>
            </a:r>
            <a:endParaRPr lang="en-US" smtClean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 centralize access control</a:t>
            </a:r>
          </a:p>
          <a:p>
            <a:r>
              <a:rPr lang="en-US" dirty="0" smtClean="0"/>
              <a:t>Radius, TACACS+, diameter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Decentralized is simply maintaining access control on all nodes separately.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Access Control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Controls and Control Types* (NIB)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There are Controls and Control types, need to understand these.</a:t>
            </a:r>
          </a:p>
          <a:p>
            <a:r>
              <a:rPr lang="en-US" smtClean="0"/>
              <a:t>Controls:</a:t>
            </a:r>
          </a:p>
          <a:p>
            <a:pPr lvl="1"/>
            <a:r>
              <a:rPr lang="en-US" smtClean="0"/>
              <a:t>Administrative</a:t>
            </a:r>
          </a:p>
          <a:p>
            <a:pPr lvl="1"/>
            <a:r>
              <a:rPr lang="en-US" smtClean="0"/>
              <a:t>Physical</a:t>
            </a:r>
          </a:p>
          <a:p>
            <a:pPr lvl="1"/>
            <a:r>
              <a:rPr lang="en-US" smtClean="0"/>
              <a:t>Technical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Administrative Controls (238)</a:t>
            </a:r>
            <a:endParaRPr lang="en-US" smtClean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HR practices</a:t>
            </a:r>
          </a:p>
          <a:p>
            <a:r>
              <a:rPr lang="en-US" dirty="0" smtClean="0"/>
              <a:t>Management practices (supervisor, corrective actions)</a:t>
            </a:r>
          </a:p>
          <a:p>
            <a:r>
              <a:rPr lang="en-US" dirty="0" smtClean="0"/>
              <a:t>Training</a:t>
            </a:r>
          </a:p>
          <a:p>
            <a:r>
              <a:rPr lang="en-US" dirty="0" smtClean="0"/>
              <a:t>Testing – not technical, and management’* responsibility to ensure it happens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Physical Controls (238)</a:t>
            </a:r>
            <a:endParaRPr lang="en-US" smtClean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Physical Network Segregation (not logical) – ensure certain networks segments are physically restricted</a:t>
            </a:r>
          </a:p>
          <a:p>
            <a:r>
              <a:rPr lang="en-US" smtClean="0"/>
              <a:t>Perimeter Security – CCTV, fences, security guards, badges</a:t>
            </a:r>
          </a:p>
          <a:p>
            <a:r>
              <a:rPr lang="en-US" smtClean="0"/>
              <a:t>Computer Controls – physical locks on computer equipment, restrict USB access etc.</a:t>
            </a:r>
          </a:p>
          <a:p>
            <a:r>
              <a:rPr lang="en-US" smtClean="0"/>
              <a:t>(more)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Physical Controls continued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839200" cy="5181600"/>
          </a:xfrm>
        </p:spPr>
        <p:txBody>
          <a:bodyPr/>
          <a:lstStyle/>
          <a:p>
            <a:pPr eaLnBrk="1" hangingPunct="1"/>
            <a:r>
              <a:rPr lang="en-US" smtClean="0"/>
              <a:t>Work Area Separation – keep accountants out of R&amp;D areas</a:t>
            </a:r>
          </a:p>
          <a:p>
            <a:pPr eaLnBrk="1" hangingPunct="1"/>
            <a:r>
              <a:rPr lang="en-US" smtClean="0"/>
              <a:t>Cabling – shielding, Fiber</a:t>
            </a:r>
          </a:p>
          <a:p>
            <a:pPr eaLnBrk="1" hangingPunct="1"/>
            <a:r>
              <a:rPr lang="en-US" smtClean="0"/>
              <a:t>Control Zone – break up office into logical areas (lobby – public, R&amp;D- Top Secret, Offices – secret)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Technical or Logical controls (239)</a:t>
            </a:r>
            <a:endParaRPr lang="en-US" smtClean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Using technology to protect</a:t>
            </a:r>
          </a:p>
          <a:p>
            <a:r>
              <a:rPr lang="en-US" dirty="0" smtClean="0"/>
              <a:t>System Access – Kerberos, PKI, radius (specifically access to a system)</a:t>
            </a:r>
          </a:p>
          <a:p>
            <a:r>
              <a:rPr lang="en-US" dirty="0" smtClean="0"/>
              <a:t>Network Architecture – IP subnets, VLANS , DMZ</a:t>
            </a:r>
          </a:p>
          <a:p>
            <a:r>
              <a:rPr lang="en-US" dirty="0" smtClean="0"/>
              <a:t>Network Access – Routers, Switches and Firewalls that control access</a:t>
            </a:r>
          </a:p>
          <a:p>
            <a:r>
              <a:rPr lang="en-US" dirty="0" smtClean="0"/>
              <a:t>Encryption – protect confidentiality, integrity</a:t>
            </a:r>
          </a:p>
          <a:p>
            <a:r>
              <a:rPr lang="en-US" dirty="0" smtClean="0"/>
              <a:t>Auditing – logging and notification systems.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Auditing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Logging and reviewing accesses to objects.</a:t>
            </a:r>
          </a:p>
          <a:p>
            <a:pPr lvl="1"/>
            <a:r>
              <a:rPr lang="en-US" dirty="0" smtClean="0"/>
              <a:t>What is the purpose of auditing?</a:t>
            </a:r>
          </a:p>
          <a:p>
            <a:pPr lvl="1"/>
            <a:r>
              <a:rPr lang="en-US" dirty="0" smtClean="0"/>
              <a:t>Auditing is a detective control*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Control types (237)</a:t>
            </a:r>
            <a:endParaRPr lang="en-US" smtClean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Types (can occur in each “control” category, expanding on last chapters types)</a:t>
            </a:r>
          </a:p>
          <a:p>
            <a:pPr lvl="1"/>
            <a:r>
              <a:rPr lang="en-US" dirty="0" smtClean="0"/>
              <a:t>Deterrent – intended to discourage attacks</a:t>
            </a:r>
          </a:p>
          <a:p>
            <a:pPr lvl="1"/>
            <a:r>
              <a:rPr lang="en-US" dirty="0" smtClean="0"/>
              <a:t>Preventative – intended to prevent incidents</a:t>
            </a:r>
          </a:p>
          <a:p>
            <a:pPr lvl="1"/>
            <a:r>
              <a:rPr lang="en-US" dirty="0" smtClean="0"/>
              <a:t>Detective – intended to detect incidents</a:t>
            </a:r>
          </a:p>
          <a:p>
            <a:pPr lvl="1"/>
            <a:r>
              <a:rPr lang="en-US" dirty="0" smtClean="0"/>
              <a:t>Corrective – intended to correct incidents</a:t>
            </a:r>
          </a:p>
          <a:p>
            <a:pPr lvl="1"/>
            <a:r>
              <a:rPr lang="en-US" dirty="0" smtClean="0"/>
              <a:t>Recovery – intended to bring controls back up to normal operation (how is this different?)</a:t>
            </a:r>
          </a:p>
          <a:p>
            <a:pPr lvl="1"/>
            <a:r>
              <a:rPr lang="en-US" dirty="0" smtClean="0"/>
              <a:t>Compensative – provides alternative controls to other controls</a:t>
            </a:r>
          </a:p>
          <a:p>
            <a:pPr lvl="1"/>
            <a:r>
              <a:rPr lang="en-US" dirty="0" smtClean="0"/>
              <a:t>Directive controls – controls etc that are required due to regulation, policies or legal reasons.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Unauthorized Disclosure of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Unauthorized Disclosure of Information</a:t>
            </a:r>
            <a:endParaRPr lang="en-US" smtClean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Sometimes data is un-intentionally released.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</a:t>
            </a:r>
            <a:r>
              <a:rPr lang="en-US" dirty="0" smtClean="0"/>
              <a:t>xamples:</a:t>
            </a:r>
          </a:p>
          <a:p>
            <a:r>
              <a:rPr lang="en-US" dirty="0" smtClean="0"/>
              <a:t>Object reuse</a:t>
            </a:r>
          </a:p>
          <a:p>
            <a:pPr lvl="1"/>
            <a:r>
              <a:rPr lang="en-US" dirty="0" smtClean="0"/>
              <a:t>Countermeasures</a:t>
            </a:r>
          </a:p>
          <a:p>
            <a:pPr lvl="2"/>
            <a:r>
              <a:rPr lang="en-US" dirty="0" smtClean="0"/>
              <a:t>Destruction</a:t>
            </a:r>
          </a:p>
          <a:p>
            <a:pPr lvl="2"/>
            <a:r>
              <a:rPr lang="en-US" dirty="0" smtClean="0"/>
              <a:t>Degaussing</a:t>
            </a:r>
          </a:p>
          <a:p>
            <a:pPr lvl="2"/>
            <a:r>
              <a:rPr lang="en-US" dirty="0" smtClean="0"/>
              <a:t>overwriting</a:t>
            </a:r>
          </a:p>
          <a:p>
            <a:r>
              <a:rPr lang="en-US" dirty="0" smtClean="0"/>
              <a:t>Emanations Security (next)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Emanation Security (247)</a:t>
            </a:r>
            <a:endParaRPr lang="en-US" smtClean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devices give off electrical / magnetic signals. </a:t>
            </a:r>
          </a:p>
          <a:p>
            <a:r>
              <a:rPr lang="en-US" dirty="0" smtClean="0"/>
              <a:t>A non-obvious example is reading info from a CRT bouncing off something like a pair of sunglasses.</a:t>
            </a:r>
          </a:p>
          <a:p>
            <a:r>
              <a:rPr lang="en-US" dirty="0" smtClean="0"/>
              <a:t>Tempest* is a standard to develop countermeasures to protect against this.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Emanation Countermeasures</a:t>
            </a:r>
            <a:endParaRPr lang="en-US" smtClean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Faraday cage – a metal mesh cage around an object, it negates a lot of electrical/magnetic fields.</a:t>
            </a:r>
          </a:p>
          <a:p>
            <a:r>
              <a:rPr lang="en-US" smtClean="0"/>
              <a:t>White Noise – a device that emits uniform spectrum of random electronics signals. You can buy sounds frequency white noise machines. (call centers, doctors)</a:t>
            </a:r>
          </a:p>
          <a:p>
            <a:r>
              <a:rPr lang="en-US" smtClean="0"/>
              <a:t>Control Zones – protect sensitive devices in special areas with special walls etc.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Access Control Monitoring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Intrusion Detection Systems</a:t>
            </a:r>
            <a:endParaRPr lang="en-US" smtClean="0"/>
          </a:p>
        </p:txBody>
      </p:sp>
      <p:pic>
        <p:nvPicPr>
          <p:cNvPr id="147459" name="Picture 3" descr="motion-dete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764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609600" y="5410200"/>
            <a:ext cx="8077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/>
              <a:t>No… the other kind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IDS (249)</a:t>
            </a:r>
            <a:endParaRPr lang="en-US" smtClean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IDS are a tool in a </a:t>
            </a:r>
            <a:r>
              <a:rPr lang="en-US" b="1" dirty="0" smtClean="0"/>
              <a:t>layered security </a:t>
            </a:r>
            <a:r>
              <a:rPr lang="en-US" dirty="0" smtClean="0"/>
              <a:t>model. The purpose of an IDS is to </a:t>
            </a:r>
          </a:p>
          <a:p>
            <a:r>
              <a:rPr lang="en-US" dirty="0" smtClean="0"/>
              <a:t>identify suspicious activity </a:t>
            </a:r>
          </a:p>
          <a:p>
            <a:r>
              <a:rPr lang="en-US" dirty="0" smtClean="0"/>
              <a:t>log activity</a:t>
            </a:r>
          </a:p>
          <a:p>
            <a:r>
              <a:rPr lang="en-US" dirty="0" smtClean="0"/>
              <a:t>Respond (alert people)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IDS categories</a:t>
            </a:r>
            <a:endParaRPr lang="en-US" smtClean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IDS systems we are about to discuss.</a:t>
            </a:r>
            <a:endParaRPr lang="en-US" dirty="0" smtClean="0"/>
          </a:p>
          <a:p>
            <a:r>
              <a:rPr lang="en-US" dirty="0" smtClean="0"/>
              <a:t>HIDS – Host Based Intrusion Detection System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NIDS – Network Intrusion Detection System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IDS Components</a:t>
            </a:r>
            <a:endParaRPr lang="en-US" smtClean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Both type of IDS have several components that make up the product</a:t>
            </a:r>
          </a:p>
          <a:p>
            <a:r>
              <a:rPr lang="en-US" dirty="0" smtClean="0"/>
              <a:t>Sensor – Data Collector</a:t>
            </a:r>
          </a:p>
          <a:p>
            <a:pPr lvl="1"/>
            <a:r>
              <a:rPr lang="en-US" dirty="0" smtClean="0"/>
              <a:t>On network segments (NIDS)</a:t>
            </a:r>
          </a:p>
          <a:p>
            <a:pPr lvl="1"/>
            <a:r>
              <a:rPr lang="en-US" dirty="0" smtClean="0"/>
              <a:t>Or on Hosts (HIDS)</a:t>
            </a:r>
          </a:p>
          <a:p>
            <a:r>
              <a:rPr lang="en-US" dirty="0" smtClean="0"/>
              <a:t>Analysis Engine – Analyzes data collected by the sensor, determines if there is suspicious activity</a:t>
            </a:r>
          </a:p>
          <a:p>
            <a:r>
              <a:rPr lang="en-US" dirty="0" smtClean="0"/>
              <a:t>Signature Database – Used by the AE, defines signatures of previously known attacks</a:t>
            </a:r>
          </a:p>
          <a:p>
            <a:r>
              <a:rPr lang="en-US" dirty="0" smtClean="0"/>
              <a:t>User Interface and Reporting – the way the system interacts with users</a:t>
            </a:r>
          </a:p>
          <a:p>
            <a:r>
              <a:rPr lang="en-US" dirty="0" smtClean="0"/>
              <a:t>(visualization next)</a:t>
            </a:r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WARNING: CISSP buzzword on the next slide.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IDS Components</a:t>
            </a:r>
            <a:endParaRPr lang="en-US" smtClean="0"/>
          </a:p>
        </p:txBody>
      </p:sp>
      <p:pic>
        <p:nvPicPr>
          <p:cNvPr id="150531" name="Picture 3" descr="IDS-archite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HIDS</a:t>
            </a:r>
            <a:endParaRPr lang="en-US" smtClean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Hosts Based Intrusion Detection Systems – Examine the operation of a SINGLE system independently to determine of anything “of note” is going 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Some things a HIDS will looks at</a:t>
            </a:r>
          </a:p>
          <a:p>
            <a:r>
              <a:rPr lang="en-US" dirty="0" smtClean="0"/>
              <a:t>Logins</a:t>
            </a:r>
          </a:p>
          <a:p>
            <a:r>
              <a:rPr lang="en-US" dirty="0" smtClean="0"/>
              <a:t>System Log files / audit files</a:t>
            </a:r>
          </a:p>
          <a:p>
            <a:r>
              <a:rPr lang="en-US" dirty="0" smtClean="0"/>
              <a:t>Application Log Files / audit files</a:t>
            </a:r>
          </a:p>
          <a:p>
            <a:r>
              <a:rPr lang="en-US" dirty="0" smtClean="0"/>
              <a:t>File Activity / Changes to software</a:t>
            </a:r>
          </a:p>
          <a:p>
            <a:r>
              <a:rPr lang="en-US" dirty="0" smtClean="0"/>
              <a:t>Configuration Files changes</a:t>
            </a:r>
          </a:p>
          <a:p>
            <a:r>
              <a:rPr lang="en-US" dirty="0" smtClean="0"/>
              <a:t>Processes being launched or stopped</a:t>
            </a:r>
          </a:p>
          <a:p>
            <a:r>
              <a:rPr lang="en-US" dirty="0" smtClean="0"/>
              <a:t>Use of certain programs</a:t>
            </a:r>
          </a:p>
          <a:p>
            <a:r>
              <a:rPr lang="en-US" dirty="0" smtClean="0"/>
              <a:t>CPU usage</a:t>
            </a:r>
          </a:p>
          <a:p>
            <a:r>
              <a:rPr lang="en-US" dirty="0" smtClean="0"/>
              <a:t>Network Traffic to/from Computer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Advantages of HIDS</a:t>
            </a:r>
            <a:endParaRPr lang="en-US" smtClean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operating system and application specific – might understand the latest attack against a certain service on a host.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They can look at data after it’s been decrypted (network traffic is often encrypted)*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Disadvantages of HIDS</a:t>
            </a:r>
            <a:endParaRPr lang="en-US" smtClean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Only protect one machine (or must be loaded on every machine you want to protect)</a:t>
            </a:r>
          </a:p>
          <a:p>
            <a:r>
              <a:rPr lang="en-US" smtClean="0"/>
              <a:t>Use local system resources (CPU/memory)</a:t>
            </a:r>
          </a:p>
          <a:p>
            <a:r>
              <a:rPr lang="en-US" smtClean="0"/>
              <a:t>They don’t see what’s going on, on other machines.</a:t>
            </a:r>
          </a:p>
          <a:p>
            <a:r>
              <a:rPr lang="en-US" smtClean="0"/>
              <a:t>Scalability</a:t>
            </a:r>
          </a:p>
          <a:p>
            <a:r>
              <a:rPr lang="en-US" smtClean="0"/>
              <a:t>The HIDS could be disabled if machine is hacked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HIDS side note</a:t>
            </a:r>
            <a:endParaRPr lang="en-US" smtClean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Logs in Unix are generally sent via the </a:t>
            </a:r>
            <a:r>
              <a:rPr lang="en-US" b="1" dirty="0" err="1" smtClean="0"/>
              <a:t>syslog</a:t>
            </a:r>
            <a:r>
              <a:rPr lang="en-US" b="1" dirty="0" smtClean="0"/>
              <a:t> </a:t>
            </a:r>
            <a:r>
              <a:rPr lang="en-US" dirty="0" smtClean="0"/>
              <a:t>mechanism to a series of files. </a:t>
            </a:r>
          </a:p>
          <a:p>
            <a:r>
              <a:rPr lang="en-US" dirty="0" smtClean="0"/>
              <a:t>In Unix you also have a </a:t>
            </a:r>
            <a:r>
              <a:rPr lang="en-US" b="1" dirty="0" smtClean="0"/>
              <a:t>kernel rin</a:t>
            </a:r>
            <a:r>
              <a:rPr lang="en-US" b="1" dirty="0" smtClean="0"/>
              <a:t>g buffer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In Windows you have the </a:t>
            </a:r>
            <a:r>
              <a:rPr lang="en-US" b="1" dirty="0" smtClean="0"/>
              <a:t>event viewer </a:t>
            </a:r>
            <a:r>
              <a:rPr lang="en-US" dirty="0" smtClean="0"/>
              <a:t>which you can view logs by </a:t>
            </a:r>
            <a:r>
              <a:rPr lang="en-US" b="1" dirty="0" smtClean="0"/>
              <a:t>Application</a:t>
            </a:r>
            <a:r>
              <a:rPr lang="en-US" dirty="0" smtClean="0"/>
              <a:t>, </a:t>
            </a:r>
            <a:r>
              <a:rPr lang="en-US" b="1" dirty="0" smtClean="0"/>
              <a:t>System</a:t>
            </a:r>
            <a:r>
              <a:rPr lang="en-US" dirty="0" smtClean="0"/>
              <a:t>, and </a:t>
            </a:r>
            <a:r>
              <a:rPr lang="en-US" b="1" dirty="0" smtClean="0"/>
              <a:t>Security</a:t>
            </a:r>
            <a:r>
              <a:rPr lang="en-US" dirty="0" smtClean="0"/>
              <a:t> other categories may be added.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Based IDS</a:t>
            </a:r>
            <a:endParaRPr lang="en-US" smtClean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A concept focused on watching an entire network and all associated machines. Focuses specifically on network traffic, in this case the “sensor” is sometimes called a “traffic collector”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Looks at</a:t>
            </a:r>
          </a:p>
          <a:p>
            <a:r>
              <a:rPr lang="en-US" dirty="0" smtClean="0"/>
              <a:t>SRC IP</a:t>
            </a:r>
          </a:p>
          <a:p>
            <a:r>
              <a:rPr lang="en-US" dirty="0" smtClean="0"/>
              <a:t>DEST IP</a:t>
            </a:r>
          </a:p>
          <a:p>
            <a:r>
              <a:rPr lang="en-US" dirty="0" smtClean="0"/>
              <a:t>Protocol</a:t>
            </a:r>
          </a:p>
          <a:p>
            <a:r>
              <a:rPr lang="en-US" dirty="0" smtClean="0"/>
              <a:t>Port Numbers</a:t>
            </a:r>
          </a:p>
          <a:p>
            <a:r>
              <a:rPr lang="en-US" dirty="0" smtClean="0"/>
              <a:t>Data Content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Based IDS</a:t>
            </a:r>
            <a:endParaRPr lang="en-US" smtClean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 NIDS system will often look for</a:t>
            </a:r>
          </a:p>
          <a:p>
            <a:r>
              <a:rPr lang="en-US" dirty="0" err="1" smtClean="0"/>
              <a:t>DoS</a:t>
            </a:r>
            <a:r>
              <a:rPr lang="en-US" dirty="0" smtClean="0"/>
              <a:t> Attacks</a:t>
            </a:r>
          </a:p>
          <a:p>
            <a:r>
              <a:rPr lang="en-US" dirty="0" smtClean="0"/>
              <a:t>Port Scans</a:t>
            </a:r>
          </a:p>
          <a:p>
            <a:r>
              <a:rPr lang="en-US" dirty="0" smtClean="0"/>
              <a:t>Malicious content </a:t>
            </a:r>
          </a:p>
          <a:p>
            <a:r>
              <a:rPr lang="en-US" dirty="0" smtClean="0"/>
              <a:t>Vulnerability tests</a:t>
            </a:r>
          </a:p>
          <a:p>
            <a:r>
              <a:rPr lang="en-US" dirty="0" smtClean="0"/>
              <a:t>Tunneling</a:t>
            </a:r>
          </a:p>
          <a:p>
            <a:r>
              <a:rPr lang="en-US" dirty="0" smtClean="0"/>
              <a:t>Brute Force Attacks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Based IDS</a:t>
            </a:r>
            <a:endParaRPr lang="en-US" smtClean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 Addition to looking for attacks a NIDS can watch the internal network for policy violations.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Example:</a:t>
            </a:r>
            <a:endParaRPr lang="en-US" dirty="0" smtClean="0"/>
          </a:p>
          <a:p>
            <a:r>
              <a:rPr lang="en-US" dirty="0" smtClean="0"/>
              <a:t>Detecting Instant Messaging, or streaming video.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NIDS Advantages</a:t>
            </a:r>
            <a:endParaRPr lang="en-US" smtClean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single NIDS sensor can cover a whole network. What happens if I want to cover multiple networks?</a:t>
            </a:r>
          </a:p>
          <a:p>
            <a:r>
              <a:rPr lang="en-US" dirty="0" smtClean="0"/>
              <a:t>Deployment is usually easier</a:t>
            </a:r>
          </a:p>
          <a:p>
            <a:r>
              <a:rPr lang="en-US" dirty="0" smtClean="0"/>
              <a:t>A NIDS can see things that are happening on multiple machine, it gets a bigger picture and may see distributed attacks that a HIDS would miss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NIDS problems</a:t>
            </a:r>
            <a:endParaRPr lang="en-US" smtClean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Data must be UNENCRYPTED for a NIDS to analyze. So many protocols are now encrypted, it’s hard for the NIDS to see what’s going on.*</a:t>
            </a:r>
          </a:p>
          <a:p>
            <a:r>
              <a:rPr lang="en-US" dirty="0" smtClean="0"/>
              <a:t>Switches cause problems for NIDS. </a:t>
            </a:r>
          </a:p>
          <a:p>
            <a:r>
              <a:rPr lang="en-US" dirty="0" smtClean="0"/>
              <a:t>If only on the perimeter, it can miss things on the inside. </a:t>
            </a:r>
          </a:p>
          <a:p>
            <a:r>
              <a:rPr lang="en-US" dirty="0" smtClean="0"/>
              <a:t>It must be able to handle LOTS of data to be effective! (should be able to handle wire speed+)</a:t>
            </a:r>
          </a:p>
          <a:p>
            <a:r>
              <a:rPr lang="en-US" dirty="0" smtClean="0"/>
              <a:t>It does not see what’s going on a server directly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CISSP BUZZWORD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Logical (technical) access controls are used to provide Identification, Authentication, Authorization and Auditing.</a:t>
            </a:r>
          </a:p>
          <a:p>
            <a:pPr lvl="1"/>
            <a:r>
              <a:rPr lang="en-US" dirty="0" smtClean="0"/>
              <a:t>Things like smart </a:t>
            </a:r>
            <a:r>
              <a:rPr lang="en-US" dirty="0" err="1" smtClean="0"/>
              <a:t>cards,biometrics</a:t>
            </a:r>
            <a:r>
              <a:rPr lang="en-US" dirty="0" smtClean="0"/>
              <a:t>, passwords, and audit systems are all </a:t>
            </a:r>
            <a:r>
              <a:rPr lang="en-US" b="1" dirty="0" smtClean="0"/>
              <a:t>logical access controls.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IDS vs. IPS</a:t>
            </a:r>
            <a:endParaRPr lang="en-US" smtClean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An IDS is generally a passive device.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An IPS is an IDS that takes an active </a:t>
            </a:r>
            <a:r>
              <a:rPr lang="en-US" dirty="0" err="1" smtClean="0"/>
              <a:t>aproach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sz="2800" dirty="0" smtClean="0"/>
              <a:t>Examples:</a:t>
            </a:r>
            <a:endParaRPr lang="en-US" sz="2800" dirty="0" smtClean="0"/>
          </a:p>
          <a:p>
            <a:pPr lvl="1"/>
            <a:r>
              <a:rPr lang="en-US" sz="2600" dirty="0" smtClean="0"/>
              <a:t>Activate Firewall rules dynamically</a:t>
            </a:r>
          </a:p>
          <a:p>
            <a:pPr lvl="1"/>
            <a:r>
              <a:rPr lang="en-US" sz="2600" dirty="0" smtClean="0"/>
              <a:t>Shuts down TCP traffic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Signature Based</a:t>
            </a:r>
            <a:endParaRPr lang="en-US" smtClean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Most network attacks have distinct “signatures” that is data that is passed between attacker and victim. A Signature Based NIDS has a database of known attack signatures, and compares network traffic against this database.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Concerns for </a:t>
            </a:r>
            <a:r>
              <a:rPr lang="en-US" dirty="0" err="1" smtClean="0"/>
              <a:t>Singature</a:t>
            </a:r>
            <a:r>
              <a:rPr lang="en-US" dirty="0" smtClean="0"/>
              <a:t> Based systems.</a:t>
            </a:r>
          </a:p>
          <a:p>
            <a:pPr lvl="1"/>
            <a:r>
              <a:rPr lang="en-US" dirty="0" smtClean="0"/>
              <a:t>Pay for a signature subscription from vendor*</a:t>
            </a:r>
          </a:p>
          <a:p>
            <a:pPr lvl="1"/>
            <a:r>
              <a:rPr lang="en-US" dirty="0" smtClean="0"/>
              <a:t>Keep signatures updated*</a:t>
            </a:r>
          </a:p>
          <a:p>
            <a:pPr lvl="1"/>
            <a:r>
              <a:rPr lang="en-US" dirty="0" smtClean="0"/>
              <a:t>Does not protect against 0day attacks!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Anomaly based IDS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Example. 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You </a:t>
            </a:r>
            <a:r>
              <a:rPr lang="en-US" dirty="0" smtClean="0"/>
              <a:t>have a 15 year old son. Everyday he normally comes home at 3:30 does his homework watches TV. All of a sudden he starts “hanging out at school” till 5PM, comes home, does homework, then disappears into his room and talks on the phone till 9:30PM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Anomaly</a:t>
            </a:r>
            <a:endParaRPr lang="en-US" smtClean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Anomaly based system, look for changes in “normal” behavior. To do this generally you let a anomaly based system learn what normal behavior is over a few days or weeks, creating a</a:t>
            </a:r>
            <a:r>
              <a:rPr lang="en-US" b="1" dirty="0" smtClean="0"/>
              <a:t> baseline</a:t>
            </a:r>
            <a:r>
              <a:rPr lang="en-US" dirty="0" smtClean="0"/>
              <a:t>. The anomaly based system will then look for traffic types and volume that is outside of the normal behavior.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Anomaly</a:t>
            </a:r>
            <a:endParaRPr lang="en-US" smtClean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Can possibly detect 0days*</a:t>
            </a:r>
          </a:p>
          <a:p>
            <a:pPr lvl="1"/>
            <a:r>
              <a:rPr lang="en-US" dirty="0" smtClean="0"/>
              <a:t>Can detect behavioral changes that might not be technical attacks (like employees preparing to commit fraud)*</a:t>
            </a:r>
          </a:p>
          <a:p>
            <a:pPr>
              <a:buNone/>
            </a:pPr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Lots of false positives*</a:t>
            </a:r>
          </a:p>
          <a:p>
            <a:pPr lvl="1"/>
            <a:r>
              <a:rPr lang="en-US" dirty="0" smtClean="0"/>
              <a:t>Often ignored due to reason above</a:t>
            </a:r>
          </a:p>
          <a:p>
            <a:pPr lvl="1"/>
            <a:r>
              <a:rPr lang="en-US" dirty="0" smtClean="0"/>
              <a:t>Requires a much more skilled analyst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Rules Based</a:t>
            </a:r>
            <a:endParaRPr lang="en-US" smtClean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Uses expert system/knowledge based systems. </a:t>
            </a:r>
          </a:p>
          <a:p>
            <a:r>
              <a:rPr lang="en-US" smtClean="0"/>
              <a:t>These use a database of knowledge and an “inference engine”) to try to mimic human knowledge. It’s like of a person was watching data in real time and had knowledge of how attacks work.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Random Term #1</a:t>
            </a:r>
            <a:endParaRPr lang="en-US" smtClean="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Promiscuous Mode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Random Term #1</a:t>
            </a:r>
            <a:endParaRPr lang="en-US" smtClean="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… Get your mind out of the gutter…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Random Term #1</a:t>
            </a:r>
            <a:endParaRPr lang="en-US" smtClean="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Promiscuous mode</a:t>
            </a:r>
          </a:p>
          <a:p>
            <a:r>
              <a:rPr lang="en-US" dirty="0" smtClean="0"/>
              <a:t>Network interfaces generally only look at packets specifically intended for their MAC address. TO accomplish sniffing, network analysis, or IDS functionality, you have to put network interfaces into promiscuous mode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Random Term #2</a:t>
            </a:r>
            <a:endParaRPr lang="en-US" smtClean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Network Tap – a piece of hardware that lets a device ONLY see what’s going on in the network, it doesn’t allow for outgoing traffic.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In the case of an IDS, you might put a TAP on the IDS to stop someone from hacking the IDS.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Identity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Random Term #3</a:t>
            </a:r>
            <a:endParaRPr lang="en-US" smtClean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Switched Port Analyzer (SPAN) or (Mirror port) – to get around the problem </a:t>
            </a:r>
            <a:r>
              <a:rPr lang="en-US" dirty="0" smtClean="0"/>
              <a:t>IDS system in a switched network.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Configure your switch to copy all traffic down to the SPAN port where your IDS system sits.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Random Term #4</a:t>
            </a:r>
            <a:endParaRPr lang="en-US" smtClean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Network </a:t>
            </a:r>
            <a:r>
              <a:rPr lang="en-US" dirty="0" err="1" smtClean="0"/>
              <a:t>Mapper</a:t>
            </a:r>
            <a:r>
              <a:rPr lang="en-US" dirty="0" smtClean="0"/>
              <a:t> – a tool used to discover devices and Operating Systems that are on a network.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Threats to Access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Threats to Access Control (260)</a:t>
            </a:r>
            <a:endParaRPr lang="en-US" smtClean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Let’s review these now</a:t>
            </a:r>
          </a:p>
          <a:p>
            <a:r>
              <a:rPr lang="en-US" dirty="0" smtClean="0"/>
              <a:t>Dictionary attacks</a:t>
            </a:r>
          </a:p>
          <a:p>
            <a:r>
              <a:rPr lang="en-US" dirty="0" smtClean="0"/>
              <a:t>Sniffers</a:t>
            </a:r>
          </a:p>
          <a:p>
            <a:r>
              <a:rPr lang="en-US" dirty="0" smtClean="0"/>
              <a:t>Dictionary attack.</a:t>
            </a:r>
          </a:p>
          <a:p>
            <a:r>
              <a:rPr lang="en-US" dirty="0" smtClean="0"/>
              <a:t>Brute force attacks </a:t>
            </a:r>
          </a:p>
          <a:p>
            <a:r>
              <a:rPr lang="en-US" dirty="0" smtClean="0"/>
              <a:t>Spoofing login/trusted path</a:t>
            </a:r>
          </a:p>
          <a:p>
            <a:r>
              <a:rPr lang="en-US" dirty="0" smtClean="0"/>
              <a:t>Phishing</a:t>
            </a:r>
          </a:p>
          <a:p>
            <a:r>
              <a:rPr lang="en-US" dirty="0" smtClean="0"/>
              <a:t>Identity theft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4 - Review</a:t>
            </a:r>
            <a:endParaRPr lang="en-US" smtClean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Q. What is a type 1 error (biometrics)</a:t>
            </a:r>
          </a:p>
          <a:p>
            <a:endParaRPr lang="en-US" dirty="0" smtClean="0"/>
          </a:p>
          <a:p>
            <a:r>
              <a:rPr lang="en-US" dirty="0" smtClean="0"/>
              <a:t>Q. What is a type 2 error (biometrics)</a:t>
            </a:r>
          </a:p>
          <a:p>
            <a:endParaRPr lang="en-US" dirty="0" smtClean="0"/>
          </a:p>
          <a:p>
            <a:r>
              <a:rPr lang="en-US" dirty="0" smtClean="0"/>
              <a:t>Q. Which is generally less desirable.</a:t>
            </a:r>
          </a:p>
          <a:p>
            <a:endParaRPr lang="en-US" dirty="0" smtClean="0"/>
          </a:p>
          <a:p>
            <a:r>
              <a:rPr lang="en-US" dirty="0" smtClean="0"/>
              <a:t>Q. What is CER?</a:t>
            </a:r>
          </a:p>
          <a:p>
            <a:endParaRPr lang="en-US" dirty="0" smtClean="0"/>
          </a:p>
          <a:p>
            <a:r>
              <a:rPr lang="en-US" dirty="0" smtClean="0"/>
              <a:t>Q. What is derived from a passphrase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4 - Review</a:t>
            </a:r>
            <a:endParaRPr lang="en-US" smtClean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Q. Does Kerberos use</a:t>
            </a:r>
          </a:p>
          <a:p>
            <a:pPr lvl="1"/>
            <a:r>
              <a:rPr lang="en-US" dirty="0" smtClean="0"/>
              <a:t>Tickets?</a:t>
            </a:r>
          </a:p>
          <a:p>
            <a:pPr lvl="1"/>
            <a:r>
              <a:rPr lang="en-US" dirty="0" smtClean="0"/>
              <a:t>Public keys?</a:t>
            </a:r>
          </a:p>
          <a:p>
            <a:pPr lvl="1"/>
            <a:r>
              <a:rPr lang="en-US" dirty="0" smtClean="0"/>
              <a:t>Private keys?</a:t>
            </a:r>
          </a:p>
          <a:p>
            <a:pPr lvl="1"/>
            <a:r>
              <a:rPr lang="en-US" dirty="0" smtClean="0"/>
              <a:t>Digital certificates?</a:t>
            </a:r>
          </a:p>
          <a:p>
            <a:endParaRPr lang="en-US" dirty="0" smtClean="0"/>
          </a:p>
          <a:p>
            <a:r>
              <a:rPr lang="en-US" dirty="0" smtClean="0"/>
              <a:t>Q. Does Kerberos ever send a password over the network?</a:t>
            </a:r>
          </a:p>
          <a:p>
            <a:endParaRPr lang="en-US" dirty="0" smtClean="0"/>
          </a:p>
          <a:p>
            <a:r>
              <a:rPr lang="en-US" dirty="0" smtClean="0"/>
              <a:t>Q. What is the most commonly used method of authentication</a:t>
            </a:r>
          </a:p>
          <a:p>
            <a:endParaRPr lang="en-US" dirty="0" smtClean="0"/>
          </a:p>
          <a:p>
            <a:r>
              <a:rPr lang="en-US" dirty="0" smtClean="0"/>
              <a:t>Q. what is strong authentication?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4 - Review</a:t>
            </a:r>
            <a:endParaRPr lang="en-US" smtClean="0"/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Q. If a company has a high turnover rate, which access control system is the best. </a:t>
            </a:r>
          </a:p>
          <a:p>
            <a:pPr lvl="1"/>
            <a:r>
              <a:rPr lang="en-US" dirty="0" smtClean="0"/>
              <a:t>DAC  </a:t>
            </a:r>
          </a:p>
          <a:p>
            <a:pPr lvl="1"/>
            <a:r>
              <a:rPr lang="en-US" dirty="0" smtClean="0"/>
              <a:t>Role-Based</a:t>
            </a:r>
          </a:p>
          <a:p>
            <a:pPr lvl="1"/>
            <a:r>
              <a:rPr lang="en-US" dirty="0" smtClean="0"/>
              <a:t> Rule-Based</a:t>
            </a:r>
          </a:p>
          <a:p>
            <a:endParaRPr lang="en-US" dirty="0" smtClean="0"/>
          </a:p>
          <a:p>
            <a:r>
              <a:rPr lang="en-US" dirty="0" smtClean="0"/>
              <a:t>Q. What is mutual authentication?</a:t>
            </a:r>
          </a:p>
          <a:p>
            <a:endParaRPr lang="en-US" dirty="0" smtClean="0"/>
          </a:p>
          <a:p>
            <a:r>
              <a:rPr lang="en-US" dirty="0" smtClean="0"/>
              <a:t>Q. Reviewing audit logs is what type of control</a:t>
            </a:r>
          </a:p>
          <a:p>
            <a:pPr lvl="1"/>
            <a:r>
              <a:rPr lang="en-US" dirty="0" smtClean="0"/>
              <a:t>Preventative</a:t>
            </a:r>
          </a:p>
          <a:p>
            <a:pPr lvl="1"/>
            <a:r>
              <a:rPr lang="en-US" dirty="0" smtClean="0"/>
              <a:t>Detective</a:t>
            </a:r>
          </a:p>
          <a:p>
            <a:pPr lvl="1"/>
            <a:r>
              <a:rPr lang="en-US" dirty="0" smtClean="0"/>
              <a:t>corrective?</a:t>
            </a:r>
          </a:p>
          <a:p>
            <a:endParaRPr lang="en-US" dirty="0" smtClean="0"/>
          </a:p>
          <a:p>
            <a:r>
              <a:rPr lang="en-US" dirty="0" smtClean="0"/>
              <a:t>Q. What is the concept of least privilege?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Identity Management (160)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Identity management products are used to identify, authenticate and authorize users in an automated means.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Identity Management (160)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 algn="ctr">
              <a:buNone/>
            </a:pPr>
            <a:r>
              <a:rPr lang="en-US" dirty="0" smtClean="0"/>
              <a:t>It’s a broad term.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Access Controls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Access controls are security features that control how people can interact with systems, and resources.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Identity Management (160)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These products may include</a:t>
            </a:r>
          </a:p>
          <a:p>
            <a:pPr lvl="1"/>
            <a:r>
              <a:rPr lang="en-US" dirty="0" smtClean="0"/>
              <a:t>Directories</a:t>
            </a:r>
          </a:p>
          <a:p>
            <a:pPr lvl="1"/>
            <a:r>
              <a:rPr lang="en-US" dirty="0" smtClean="0"/>
              <a:t>User account management</a:t>
            </a:r>
          </a:p>
          <a:p>
            <a:pPr lvl="1"/>
            <a:r>
              <a:rPr lang="en-US" dirty="0" smtClean="0"/>
              <a:t>Profiles</a:t>
            </a:r>
          </a:p>
          <a:p>
            <a:pPr lvl="1"/>
            <a:r>
              <a:rPr lang="en-US" dirty="0" smtClean="0"/>
              <a:t>Access controls</a:t>
            </a:r>
          </a:p>
          <a:p>
            <a:pPr lvl="1"/>
            <a:r>
              <a:rPr lang="en-US" dirty="0" smtClean="0"/>
              <a:t>Password management</a:t>
            </a:r>
          </a:p>
          <a:p>
            <a:pPr lvl="1"/>
            <a:r>
              <a:rPr lang="en-US" dirty="0" smtClean="0"/>
              <a:t>Single Sign on</a:t>
            </a:r>
          </a:p>
          <a:p>
            <a:pPr lvl="1"/>
            <a:r>
              <a:rPr lang="en-US" dirty="0" smtClean="0"/>
              <a:t>Permissions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Directories (163)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Information about the users and resources</a:t>
            </a:r>
          </a:p>
          <a:p>
            <a:pPr lvl="1"/>
            <a:r>
              <a:rPr lang="en-US" smtClean="0"/>
              <a:t>LDAP / Active Directory</a:t>
            </a:r>
          </a:p>
          <a:p>
            <a:pPr lvl="1"/>
            <a:r>
              <a:rPr lang="en-US" smtClean="0"/>
              <a:t>Legacy NT</a:t>
            </a:r>
          </a:p>
          <a:p>
            <a:pPr lvl="1"/>
            <a:r>
              <a:rPr lang="en-US" smtClean="0"/>
              <a:t>NIS/YP</a:t>
            </a:r>
          </a:p>
          <a:p>
            <a:pPr lvl="1"/>
            <a:r>
              <a:rPr lang="en-US" smtClean="0"/>
              <a:t>Novell Netware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Account Management Software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Attempts to centrally manage user accounts in a centralized and scalable method.</a:t>
            </a:r>
          </a:p>
          <a:p>
            <a:pPr lvl="1"/>
            <a:r>
              <a:rPr lang="en-US" sz="2400" dirty="0" smtClean="0"/>
              <a:t>Often include workflow processes that allow distributed authorization. I.e.. A manager can put in a user request or authorize a request, tickets might be generated for a Key card system for their locations, Permissions might be created for their specific needs etc.</a:t>
            </a:r>
          </a:p>
          <a:p>
            <a:pPr lvl="1"/>
            <a:r>
              <a:rPr lang="en-US" sz="2400" dirty="0" smtClean="0"/>
              <a:t>Automates processes</a:t>
            </a:r>
          </a:p>
          <a:p>
            <a:pPr lvl="1"/>
            <a:r>
              <a:rPr lang="en-US" sz="2400" dirty="0" smtClean="0"/>
              <a:t>Can includes records keeping/auditing functions</a:t>
            </a:r>
          </a:p>
          <a:p>
            <a:pPr lvl="1"/>
            <a:r>
              <a:rPr lang="en-US" sz="2400" dirty="0" smtClean="0"/>
              <a:t>Can ensure all accesses/accounts are cleaned up with users leave.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Directories Role in ID management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Directories are specialized database optimized for reading and searching operations</a:t>
            </a:r>
          </a:p>
          <a:p>
            <a:pPr lvl="1"/>
            <a:r>
              <a:rPr lang="en-US" dirty="0" smtClean="0"/>
              <a:t>Important because all resource info, users attributes, authorization info, roles, policies etc can be stored in this single place.</a:t>
            </a:r>
          </a:p>
          <a:p>
            <a:pPr lvl="1"/>
            <a:r>
              <a:rPr lang="en-US" dirty="0" smtClean="0"/>
              <a:t>Directories allow for centralized management!</a:t>
            </a:r>
          </a:p>
          <a:p>
            <a:pPr lvl="1"/>
            <a:r>
              <a:rPr lang="en-US" dirty="0" smtClean="0"/>
              <a:t>However these can be broken up and delegated. (trees in a forest)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Password Management In ID systems (169)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for users to change their passwords, </a:t>
            </a:r>
          </a:p>
          <a:p>
            <a:r>
              <a:rPr lang="en-US" dirty="0" smtClean="0"/>
              <a:t>May allow users  to retrieve/reset password automatically using special information (challenge questions) or processes</a:t>
            </a:r>
          </a:p>
          <a:p>
            <a:r>
              <a:rPr lang="en-US" dirty="0" smtClean="0"/>
              <a:t>Helpdesk assisted resets/retrievals</a:t>
            </a:r>
          </a:p>
          <a:p>
            <a:r>
              <a:rPr lang="en-US" dirty="0" smtClean="0"/>
              <a:t>May handle password synchronization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Federation (175)</a:t>
            </a: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Federation (175)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8392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Anyone know what a federation 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Federation (175)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 Federation is multiple computing and/or network providers agreeing upon standards of operation in a collective fashion. (self governing entities that agree on common grounds to easy access between them)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Federated Identity (175)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 federated Identity is an identity and entitlements that can be used across business boundaries. </a:t>
            </a:r>
          </a:p>
          <a:p>
            <a:pPr>
              <a:buNone/>
            </a:pPr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MS passport</a:t>
            </a:r>
          </a:p>
          <a:p>
            <a:pPr lvl="1"/>
            <a:r>
              <a:rPr lang="en-US" dirty="0" smtClean="0"/>
              <a:t>Google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Authentication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Access*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Access is the data flow between an subject and an object.</a:t>
            </a:r>
          </a:p>
          <a:p>
            <a:pPr lvl="1"/>
            <a:r>
              <a:rPr lang="en-US" dirty="0" smtClean="0"/>
              <a:t>Subject is a person, process or program</a:t>
            </a:r>
          </a:p>
          <a:p>
            <a:pPr lvl="1"/>
            <a:r>
              <a:rPr lang="en-US" dirty="0" smtClean="0"/>
              <a:t>Object is a resource (file, printer etc)</a:t>
            </a:r>
          </a:p>
          <a:p>
            <a:pPr lvl="1"/>
            <a:r>
              <a:rPr lang="en-US" dirty="0" smtClean="0"/>
              <a:t>Access controls should support the CIA triad!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Biometrics (179)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Bio -life 		</a:t>
            </a:r>
          </a:p>
          <a:p>
            <a:pPr>
              <a:buNone/>
            </a:pPr>
            <a:r>
              <a:rPr lang="en-US" dirty="0" smtClean="0"/>
              <a:t>Metrics - measure</a:t>
            </a:r>
          </a:p>
          <a:p>
            <a:pPr lvl="1"/>
            <a:r>
              <a:rPr lang="en-US" dirty="0" smtClean="0"/>
              <a:t>Biometrics verifies (authenticates) an individuals identity by analyzing unique personal attribute </a:t>
            </a:r>
          </a:p>
          <a:p>
            <a:pPr lvl="1"/>
            <a:r>
              <a:rPr lang="en-US" dirty="0" smtClean="0"/>
              <a:t>Require enrollment before being used*</a:t>
            </a:r>
          </a:p>
          <a:p>
            <a:pPr lvl="1"/>
            <a:r>
              <a:rPr lang="en-US" dirty="0" smtClean="0"/>
              <a:t>EXPENSIVE</a:t>
            </a:r>
          </a:p>
          <a:p>
            <a:pPr lvl="1"/>
            <a:r>
              <a:rPr lang="en-US" dirty="0" smtClean="0"/>
              <a:t>COMPLEX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Biometrics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Can be based on </a:t>
            </a:r>
          </a:p>
          <a:p>
            <a:pPr lvl="1"/>
            <a:r>
              <a:rPr lang="en-US" dirty="0" smtClean="0"/>
              <a:t>behavior (signature dynamics) – might change over time</a:t>
            </a:r>
          </a:p>
          <a:p>
            <a:pPr lvl="1"/>
            <a:r>
              <a:rPr lang="en-US" dirty="0" smtClean="0"/>
              <a:t>Physical attribute (fingerprints, iris, retina scans)</a:t>
            </a:r>
          </a:p>
          <a:p>
            <a:pPr lvl="1"/>
            <a:r>
              <a:rPr lang="en-US" dirty="0" smtClean="0"/>
              <a:t>We will talk about the different types of biometrics later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Biometrics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dirty="0" smtClean="0"/>
              <a:t>Can give incorrect results*</a:t>
            </a:r>
          </a:p>
          <a:p>
            <a:pPr lvl="2" eaLnBrk="1" hangingPunct="1">
              <a:buFontTx/>
              <a:buNone/>
            </a:pPr>
            <a:r>
              <a:rPr lang="en-US" dirty="0" smtClean="0"/>
              <a:t>False negative – Type 1 error* (annoying)</a:t>
            </a:r>
          </a:p>
          <a:p>
            <a:pPr lvl="2" eaLnBrk="1" hangingPunct="1">
              <a:buFontTx/>
              <a:buNone/>
            </a:pPr>
            <a:r>
              <a:rPr lang="en-US" dirty="0" smtClean="0"/>
              <a:t>False positive – Type 2 error* (very bad)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CER (180)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Crossover Error Rate (CER)* is an important metric that is stated as a percentage that represents the point at which the false rejection rate equals the false positive rate.</a:t>
            </a:r>
          </a:p>
          <a:p>
            <a:pPr lvl="1"/>
            <a:r>
              <a:rPr lang="en-US" dirty="0" smtClean="0"/>
              <a:t>Also called Equal Error Rate</a:t>
            </a:r>
          </a:p>
          <a:p>
            <a:pPr lvl="1"/>
            <a:r>
              <a:rPr lang="en-US" dirty="0" smtClean="0"/>
              <a:t>Use CER to compare vendors products objectively</a:t>
            </a:r>
          </a:p>
          <a:p>
            <a:pPr lvl="1"/>
            <a:r>
              <a:rPr lang="en-US" dirty="0" smtClean="0"/>
              <a:t>Lower number CER provides more assurance*. (3 is better than an 4)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CER</a:t>
            </a:r>
          </a:p>
        </p:txBody>
      </p:sp>
      <p:pic>
        <p:nvPicPr>
          <p:cNvPr id="31747" name="Picture 3" descr="c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76400"/>
            <a:ext cx="471782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Biometric problems?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Expensive</a:t>
            </a:r>
          </a:p>
          <a:p>
            <a:r>
              <a:rPr lang="en-US" dirty="0" smtClean="0"/>
              <a:t>Unwieldy</a:t>
            </a:r>
          </a:p>
          <a:p>
            <a:r>
              <a:rPr lang="en-US" dirty="0" smtClean="0"/>
              <a:t>Intrusive</a:t>
            </a:r>
          </a:p>
          <a:p>
            <a:r>
              <a:rPr lang="en-US" dirty="0" smtClean="0"/>
              <a:t>Can be slow (should not take more than 5-10 seconds)*</a:t>
            </a:r>
          </a:p>
          <a:p>
            <a:r>
              <a:rPr lang="en-US" dirty="0" smtClean="0"/>
              <a:t>Complex (enrollment)</a:t>
            </a:r>
          </a:p>
          <a:p>
            <a:r>
              <a:rPr lang="en-US" dirty="0" smtClean="0"/>
              <a:t>Privacy Issues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Biometric Types Overview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We will talk in more depth of each in the next couple slides</a:t>
            </a:r>
          </a:p>
          <a:p>
            <a:pPr lvl="1"/>
            <a:r>
              <a:rPr lang="en-US" sz="2600" dirty="0" smtClean="0"/>
              <a:t>Fingerprint</a:t>
            </a:r>
          </a:p>
          <a:p>
            <a:pPr lvl="1"/>
            <a:r>
              <a:rPr lang="en-US" sz="2600" dirty="0" smtClean="0"/>
              <a:t>Hand Geometry</a:t>
            </a:r>
          </a:p>
          <a:p>
            <a:pPr lvl="1"/>
            <a:r>
              <a:rPr lang="en-US" sz="2600" dirty="0" smtClean="0"/>
              <a:t>Retina Scan</a:t>
            </a:r>
          </a:p>
          <a:p>
            <a:pPr lvl="1"/>
            <a:r>
              <a:rPr lang="en-US" sz="2600" dirty="0" smtClean="0"/>
              <a:t>Iris Scan</a:t>
            </a:r>
          </a:p>
          <a:p>
            <a:pPr lvl="1"/>
            <a:r>
              <a:rPr lang="en-US" sz="2600" dirty="0" smtClean="0"/>
              <a:t>Keyboard Dynamics</a:t>
            </a:r>
          </a:p>
          <a:p>
            <a:pPr lvl="1"/>
            <a:r>
              <a:rPr lang="en-US" sz="2600" dirty="0" smtClean="0"/>
              <a:t>Keyboard Dynamics</a:t>
            </a:r>
          </a:p>
          <a:p>
            <a:pPr lvl="1"/>
            <a:r>
              <a:rPr lang="en-US" sz="2600" dirty="0" smtClean="0"/>
              <a:t>Voice Print</a:t>
            </a:r>
          </a:p>
          <a:p>
            <a:pPr lvl="1"/>
            <a:r>
              <a:rPr lang="en-US" sz="2600" dirty="0" smtClean="0"/>
              <a:t>Facial Scan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Finger Print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9" name="Picture 3" descr="fingerpr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828800"/>
            <a:ext cx="397966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Fingerprint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Measures ridge endings an bifurcations (changes in the qualitative or topological  structure) and other details called “minutiae”</a:t>
            </a:r>
          </a:p>
          <a:p>
            <a:r>
              <a:rPr lang="en-US" smtClean="0"/>
              <a:t>Full fingerprint is stored, the scanners just compute specific features and values and sends those for verification against the real fingerprint.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Hand Geometry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Measures:</a:t>
            </a:r>
          </a:p>
          <a:p>
            <a:pPr lvl="1"/>
            <a:r>
              <a:rPr lang="en-US" dirty="0" smtClean="0"/>
              <a:t>Overall shape of hand</a:t>
            </a:r>
          </a:p>
          <a:p>
            <a:pPr lvl="1"/>
            <a:r>
              <a:rPr lang="en-US" dirty="0" smtClean="0"/>
              <a:t>Length and width of fingers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Access*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What is the CIA triad?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Retina Scan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1" name="Picture 3" descr="ret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52600"/>
            <a:ext cx="6781800" cy="457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Retina Scan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Reads blood vessel patterns on the back of the eye.</a:t>
            </a:r>
          </a:p>
          <a:p>
            <a:pPr lvl="1"/>
            <a:r>
              <a:rPr lang="en-US" dirty="0" smtClean="0"/>
              <a:t>Patterns are extremely unique</a:t>
            </a:r>
          </a:p>
          <a:p>
            <a:pPr lvl="1"/>
            <a:r>
              <a:rPr lang="en-US" dirty="0" smtClean="0"/>
              <a:t>Retina patters can change </a:t>
            </a:r>
          </a:p>
          <a:p>
            <a:pPr lvl="1"/>
            <a:r>
              <a:rPr lang="en-US" dirty="0" smtClean="0"/>
              <a:t>Can possibly be a privacy issue</a:t>
            </a:r>
          </a:p>
          <a:p>
            <a:pPr lvl="1"/>
            <a:r>
              <a:rPr lang="en-US" dirty="0" smtClean="0"/>
              <a:t>Place scanner so sun does NOT shine through aperture*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Iris Scan</a:t>
            </a:r>
          </a:p>
        </p:txBody>
      </p:sp>
      <p:pic>
        <p:nvPicPr>
          <p:cNvPr id="39939" name="Picture 3" descr="ir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52600"/>
            <a:ext cx="478320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Iris Scan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Measures </a:t>
            </a:r>
          </a:p>
          <a:p>
            <a:pPr lvl="1"/>
            <a:r>
              <a:rPr lang="en-US" dirty="0" smtClean="0"/>
              <a:t>Colors</a:t>
            </a:r>
          </a:p>
          <a:p>
            <a:pPr lvl="1"/>
            <a:r>
              <a:rPr lang="en-US" dirty="0" smtClean="0"/>
              <a:t>Rifts</a:t>
            </a:r>
          </a:p>
          <a:p>
            <a:pPr lvl="1"/>
            <a:r>
              <a:rPr lang="en-US" dirty="0" smtClean="0"/>
              <a:t>Rings</a:t>
            </a:r>
          </a:p>
          <a:p>
            <a:pPr lvl="1"/>
            <a:r>
              <a:rPr lang="en-US" dirty="0" smtClean="0"/>
              <a:t>Furrows (wrinkle, rut or groove)</a:t>
            </a:r>
          </a:p>
          <a:p>
            <a:r>
              <a:rPr lang="en-US" dirty="0" smtClean="0"/>
              <a:t>Has the most </a:t>
            </a:r>
            <a:r>
              <a:rPr lang="en-US" b="1" i="1" dirty="0" smtClean="0"/>
              <a:t>assurance </a:t>
            </a:r>
            <a:r>
              <a:rPr lang="en-US" dirty="0" smtClean="0"/>
              <a:t>of all biometric systems*</a:t>
            </a:r>
          </a:p>
          <a:p>
            <a:r>
              <a:rPr lang="en-US" dirty="0" smtClean="0"/>
              <a:t>IRIS remains constant through adulthood</a:t>
            </a:r>
          </a:p>
          <a:p>
            <a:r>
              <a:rPr lang="en-US" dirty="0" smtClean="0"/>
              <a:t>Place scanner so sun does NOT shine through aperture*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Signature Dynamics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on the fact that most people sign in the same manner, and this is hard to reproduce</a:t>
            </a:r>
          </a:p>
          <a:p>
            <a:r>
              <a:rPr lang="en-US" dirty="0" smtClean="0"/>
              <a:t>Monitor the motions and the pressure while moving (as opposed to a static signature)</a:t>
            </a:r>
          </a:p>
          <a:p>
            <a:r>
              <a:rPr lang="en-US" dirty="0" smtClean="0"/>
              <a:t>Type I error rate is high</a:t>
            </a:r>
          </a:p>
          <a:p>
            <a:r>
              <a:rPr lang="en-US" dirty="0" smtClean="0"/>
              <a:t>Type II error rate is 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Keyboard dynamics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 the speeds and motions as you type, including timed difference between characters typed. For a given phrase</a:t>
            </a:r>
          </a:p>
          <a:p>
            <a:r>
              <a:rPr lang="en-US" dirty="0" smtClean="0"/>
              <a:t>This is more effective than a password</a:t>
            </a:r>
          </a:p>
          <a:p>
            <a:pPr lvl="1"/>
            <a:r>
              <a:rPr lang="en-US" dirty="0" smtClean="0"/>
              <a:t>it is hard to repeats someone's typing style, where as it’s easy to get someone's password.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Voice Print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Measures speech patterns, inflection and intonation (i.e.. pitch and tone)</a:t>
            </a:r>
          </a:p>
          <a:p>
            <a:r>
              <a:rPr lang="en-US" smtClean="0"/>
              <a:t>For enrollment, you say several different phrases.</a:t>
            </a:r>
          </a:p>
          <a:p>
            <a:r>
              <a:rPr lang="en-US" smtClean="0"/>
              <a:t>For authentication words are jumbled.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Facial Scan</a:t>
            </a:r>
          </a:p>
        </p:txBody>
      </p:sp>
      <p:pic>
        <p:nvPicPr>
          <p:cNvPr id="45059" name="Picture 3" descr="facial-sc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55626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Facial Scan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Geometric measurements of</a:t>
            </a:r>
          </a:p>
          <a:p>
            <a:pPr lvl="1"/>
            <a:r>
              <a:rPr lang="en-US" dirty="0" smtClean="0"/>
              <a:t>Bone structure</a:t>
            </a:r>
          </a:p>
          <a:p>
            <a:pPr lvl="1"/>
            <a:r>
              <a:rPr lang="en-US" dirty="0" smtClean="0"/>
              <a:t>Nose ridges</a:t>
            </a:r>
          </a:p>
          <a:p>
            <a:pPr lvl="1"/>
            <a:r>
              <a:rPr lang="en-US" dirty="0" smtClean="0"/>
              <a:t>Eye width</a:t>
            </a:r>
          </a:p>
          <a:p>
            <a:pPr lvl="1"/>
            <a:r>
              <a:rPr lang="en-US" dirty="0" smtClean="0"/>
              <a:t>Chin shape</a:t>
            </a:r>
          </a:p>
          <a:p>
            <a:pPr lvl="1"/>
            <a:r>
              <a:rPr lang="en-US" dirty="0" smtClean="0"/>
              <a:t>Forehead size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Hand Topography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Peaks and valleys of hand along with overall shape and curvature</a:t>
            </a:r>
          </a:p>
          <a:p>
            <a:r>
              <a:rPr lang="en-US" smtClean="0"/>
              <a:t>This is opposed to size and width of the fingers (hand geometry)</a:t>
            </a:r>
          </a:p>
          <a:p>
            <a:r>
              <a:rPr lang="en-US" smtClean="0"/>
              <a:t>Camera on the side at an angle snaps a pictures</a:t>
            </a:r>
          </a:p>
          <a:p>
            <a:r>
              <a:rPr lang="en-US" smtClean="0"/>
              <a:t>Not unique enough to stand on it’s own, but can be used with hand geometry to add assurance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Access*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Seriously, you need to know this.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Biometrics wrap up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8392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We covered a bunch of different biometrics</a:t>
            </a:r>
          </a:p>
          <a:p>
            <a:pPr eaLnBrk="1" hangingPunct="1"/>
            <a:r>
              <a:rPr lang="en-US" smtClean="0"/>
              <a:t>Understand some are behavioral* based</a:t>
            </a:r>
          </a:p>
          <a:p>
            <a:pPr lvl="1" eaLnBrk="1" hangingPunct="1"/>
            <a:r>
              <a:rPr lang="en-US" smtClean="0"/>
              <a:t>Voice print</a:t>
            </a:r>
          </a:p>
          <a:p>
            <a:pPr lvl="1" eaLnBrk="1" hangingPunct="1"/>
            <a:r>
              <a:rPr lang="en-US" smtClean="0"/>
              <a:t>Keyboard dynamics</a:t>
            </a:r>
          </a:p>
          <a:p>
            <a:pPr lvl="1" eaLnBrk="1" hangingPunct="1"/>
            <a:r>
              <a:rPr lang="en-US" smtClean="0"/>
              <a:t>Can change over time</a:t>
            </a:r>
          </a:p>
          <a:p>
            <a:pPr eaLnBrk="1" hangingPunct="1"/>
            <a:r>
              <a:rPr lang="en-US" smtClean="0"/>
              <a:t>Some are physically based</a:t>
            </a:r>
          </a:p>
          <a:p>
            <a:pPr lvl="1" eaLnBrk="1" hangingPunct="1"/>
            <a:r>
              <a:rPr lang="en-US" smtClean="0"/>
              <a:t>Fingerprint</a:t>
            </a:r>
          </a:p>
          <a:p>
            <a:pPr lvl="1" eaLnBrk="1" hangingPunct="1"/>
            <a:r>
              <a:rPr lang="en-US" smtClean="0"/>
              <a:t>Iris scan</a:t>
            </a:r>
          </a:p>
          <a:p>
            <a:pPr lvl="1" eaLnBrk="1" hangingPunct="1">
              <a:buFontTx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Biometrics wrap Up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Fingerprints are probably the most commonly used and cheapest*</a:t>
            </a:r>
          </a:p>
          <a:p>
            <a:r>
              <a:rPr lang="en-US" dirty="0" smtClean="0"/>
              <a:t>Iris scanning provides the most “assurance”*</a:t>
            </a:r>
          </a:p>
          <a:p>
            <a:r>
              <a:rPr lang="en-US" dirty="0" smtClean="0"/>
              <a:t>Some methods are intrusive*</a:t>
            </a:r>
          </a:p>
          <a:p>
            <a:r>
              <a:rPr lang="en-US" dirty="0" smtClean="0"/>
              <a:t>Biometrics do cause privacy issues*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Biometrics Wrap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Understand Type I and Type II errors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Be able to define CER, is a lower CER value better or worse?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Passwords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Passwords (184)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dirty="0" smtClean="0"/>
              <a:t>Password – A protected string of characters that one uses to authenticate themselves.</a:t>
            </a:r>
          </a:p>
          <a:p>
            <a:pPr lvl="1">
              <a:buNone/>
            </a:pPr>
            <a:r>
              <a:rPr lang="en-US" dirty="0" smtClean="0"/>
              <a:t>Password authentication is:</a:t>
            </a:r>
          </a:p>
          <a:p>
            <a:pPr lvl="2"/>
            <a:r>
              <a:rPr lang="en-US" dirty="0" smtClean="0"/>
              <a:t>Something you know</a:t>
            </a:r>
          </a:p>
          <a:p>
            <a:pPr lvl="2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Passwords (184)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Password traits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Simplest form of authentication*</a:t>
            </a:r>
          </a:p>
          <a:p>
            <a:pPr lvl="1"/>
            <a:r>
              <a:rPr lang="en-US" dirty="0" smtClean="0"/>
              <a:t>Cheapest form of authentication*</a:t>
            </a:r>
          </a:p>
          <a:p>
            <a:pPr lvl="1"/>
            <a:r>
              <a:rPr lang="en-US" dirty="0" smtClean="0"/>
              <a:t>Oldest form of authentication</a:t>
            </a:r>
          </a:p>
          <a:p>
            <a:pPr lvl="1"/>
            <a:r>
              <a:rPr lang="en-US" dirty="0" smtClean="0"/>
              <a:t>Most commonly used form of authentication*</a:t>
            </a:r>
          </a:p>
          <a:p>
            <a:pPr lvl="1"/>
            <a:r>
              <a:rPr lang="en-US" dirty="0" smtClean="0"/>
              <a:t>Weakest form of authentication*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Problems with Passwords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write down passwords</a:t>
            </a:r>
          </a:p>
          <a:p>
            <a:r>
              <a:rPr lang="en-US" dirty="0" smtClean="0"/>
              <a:t>People use weak passwords</a:t>
            </a:r>
          </a:p>
          <a:p>
            <a:r>
              <a:rPr lang="en-US" dirty="0" smtClean="0"/>
              <a:t>People re-use passwords</a:t>
            </a:r>
          </a:p>
          <a:p>
            <a:r>
              <a:rPr lang="en-US" dirty="0" smtClean="0"/>
              <a:t>If you make passwords to hard to remember then people write them down</a:t>
            </a:r>
          </a:p>
          <a:p>
            <a:r>
              <a:rPr lang="en-US" dirty="0" smtClean="0"/>
              <a:t>If you make them too easy then they are easily cracked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Password Management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Proper Password Management, including password policies can help mitigate some of the problems with passwords. 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First choose a strong password!</a:t>
            </a:r>
          </a:p>
          <a:p>
            <a:pPr lvl="1"/>
            <a:r>
              <a:rPr lang="en-US" dirty="0" smtClean="0"/>
              <a:t>Minimum password lengths - 8</a:t>
            </a:r>
          </a:p>
          <a:p>
            <a:pPr lvl="1"/>
            <a:r>
              <a:rPr lang="en-US" dirty="0" smtClean="0"/>
              <a:t>Case changes, number and special characters</a:t>
            </a:r>
          </a:p>
          <a:p>
            <a:pPr lvl="2"/>
            <a:r>
              <a:rPr lang="en-US" dirty="0" smtClean="0"/>
              <a:t>1 or more A-Z</a:t>
            </a:r>
          </a:p>
          <a:p>
            <a:pPr lvl="2"/>
            <a:r>
              <a:rPr lang="en-US" dirty="0" smtClean="0"/>
              <a:t>1 or more a-z</a:t>
            </a:r>
          </a:p>
          <a:p>
            <a:pPr lvl="2"/>
            <a:r>
              <a:rPr lang="en-US" dirty="0" smtClean="0"/>
              <a:t>1 or more 0-9</a:t>
            </a:r>
          </a:p>
          <a:p>
            <a:pPr lvl="2"/>
            <a:r>
              <a:rPr lang="en-US" dirty="0" smtClean="0"/>
              <a:t>1 or more special character</a:t>
            </a:r>
          </a:p>
          <a:p>
            <a:pPr lvl="1"/>
            <a:r>
              <a:rPr lang="en-US" dirty="0" smtClean="0"/>
              <a:t>No personal information (usernames, real name, children's names, birthdates)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Password Management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763000" cy="5257800"/>
          </a:xfrm>
        </p:spPr>
        <p:txBody>
          <a:bodyPr/>
          <a:lstStyle/>
          <a:p>
            <a:pPr marL="633222" indent="-514350" eaLnBrk="1" hangingPunct="1">
              <a:buFont typeface="+mj-lt"/>
              <a:buAutoNum type="arabicPeriod" startAt="2"/>
            </a:pPr>
            <a:r>
              <a:rPr lang="en-US" sz="2800" dirty="0" smtClean="0"/>
              <a:t>Use a password checker before accepting a new password</a:t>
            </a:r>
          </a:p>
          <a:p>
            <a:pPr marL="633222" indent="-514350" eaLnBrk="1" hangingPunct="1">
              <a:buFont typeface="+mj-lt"/>
              <a:buAutoNum type="arabicPeriod" startAt="2"/>
            </a:pPr>
            <a:r>
              <a:rPr lang="en-US" sz="2800" dirty="0" smtClean="0"/>
              <a:t>The OS should enforce password requirements </a:t>
            </a:r>
          </a:p>
          <a:p>
            <a:pPr lvl="1" eaLnBrk="1" hangingPunct="1"/>
            <a:r>
              <a:rPr lang="en-US" sz="2400" dirty="0" smtClean="0"/>
              <a:t>Aging –when a password expires </a:t>
            </a:r>
          </a:p>
          <a:p>
            <a:pPr lvl="2" eaLnBrk="1" hangingPunct="1"/>
            <a:r>
              <a:rPr lang="en-US" sz="2000" dirty="0" smtClean="0"/>
              <a:t>Minimum password age: days to weeks</a:t>
            </a:r>
          </a:p>
          <a:p>
            <a:pPr lvl="2" eaLnBrk="1" hangingPunct="1"/>
            <a:r>
              <a:rPr lang="en-US" sz="2000" dirty="0" smtClean="0"/>
              <a:t>Maximum password age : 60-90 days</a:t>
            </a:r>
          </a:p>
          <a:p>
            <a:pPr lvl="1" eaLnBrk="1" hangingPunct="1"/>
            <a:r>
              <a:rPr lang="en-US" sz="2400" dirty="0" smtClean="0"/>
              <a:t>Reuse of old passwords (password history)</a:t>
            </a:r>
          </a:p>
          <a:p>
            <a:pPr lvl="1" eaLnBrk="1" hangingPunct="1"/>
            <a:r>
              <a:rPr lang="en-US" sz="2400" dirty="0" smtClean="0"/>
              <a:t>Minimum number of characters</a:t>
            </a:r>
          </a:p>
          <a:p>
            <a:pPr lvl="1" eaLnBrk="1" hangingPunct="1"/>
            <a:r>
              <a:rPr lang="en-US" sz="2400" dirty="0" smtClean="0"/>
              <a:t>Limit login attempts – disable logins after a certain number of failed attempts</a:t>
            </a:r>
          </a:p>
          <a:p>
            <a:pPr algn="ctr" eaLnBrk="1" hangingPunct="1">
              <a:buFontTx/>
              <a:buNone/>
            </a:pPr>
            <a:r>
              <a:rPr lang="en-US" sz="2800" dirty="0" smtClean="0"/>
              <a:t>(more)</a:t>
            </a:r>
          </a:p>
          <a:p>
            <a:pPr lvl="1" eaLnBrk="1" hangingPunct="1">
              <a:buFontTx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Password Management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Font typeface="+mj-lt"/>
              <a:buAutoNum type="arabicPeriod" startAt="4"/>
            </a:pPr>
            <a:r>
              <a:rPr lang="en-US" dirty="0" smtClean="0"/>
              <a:t>System should NOT store passwords in plaintext, hash them instead.</a:t>
            </a:r>
          </a:p>
          <a:p>
            <a:pPr marL="633222" indent="-514350">
              <a:buFont typeface="+mj-lt"/>
              <a:buAutoNum type="arabicPeriod" startAt="4"/>
            </a:pPr>
            <a:r>
              <a:rPr lang="en-US" dirty="0" smtClean="0"/>
              <a:t>Use passwords salts</a:t>
            </a:r>
          </a:p>
          <a:p>
            <a:pPr marL="925830" lvl="1" indent="-514350"/>
            <a:r>
              <a:rPr lang="en-US" dirty="0" smtClean="0"/>
              <a:t> random values added to the encryption/hash process to make it harder to brute force (one password may hash/encrypt to multiple different results)</a:t>
            </a:r>
          </a:p>
          <a:p>
            <a:pPr marL="633222" indent="-514350">
              <a:buFont typeface="+mj-lt"/>
              <a:buAutoNum type="arabicPeriod" startAt="4"/>
            </a:pPr>
            <a:r>
              <a:rPr lang="en-US" dirty="0" smtClean="0"/>
              <a:t>You can  encrypt hashes… (Windows SYSKEY)… but…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Access*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If you don’t you will not pass the CISSP exam.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Passphrases (190)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 like to use a “passphrase” to generate a password </a:t>
            </a:r>
          </a:p>
          <a:p>
            <a:endParaRPr lang="en-US" smtClean="0"/>
          </a:p>
          <a:p>
            <a:r>
              <a:rPr lang="en-US" smtClean="0"/>
              <a:t>I Like Iced Tea and Cranberry with Lemon</a:t>
            </a:r>
          </a:p>
          <a:p>
            <a:r>
              <a:rPr lang="en-US" smtClean="0"/>
              <a:t>I L I T A C W L</a:t>
            </a:r>
          </a:p>
          <a:p>
            <a:r>
              <a:rPr lang="en-US" smtClean="0"/>
              <a:t>1 L 1 t @ c w l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Attacks on Password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Sniffing (Electronic Monitoring)</a:t>
            </a:r>
          </a:p>
          <a:p>
            <a:r>
              <a:rPr lang="en-US" dirty="0" smtClean="0"/>
              <a:t>Dictionary Attack</a:t>
            </a:r>
          </a:p>
          <a:p>
            <a:r>
              <a:rPr lang="en-US" dirty="0" smtClean="0"/>
              <a:t>Brute force attacks</a:t>
            </a:r>
          </a:p>
          <a:p>
            <a:r>
              <a:rPr lang="en-US" dirty="0" smtClean="0"/>
              <a:t>Social Engineering</a:t>
            </a:r>
          </a:p>
          <a:p>
            <a:r>
              <a:rPr lang="en-US" dirty="0" smtClean="0"/>
              <a:t>Rainbow tables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Virtual Password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Simply a phrase, application will probably make a “virtual password” from the passphrase (etc a hash)</a:t>
            </a:r>
          </a:p>
          <a:p>
            <a:r>
              <a:rPr lang="en-US" dirty="0" smtClean="0"/>
              <a:t>Generally more secure than a password</a:t>
            </a:r>
          </a:p>
          <a:p>
            <a:pPr lvl="1"/>
            <a:r>
              <a:rPr lang="en-US" dirty="0" smtClean="0"/>
              <a:t>Longer</a:t>
            </a:r>
          </a:p>
          <a:p>
            <a:pPr lvl="1"/>
            <a:r>
              <a:rPr lang="en-US" dirty="0" smtClean="0"/>
              <a:t>Yet easier to remember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Cognitive passwords (187)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Facts that only a user should know.</a:t>
            </a:r>
          </a:p>
          <a:p>
            <a:pPr lvl="1"/>
            <a:r>
              <a:rPr lang="en-US" dirty="0" smtClean="0"/>
              <a:t> Can be used by helpdesk authenticate a user without revealing the password.</a:t>
            </a:r>
          </a:p>
          <a:p>
            <a:pPr lvl="1"/>
            <a:r>
              <a:rPr lang="en-US" dirty="0" smtClean="0"/>
              <a:t> Often used for password reset challenges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Problems with cognitive passwords</a:t>
            </a:r>
          </a:p>
        </p:txBody>
      </p:sp>
      <p:pic>
        <p:nvPicPr>
          <p:cNvPr id="4" name="Picture 3" descr="sarah-palin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676400"/>
            <a:ext cx="56388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2590800"/>
            <a:ext cx="2590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/>
              <a:t>Not really </a:t>
            </a:r>
            <a:r>
              <a:rPr lang="en-US" sz="3600" dirty="0" smtClean="0"/>
              <a:t>secure. </a:t>
            </a:r>
            <a:r>
              <a:rPr lang="en-US" sz="3600" dirty="0"/>
              <a:t>I’m not a big fan.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Cognitive Passwords (187)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“As detailed in the postings, the Palin hack didn’t require any real skill. Instead, the hacker simply reset Palin’s password using her </a:t>
            </a:r>
            <a:r>
              <a:rPr lang="en-US" dirty="0" err="1" smtClean="0"/>
              <a:t>birthdate</a:t>
            </a:r>
            <a:r>
              <a:rPr lang="en-US" dirty="0" smtClean="0"/>
              <a:t>, ZIP code and information about where she met her spouse — the security question on her Yahoo account, which was answered (Wasilla High) by a simple Google search.”</a:t>
            </a:r>
          </a:p>
        </p:txBody>
      </p:sp>
      <p:sp>
        <p:nvSpPr>
          <p:cNvPr id="64516" name="TextBox 3"/>
          <p:cNvSpPr txBox="1">
            <a:spLocks noChangeArrowheads="1"/>
          </p:cNvSpPr>
          <p:nvPr/>
        </p:nvSpPr>
        <p:spPr bwMode="auto">
          <a:xfrm>
            <a:off x="457200" y="6172200"/>
            <a:ext cx="822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http://www.wired.com/threatlevel/2008/09/palin-e-mail-ha/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One Time Password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Password that is used only once then no longer valid</a:t>
            </a:r>
          </a:p>
          <a:p>
            <a:pPr lvl="1"/>
            <a:r>
              <a:rPr lang="en-US" dirty="0" smtClean="0"/>
              <a:t>Used in high security environments</a:t>
            </a:r>
          </a:p>
          <a:p>
            <a:pPr lvl="1"/>
            <a:r>
              <a:rPr lang="en-US" dirty="0" smtClean="0"/>
              <a:t>VERY secure</a:t>
            </a:r>
          </a:p>
          <a:p>
            <a:pPr lvl="1"/>
            <a:r>
              <a:rPr lang="en-US" dirty="0" smtClean="0"/>
              <a:t>Not vulnerable to electronic eavesdropping, but vulnerable to loss of token.</a:t>
            </a:r>
          </a:p>
          <a:p>
            <a:pPr lvl="1"/>
            <a:r>
              <a:rPr lang="en-US" dirty="0" smtClean="0"/>
              <a:t>Require a token device to generate passwords. (RSA </a:t>
            </a:r>
            <a:r>
              <a:rPr lang="en-US" dirty="0" err="1" smtClean="0"/>
              <a:t>SecureID</a:t>
            </a:r>
            <a:r>
              <a:rPr lang="en-US" dirty="0" smtClean="0"/>
              <a:t> key is an example)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One Time Password Token Type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One time passwords are one of two types that we are about to discuss.</a:t>
            </a:r>
          </a:p>
          <a:p>
            <a:pPr lvl="1"/>
            <a:r>
              <a:rPr lang="en-US" dirty="0" smtClean="0"/>
              <a:t>Synchronous </a:t>
            </a:r>
          </a:p>
          <a:p>
            <a:pPr lvl="1"/>
            <a:r>
              <a:rPr lang="en-US" dirty="0" smtClean="0"/>
              <a:t>Asynchronous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Synchronous One Time Password</a:t>
            </a:r>
            <a:endParaRPr lang="en-US" dirty="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Synchronous – uses time to synchronize between token and authentication server</a:t>
            </a:r>
          </a:p>
          <a:p>
            <a:pPr lvl="1"/>
            <a:r>
              <a:rPr lang="en-US" dirty="0" smtClean="0"/>
              <a:t>Clocks must be synchronized!</a:t>
            </a:r>
          </a:p>
          <a:p>
            <a:pPr lvl="1"/>
            <a:r>
              <a:rPr lang="en-US" dirty="0" smtClean="0"/>
              <a:t>Can also use counter-sync which a button is pushed that increments values on the token and the server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Synchronous One Time Password</a:t>
            </a:r>
          </a:p>
        </p:txBody>
      </p:sp>
      <p:pic>
        <p:nvPicPr>
          <p:cNvPr id="67587" name="Picture 3" descr="secure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52600"/>
            <a:ext cx="61722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Components of Access Control	(156)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839200" cy="51816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dirty="0" smtClean="0"/>
              <a:t>The component of Access Control that we are about to discuss are:</a:t>
            </a:r>
          </a:p>
          <a:p>
            <a:pPr lvl="1"/>
            <a:r>
              <a:rPr lang="en-US" dirty="0" smtClean="0"/>
              <a:t>Identification:</a:t>
            </a:r>
          </a:p>
          <a:p>
            <a:pPr lvl="2"/>
            <a:r>
              <a:rPr lang="en-US" dirty="0" smtClean="0"/>
              <a:t>Who are you? (</a:t>
            </a:r>
            <a:r>
              <a:rPr lang="en-US" dirty="0" err="1" smtClean="0"/>
              <a:t>userid</a:t>
            </a:r>
            <a:r>
              <a:rPr lang="en-US" dirty="0" smtClean="0"/>
              <a:t> etc)</a:t>
            </a:r>
          </a:p>
          <a:p>
            <a:pPr lvl="1"/>
            <a:r>
              <a:rPr lang="en-US" dirty="0" smtClean="0"/>
              <a:t>Authentication:</a:t>
            </a:r>
          </a:p>
          <a:p>
            <a:pPr lvl="2"/>
            <a:r>
              <a:rPr lang="en-US" dirty="0" smtClean="0"/>
              <a:t>Prove you really are who you say you are</a:t>
            </a:r>
          </a:p>
          <a:p>
            <a:pPr lvl="1"/>
            <a:r>
              <a:rPr lang="en-US" dirty="0" smtClean="0"/>
              <a:t>Authorization:</a:t>
            </a:r>
          </a:p>
          <a:p>
            <a:pPr lvl="2"/>
            <a:r>
              <a:rPr lang="en-US" dirty="0" smtClean="0"/>
              <a:t>What are you allowed to access.</a:t>
            </a:r>
          </a:p>
          <a:p>
            <a:pPr lvl="1"/>
            <a:r>
              <a:rPr lang="en-US" dirty="0" smtClean="0"/>
              <a:t>Auditing:</a:t>
            </a:r>
          </a:p>
          <a:p>
            <a:pPr lvl="2"/>
            <a:r>
              <a:rPr lang="en-US" dirty="0" smtClean="0"/>
              <a:t>Your access is logged and reviewed.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OTP Token Types (187)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Asynchronous</a:t>
            </a:r>
          </a:p>
          <a:p>
            <a:pPr lvl="1"/>
            <a:r>
              <a:rPr lang="en-US" dirty="0" smtClean="0"/>
              <a:t>Challenge response</a:t>
            </a:r>
          </a:p>
          <a:p>
            <a:pPr lvl="2"/>
            <a:r>
              <a:rPr lang="en-US" dirty="0" smtClean="0"/>
              <a:t>Auth sends a challenge (a random value called a nonce)* </a:t>
            </a:r>
          </a:p>
          <a:p>
            <a:pPr lvl="2"/>
            <a:r>
              <a:rPr lang="en-US" dirty="0" smtClean="0"/>
              <a:t>User enters nonce into token, along with PIN</a:t>
            </a:r>
          </a:p>
          <a:p>
            <a:pPr lvl="2"/>
            <a:r>
              <a:rPr lang="en-US" dirty="0" smtClean="0"/>
              <a:t>Token encrypts nonce and returns value</a:t>
            </a:r>
          </a:p>
          <a:p>
            <a:pPr lvl="2"/>
            <a:r>
              <a:rPr lang="en-US" dirty="0" smtClean="0"/>
              <a:t>Users inputs value into workstation</a:t>
            </a:r>
          </a:p>
          <a:p>
            <a:pPr lvl="2"/>
            <a:r>
              <a:rPr lang="en-US" dirty="0" smtClean="0"/>
              <a:t>If server can decrypt then you are good.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Challenge OTP</a:t>
            </a:r>
          </a:p>
        </p:txBody>
      </p:sp>
      <p:pic>
        <p:nvPicPr>
          <p:cNvPr id="69635" name="Picture 3" descr="challenge-smart-c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6934200" cy="457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Types of Authentication ()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Other types of Authentication that we are about to discuss are</a:t>
            </a:r>
          </a:p>
          <a:p>
            <a:r>
              <a:rPr lang="en-US" dirty="0" smtClean="0"/>
              <a:t>Digital Signatures</a:t>
            </a:r>
          </a:p>
          <a:p>
            <a:r>
              <a:rPr lang="en-US" dirty="0" smtClean="0"/>
              <a:t>Memory Cards</a:t>
            </a:r>
          </a:p>
          <a:p>
            <a:r>
              <a:rPr lang="en-US" dirty="0" smtClean="0"/>
              <a:t>Smart Cards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Digital Signature (talk about in more depth in chapter 8).</a:t>
            </a:r>
          </a:p>
          <a:p>
            <a:pPr lvl="1"/>
            <a:r>
              <a:rPr lang="en-US" dirty="0" smtClean="0"/>
              <a:t>Take a hash value of a message, encrypt hash with your private key</a:t>
            </a:r>
          </a:p>
          <a:p>
            <a:pPr lvl="1"/>
            <a:r>
              <a:rPr lang="en-US" dirty="0" smtClean="0"/>
              <a:t>Anyone with your public key can decrypt and verify message is from you.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Memory Cards</a:t>
            </a:r>
          </a:p>
        </p:txBody>
      </p:sp>
      <p:pic>
        <p:nvPicPr>
          <p:cNvPr id="71683" name="Picture 3" descr="credit-card-vi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6292851" cy="471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 Cards (190)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 smart card</a:t>
            </a:r>
          </a:p>
          <a:p>
            <a:r>
              <a:rPr lang="en-US" dirty="0" smtClean="0"/>
              <a:t>Holds information, does NOT process</a:t>
            </a:r>
          </a:p>
          <a:p>
            <a:r>
              <a:rPr lang="en-US" dirty="0" smtClean="0"/>
              <a:t>A memory card holds authentication info, usually you’ll want to pair this with a PIN… WHY?</a:t>
            </a:r>
          </a:p>
          <a:p>
            <a:r>
              <a:rPr lang="en-US" dirty="0" smtClean="0"/>
              <a:t>A credit card or ATM card is a type of memory card, so is a key/swipe card </a:t>
            </a:r>
          </a:p>
          <a:p>
            <a:r>
              <a:rPr lang="en-US" dirty="0" smtClean="0"/>
              <a:t>Usually insecure, easily copied.*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Smart Card</a:t>
            </a:r>
          </a:p>
        </p:txBody>
      </p:sp>
      <p:pic>
        <p:nvPicPr>
          <p:cNvPr id="73731" name="Picture 3" descr="smartc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6553200" cy="491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Smart Card (191)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Much more secure than memory cards</a:t>
            </a:r>
          </a:p>
          <a:p>
            <a:r>
              <a:rPr lang="en-US" sz="2600" dirty="0" smtClean="0"/>
              <a:t>Can actually process information</a:t>
            </a:r>
          </a:p>
          <a:p>
            <a:r>
              <a:rPr lang="en-US" sz="2600" dirty="0" smtClean="0"/>
              <a:t>Includes a microprocessor and ICs</a:t>
            </a:r>
          </a:p>
          <a:p>
            <a:r>
              <a:rPr lang="en-US" sz="2600" dirty="0" smtClean="0"/>
              <a:t>Can provide two factor authentication, as you the card can store authentication protected by a pin. (so you need the card, and you need to know something)</a:t>
            </a:r>
          </a:p>
          <a:p>
            <a:r>
              <a:rPr lang="en-US" sz="2600" dirty="0" smtClean="0"/>
              <a:t>Two types</a:t>
            </a:r>
          </a:p>
          <a:p>
            <a:pPr lvl="1"/>
            <a:r>
              <a:rPr lang="en-US" sz="2400" dirty="0" smtClean="0"/>
              <a:t>Contact </a:t>
            </a:r>
          </a:p>
          <a:p>
            <a:pPr lvl="1"/>
            <a:r>
              <a:rPr lang="en-US" sz="2400" dirty="0" smtClean="0"/>
              <a:t>contactless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Smart Card Attacks (193)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There are attacks against smart cards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1. Fault generation – manipulate environmental controls and measure errors in order to reverse engineer logic etc.</a:t>
            </a:r>
          </a:p>
          <a:p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(more)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Smart Card Attacks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2. Side Channel Attacks – Measure the cards while they work</a:t>
            </a:r>
          </a:p>
          <a:p>
            <a:pPr lvl="1"/>
            <a:r>
              <a:rPr lang="en-US" dirty="0" smtClean="0"/>
              <a:t>Differential power analysis – measure power emissions</a:t>
            </a:r>
          </a:p>
          <a:p>
            <a:pPr lvl="1"/>
            <a:r>
              <a:rPr lang="en-US" dirty="0" smtClean="0"/>
              <a:t>Electromagnetic analysis – example frequencies emitted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algn="ctr">
              <a:buNone/>
            </a:pPr>
            <a:r>
              <a:rPr lang="en-US" dirty="0" smtClean="0"/>
              <a:t>(more)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Components of Access Control	(156)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839200" cy="51816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That was a lot of As, remember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Smart Card Attacks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 Micro probing* - using needles to vibrations to remove the outer protection on the cards circuits. Then tap into ROMS if possible or “die” ROMS to read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Authorization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Authorization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Now that I proved I am who I say I am, what can I do?</a:t>
            </a:r>
          </a:p>
          <a:p>
            <a:pPr lvl="1"/>
            <a:r>
              <a:rPr lang="en-US" dirty="0" smtClean="0"/>
              <a:t>Both </a:t>
            </a:r>
            <a:r>
              <a:rPr lang="en-US" dirty="0" err="1" smtClean="0"/>
              <a:t>OSes</a:t>
            </a:r>
            <a:r>
              <a:rPr lang="en-US" dirty="0" smtClean="0"/>
              <a:t> and Applications can provide this functionality.</a:t>
            </a:r>
          </a:p>
          <a:p>
            <a:pPr lvl="1"/>
            <a:r>
              <a:rPr lang="en-US" dirty="0" smtClean="0"/>
              <a:t>Authorization can be provided based on user, groups, roles, rules, physical location, time of day (</a:t>
            </a:r>
            <a:r>
              <a:rPr lang="en-US" i="1" dirty="0" smtClean="0"/>
              <a:t>temporal isolation</a:t>
            </a:r>
            <a:r>
              <a:rPr lang="en-US" dirty="0" smtClean="0"/>
              <a:t>)* or transaction type (example a teller may be able to withdrawal small amounts, but require manager for large withdrawals)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Authorization principals (196)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Default NO access (</a:t>
            </a:r>
            <a:r>
              <a:rPr lang="en-US" i="1" dirty="0" smtClean="0"/>
              <a:t>implicit deny</a:t>
            </a:r>
            <a:r>
              <a:rPr lang="en-US" dirty="0" smtClean="0"/>
              <a:t>)* - </a:t>
            </a:r>
            <a:r>
              <a:rPr lang="en-US" b="1" dirty="0" smtClean="0"/>
              <a:t>Unless</a:t>
            </a:r>
            <a:r>
              <a:rPr lang="en-US" dirty="0" smtClean="0"/>
              <a:t> a subject is </a:t>
            </a:r>
            <a:r>
              <a:rPr lang="en-US" b="1" dirty="0" smtClean="0"/>
              <a:t>explicitly</a:t>
            </a:r>
            <a:r>
              <a:rPr lang="en-US" dirty="0" smtClean="0"/>
              <a:t> given access to an object, then they are </a:t>
            </a:r>
            <a:r>
              <a:rPr lang="en-US" b="1" dirty="0" smtClean="0"/>
              <a:t>implicitly</a:t>
            </a:r>
            <a:r>
              <a:rPr lang="en-US" dirty="0" smtClean="0"/>
              <a:t> denied access. </a:t>
            </a:r>
          </a:p>
          <a:p>
            <a:pPr lvl="1"/>
            <a:r>
              <a:rPr lang="en-US" dirty="0" smtClean="0"/>
              <a:t> very important principal you </a:t>
            </a:r>
            <a:r>
              <a:rPr lang="en-US" b="1" dirty="0" smtClean="0"/>
              <a:t>must</a:t>
            </a:r>
            <a:r>
              <a:rPr lang="en-US" dirty="0" smtClean="0"/>
              <a:t> understand this.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Authorization Creep* (197)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As a subject stays in an environment over time, their permissions accumulate even after they are no longer needed.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Auditing authorization can help mitigate this. SOX requires yearly auditing.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The Golden Ring of Network Authentication</a:t>
            </a:r>
          </a:p>
        </p:txBody>
      </p:sp>
      <p:pic>
        <p:nvPicPr>
          <p:cNvPr id="71683" name="Picture 3" descr="golden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618760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Single Sign On (198)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As environments get larger and more complex it becomes harder and harder to manage users accounts securely.</a:t>
            </a:r>
          </a:p>
          <a:p>
            <a:pPr lvl="1"/>
            <a:r>
              <a:rPr lang="en-US" dirty="0" smtClean="0"/>
              <a:t>Multiple users to create/disable</a:t>
            </a:r>
          </a:p>
          <a:p>
            <a:pPr lvl="1"/>
            <a:r>
              <a:rPr lang="en-US" dirty="0" smtClean="0"/>
              <a:t>Passwords to remember, leads to passwords security issues</a:t>
            </a:r>
          </a:p>
          <a:p>
            <a:pPr lvl="1"/>
            <a:r>
              <a:rPr lang="en-US" dirty="0" smtClean="0"/>
              <a:t>Reduces user frustration as well as IT frustration!</a:t>
            </a:r>
          </a:p>
          <a:p>
            <a:pPr lvl="1"/>
            <a:r>
              <a:rPr lang="en-US" dirty="0" smtClean="0"/>
              <a:t>Wastes your IT budget trying to manage disparate accounts.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Single Sign On (198)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Single sign on systems try to mitigate this problem. Some SSO systems are.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Sun NIS/YP</a:t>
            </a:r>
          </a:p>
          <a:p>
            <a:r>
              <a:rPr lang="en-US" dirty="0" smtClean="0"/>
              <a:t>Kerberos</a:t>
            </a:r>
          </a:p>
          <a:p>
            <a:r>
              <a:rPr lang="en-US" dirty="0" smtClean="0"/>
              <a:t>LDAP</a:t>
            </a:r>
          </a:p>
          <a:p>
            <a:r>
              <a:rPr lang="en-US" dirty="0" smtClean="0"/>
              <a:t>Microsoft Active Directory*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SSO downsides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839200" cy="5257800"/>
          </a:xfrm>
        </p:spPr>
        <p:txBody>
          <a:bodyPr/>
          <a:lstStyle/>
          <a:p>
            <a:pPr eaLnBrk="1" hangingPunct="1"/>
            <a:r>
              <a:rPr lang="en-US" smtClean="0"/>
              <a:t>Centralized point of failure*</a:t>
            </a:r>
          </a:p>
          <a:p>
            <a:pPr eaLnBrk="1" hangingPunct="1"/>
            <a:r>
              <a:rPr lang="en-US" smtClean="0"/>
              <a:t>Can cause bottlenecks*</a:t>
            </a:r>
          </a:p>
          <a:p>
            <a:pPr eaLnBrk="1" hangingPunct="1"/>
            <a:r>
              <a:rPr lang="en-US" smtClean="0"/>
              <a:t>All vendors have to play nicely (good luck)</a:t>
            </a:r>
          </a:p>
          <a:p>
            <a:pPr eaLnBrk="1" hangingPunct="1"/>
            <a:r>
              <a:rPr lang="en-US" smtClean="0"/>
              <a:t>Often very difficult to accomplish*</a:t>
            </a:r>
          </a:p>
          <a:p>
            <a:pPr eaLnBrk="1" hangingPunct="1"/>
            <a:r>
              <a:rPr lang="en-US" smtClean="0"/>
              <a:t>One ring to bind them all!...If you can access once, you can access ALL!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SSO technologies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839200" cy="5181600"/>
          </a:xfrm>
        </p:spPr>
        <p:txBody>
          <a:bodyPr/>
          <a:lstStyle/>
          <a:p>
            <a:r>
              <a:rPr lang="en-US" dirty="0" smtClean="0"/>
              <a:t>Sun NIS/YP</a:t>
            </a:r>
          </a:p>
          <a:p>
            <a:r>
              <a:rPr lang="en-US" dirty="0" smtClean="0"/>
              <a:t>Kerberos</a:t>
            </a:r>
          </a:p>
          <a:p>
            <a:r>
              <a:rPr lang="en-US" dirty="0" smtClean="0"/>
              <a:t>SESAME</a:t>
            </a:r>
            <a:endParaRPr lang="en-US" dirty="0" smtClean="0"/>
          </a:p>
          <a:p>
            <a:r>
              <a:rPr lang="en-US" dirty="0" smtClean="0"/>
              <a:t>LDAP</a:t>
            </a:r>
          </a:p>
          <a:p>
            <a:r>
              <a:rPr lang="en-US" dirty="0" smtClean="0"/>
              <a:t>Microsoft Active Directory*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Identification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Identifies a user </a:t>
            </a:r>
            <a:r>
              <a:rPr lang="en-US" b="1" dirty="0" smtClean="0"/>
              <a:t>uniquely</a:t>
            </a:r>
          </a:p>
          <a:p>
            <a:pPr lvl="1"/>
            <a:r>
              <a:rPr lang="en-US" dirty="0" smtClean="0"/>
              <a:t>Identification </a:t>
            </a:r>
            <a:r>
              <a:rPr lang="en-US" b="1" dirty="0" smtClean="0"/>
              <a:t>must</a:t>
            </a:r>
            <a:r>
              <a:rPr lang="en-US" dirty="0" smtClean="0"/>
              <a:t> be unique for accountability</a:t>
            </a:r>
          </a:p>
          <a:p>
            <a:pPr lvl="1"/>
            <a:r>
              <a:rPr lang="en-US" dirty="0" smtClean="0"/>
              <a:t>Standard naming schemes should be used</a:t>
            </a:r>
          </a:p>
          <a:p>
            <a:pPr lvl="1"/>
            <a:r>
              <a:rPr lang="en-US" dirty="0" smtClean="0"/>
              <a:t>Identifier should not indicate extra information about user (like job position)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NIS/YP</a:t>
            </a:r>
            <a:endParaRPr lang="en-US" dirty="0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839200" cy="5181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Sun </a:t>
            </a:r>
            <a:r>
              <a:rPr lang="en-US" dirty="0" smtClean="0"/>
              <a:t>NIS/YP – The first attempt at centralizing user accounts on a network. </a:t>
            </a:r>
          </a:p>
          <a:p>
            <a:r>
              <a:rPr lang="en-US" dirty="0" smtClean="0"/>
              <a:t>Flat files distributed</a:t>
            </a:r>
          </a:p>
          <a:p>
            <a:r>
              <a:rPr lang="en-US" dirty="0" smtClean="0"/>
              <a:t>Old technology</a:t>
            </a:r>
          </a:p>
          <a:p>
            <a:r>
              <a:rPr lang="en-US" dirty="0" smtClean="0"/>
              <a:t>Extremely insecure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Kerberos</a:t>
            </a:r>
          </a:p>
        </p:txBody>
      </p:sp>
      <p:pic>
        <p:nvPicPr>
          <p:cNvPr id="75779" name="Picture 3" descr="kerber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752600"/>
            <a:ext cx="4932947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Kerberos (200)</a:t>
            </a:r>
            <a:endParaRPr lang="en-US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network authentication protocol designed from MITs project Athena. Kerberos tries to ensure authentication security in an insecure environment</a:t>
            </a:r>
          </a:p>
          <a:p>
            <a:r>
              <a:rPr lang="en-US" dirty="0" smtClean="0"/>
              <a:t>Used in Windows2000+ and some Unix</a:t>
            </a:r>
          </a:p>
          <a:p>
            <a:r>
              <a:rPr lang="en-US" dirty="0" smtClean="0"/>
              <a:t>Allows for single sign on</a:t>
            </a:r>
          </a:p>
          <a:p>
            <a:r>
              <a:rPr lang="en-US" dirty="0" smtClean="0"/>
              <a:t>Never transfers passwords</a:t>
            </a:r>
          </a:p>
          <a:p>
            <a:r>
              <a:rPr lang="en-US" dirty="0" smtClean="0"/>
              <a:t>Uses PRIVATE key encryption to verify Identifications</a:t>
            </a:r>
          </a:p>
          <a:p>
            <a:r>
              <a:rPr lang="en-US" dirty="0" smtClean="0"/>
              <a:t>Avoids replay attacks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Kerberos Components</a:t>
            </a:r>
            <a:endParaRPr lang="en-US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Principals – users or network services</a:t>
            </a:r>
          </a:p>
          <a:p>
            <a:r>
              <a:rPr lang="en-US" smtClean="0"/>
              <a:t>KDC – Key Distribution Center, stores secret keys (passwords) for principals</a:t>
            </a:r>
          </a:p>
          <a:p>
            <a:r>
              <a:rPr lang="en-US" smtClean="0"/>
              <a:t>Tickets</a:t>
            </a:r>
          </a:p>
          <a:p>
            <a:pPr lvl="1"/>
            <a:r>
              <a:rPr lang="en-US" smtClean="0"/>
              <a:t>Ticket Granting Ticket (TGT) gets you more tickets</a:t>
            </a:r>
          </a:p>
          <a:p>
            <a:pPr lvl="1"/>
            <a:r>
              <a:rPr lang="en-US" smtClean="0"/>
              <a:t>Service Tickets – access to specific network services (ex. File sharing)</a:t>
            </a:r>
          </a:p>
          <a:p>
            <a:r>
              <a:rPr lang="en-US" smtClean="0"/>
              <a:t>Realms – a grouping of principals that a KDC provides service for, looks like a domain name</a:t>
            </a:r>
          </a:p>
          <a:p>
            <a:pPr lvl="1"/>
            <a:r>
              <a:rPr lang="en-US" smtClean="0"/>
              <a:t>Example: somedepartment.mycompany.com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Kerberos Concerns</a:t>
            </a:r>
            <a:endParaRPr lang="en-US" smtClean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Computers must have clocks synchronized within 5 minutes of each other</a:t>
            </a:r>
          </a:p>
          <a:p>
            <a:r>
              <a:rPr lang="en-US" dirty="0" smtClean="0"/>
              <a:t>Tickets are stored on the workstation. If the workstation is compromised your identity can be forged.</a:t>
            </a:r>
          </a:p>
          <a:p>
            <a:r>
              <a:rPr lang="en-US" dirty="0" smtClean="0"/>
              <a:t>If your KDC is hacked, security is lost</a:t>
            </a:r>
          </a:p>
          <a:p>
            <a:r>
              <a:rPr lang="en-US" dirty="0" smtClean="0"/>
              <a:t>A single KDC is a single point of failure and performance bottleneck* </a:t>
            </a:r>
          </a:p>
          <a:p>
            <a:r>
              <a:rPr lang="en-US" dirty="0" smtClean="0"/>
              <a:t>Still vulnerable to password guessing attacks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Kerberos Works (202)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01809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400" i="1" dirty="0" smtClean="0"/>
          </a:p>
          <a:p>
            <a:pPr>
              <a:buNone/>
            </a:pPr>
            <a:endParaRPr lang="en-US" sz="1400" i="1" dirty="0" smtClean="0"/>
          </a:p>
          <a:p>
            <a:pPr algn="ctr">
              <a:buNone/>
            </a:pPr>
            <a:r>
              <a:rPr lang="en-US" sz="1400" i="1" dirty="0" smtClean="0"/>
              <a:t>Image -  </a:t>
            </a:r>
            <a:r>
              <a:rPr lang="en-US" sz="1400" i="1" dirty="0" smtClean="0"/>
              <a:t>http://upload.wikimedia.org/wikipedia/en/thumb/c/c3/Kerberos.png/788px-Kerberos.png</a:t>
            </a:r>
            <a:endParaRPr lang="en-US" sz="1400" i="1" dirty="0"/>
          </a:p>
        </p:txBody>
      </p:sp>
      <p:pic>
        <p:nvPicPr>
          <p:cNvPr id="1026" name="Picture 2" descr="C:\Users\brianb\Desktop\788px-Kerbe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6019800" cy="4575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SESAME</a:t>
            </a:r>
            <a:endParaRPr lang="en-US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European technology, developed to extend Kerberos and improve on it’s weaknesses</a:t>
            </a:r>
          </a:p>
          <a:p>
            <a:pPr lvl="1"/>
            <a:r>
              <a:rPr lang="en-US" dirty="0" smtClean="0"/>
              <a:t>Sesame uses both symmetric and asymmetric cryptography.</a:t>
            </a:r>
          </a:p>
          <a:p>
            <a:pPr lvl="1"/>
            <a:r>
              <a:rPr lang="en-US" dirty="0" smtClean="0"/>
              <a:t>Uses “Privileged Attribute Certificates” rather than tickets, PACS are digitally signed and contain the subjects identity, access capabilities for the object, access time period and lifetime of the PAC.</a:t>
            </a:r>
          </a:p>
          <a:p>
            <a:pPr lvl="1"/>
            <a:r>
              <a:rPr lang="en-US" dirty="0" smtClean="0"/>
              <a:t>PACS come from the Privileged Attribute Server.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Access Control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Access Control Models (210)</a:t>
            </a:r>
            <a:endParaRPr lang="en-US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A framework that dictates how subjects access objects.</a:t>
            </a:r>
          </a:p>
          <a:p>
            <a:r>
              <a:rPr lang="en-US" dirty="0" smtClean="0"/>
              <a:t>Uses access control technologies and security mechanisms to enforce the rules</a:t>
            </a:r>
          </a:p>
          <a:p>
            <a:r>
              <a:rPr lang="en-US" dirty="0" smtClean="0"/>
              <a:t>Business goals and culture of the organization will prescribe which model is used</a:t>
            </a:r>
          </a:p>
          <a:p>
            <a:r>
              <a:rPr lang="en-US" dirty="0" smtClean="0"/>
              <a:t>Every OS has a security kernel/reference monitor (talk about in another chapter) that enforces the access control model.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Access Control Models</a:t>
            </a:r>
            <a:endParaRPr lang="en-US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models we are about to discuss are</a:t>
            </a:r>
          </a:p>
          <a:p>
            <a:pPr lvl="1"/>
            <a:r>
              <a:rPr lang="en-US" dirty="0" smtClean="0"/>
              <a:t>DAC</a:t>
            </a:r>
          </a:p>
          <a:p>
            <a:pPr lvl="1"/>
            <a:r>
              <a:rPr lang="en-US" dirty="0" smtClean="0"/>
              <a:t>MAC</a:t>
            </a:r>
          </a:p>
          <a:p>
            <a:pPr lvl="1"/>
            <a:r>
              <a:rPr lang="en-US" dirty="0" smtClean="0"/>
              <a:t>Roles based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287</TotalTime>
  <Words>5774</Words>
  <Application>Microsoft Office PowerPoint</Application>
  <PresentationFormat>On-screen Show (4:3)</PresentationFormat>
  <Paragraphs>863</Paragraphs>
  <Slides>176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176</vt:i4>
      </vt:variant>
    </vt:vector>
  </HeadingPairs>
  <TitlesOfParts>
    <vt:vector size="177" baseType="lpstr">
      <vt:lpstr>Module</vt:lpstr>
      <vt:lpstr>Chapter 4:    Access Control</vt:lpstr>
      <vt:lpstr>Access Controls</vt:lpstr>
      <vt:lpstr>Access*</vt:lpstr>
      <vt:lpstr>Access*</vt:lpstr>
      <vt:lpstr>Access*</vt:lpstr>
      <vt:lpstr>Access*</vt:lpstr>
      <vt:lpstr>Components of Access Control (156)</vt:lpstr>
      <vt:lpstr>Components of Access Control (156)</vt:lpstr>
      <vt:lpstr>Identification </vt:lpstr>
      <vt:lpstr>Authentication (160)</vt:lpstr>
      <vt:lpstr>Authentication (160)</vt:lpstr>
      <vt:lpstr>Strong Authentication (159)</vt:lpstr>
      <vt:lpstr>Authorization</vt:lpstr>
      <vt:lpstr>Auditing</vt:lpstr>
      <vt:lpstr>Slide 15</vt:lpstr>
      <vt:lpstr>CISSP BUZZWORD</vt:lpstr>
      <vt:lpstr>Identity Management</vt:lpstr>
      <vt:lpstr>Identity Management (160)</vt:lpstr>
      <vt:lpstr>Identity Management (160)</vt:lpstr>
      <vt:lpstr>Identity Management (160)</vt:lpstr>
      <vt:lpstr>Directories (163)</vt:lpstr>
      <vt:lpstr>Account Management Software</vt:lpstr>
      <vt:lpstr>Directories Role in ID management</vt:lpstr>
      <vt:lpstr>Password Management In ID systems (169)</vt:lpstr>
      <vt:lpstr>Federation (175)</vt:lpstr>
      <vt:lpstr>Federation (175)</vt:lpstr>
      <vt:lpstr>Federation (175)</vt:lpstr>
      <vt:lpstr>Federated Identity (175)</vt:lpstr>
      <vt:lpstr>Authentication</vt:lpstr>
      <vt:lpstr>Biometrics (179)</vt:lpstr>
      <vt:lpstr>Biometrics</vt:lpstr>
      <vt:lpstr>Biometrics</vt:lpstr>
      <vt:lpstr>CER (180)</vt:lpstr>
      <vt:lpstr>CER</vt:lpstr>
      <vt:lpstr>Biometric problems?</vt:lpstr>
      <vt:lpstr>Biometric Types Overview</vt:lpstr>
      <vt:lpstr>Finger Print</vt:lpstr>
      <vt:lpstr>Fingerprint</vt:lpstr>
      <vt:lpstr>Hand Geometry</vt:lpstr>
      <vt:lpstr>Retina Scan</vt:lpstr>
      <vt:lpstr>Retina Scan</vt:lpstr>
      <vt:lpstr>Iris Scan</vt:lpstr>
      <vt:lpstr>Iris Scan</vt:lpstr>
      <vt:lpstr>Signature Dynamics</vt:lpstr>
      <vt:lpstr>Keyboard dynamics</vt:lpstr>
      <vt:lpstr>Voice Print</vt:lpstr>
      <vt:lpstr>Facial Scan</vt:lpstr>
      <vt:lpstr>Facial Scan</vt:lpstr>
      <vt:lpstr>Hand Topography</vt:lpstr>
      <vt:lpstr>Biometrics wrap up</vt:lpstr>
      <vt:lpstr>Biometrics wrap Up</vt:lpstr>
      <vt:lpstr>Biometrics Wrap up</vt:lpstr>
      <vt:lpstr>Passwords</vt:lpstr>
      <vt:lpstr>Passwords (184)</vt:lpstr>
      <vt:lpstr>Passwords (184)</vt:lpstr>
      <vt:lpstr>Problems with Passwords </vt:lpstr>
      <vt:lpstr>Password Management</vt:lpstr>
      <vt:lpstr>Password Management</vt:lpstr>
      <vt:lpstr>Password Management</vt:lpstr>
      <vt:lpstr>Passphrases (190)</vt:lpstr>
      <vt:lpstr>Attacks on Password</vt:lpstr>
      <vt:lpstr>Virtual Password</vt:lpstr>
      <vt:lpstr>Cognitive passwords (187)</vt:lpstr>
      <vt:lpstr>Problems with cognitive passwords</vt:lpstr>
      <vt:lpstr>Cognitive Passwords (187)</vt:lpstr>
      <vt:lpstr>One Time Password</vt:lpstr>
      <vt:lpstr>One Time Password Token Type</vt:lpstr>
      <vt:lpstr>Synchronous One Time Password</vt:lpstr>
      <vt:lpstr>Synchronous One Time Password</vt:lpstr>
      <vt:lpstr>OTP Token Types (187)</vt:lpstr>
      <vt:lpstr>Challenge OTP</vt:lpstr>
      <vt:lpstr>Other Types of Authentication ()</vt:lpstr>
      <vt:lpstr>Digital Signatures</vt:lpstr>
      <vt:lpstr>Memory Cards</vt:lpstr>
      <vt:lpstr>Memory Cards (190)</vt:lpstr>
      <vt:lpstr>Smart Card</vt:lpstr>
      <vt:lpstr>Smart Card (191)</vt:lpstr>
      <vt:lpstr>Smart Card Attacks (193)</vt:lpstr>
      <vt:lpstr>Smart Card Attacks</vt:lpstr>
      <vt:lpstr>Smart Card Attacks</vt:lpstr>
      <vt:lpstr>Authorization</vt:lpstr>
      <vt:lpstr>Authorization</vt:lpstr>
      <vt:lpstr>Authorization principals (196)</vt:lpstr>
      <vt:lpstr>Authorization Creep* (197)</vt:lpstr>
      <vt:lpstr>The Golden Ring of Network Authentication</vt:lpstr>
      <vt:lpstr>Single Sign On (198)</vt:lpstr>
      <vt:lpstr>Single Sign On (198)</vt:lpstr>
      <vt:lpstr>SSO downsides</vt:lpstr>
      <vt:lpstr>SSO technologies</vt:lpstr>
      <vt:lpstr>NIS/YP</vt:lpstr>
      <vt:lpstr>Kerberos</vt:lpstr>
      <vt:lpstr>Kerberos (200)</vt:lpstr>
      <vt:lpstr>Kerberos Components</vt:lpstr>
      <vt:lpstr>Kerberos Concerns</vt:lpstr>
      <vt:lpstr>How Kerberos Works (202)</vt:lpstr>
      <vt:lpstr>SESAME</vt:lpstr>
      <vt:lpstr>Access Control Models</vt:lpstr>
      <vt:lpstr>Access Control Models (210)</vt:lpstr>
      <vt:lpstr>Access Control Models</vt:lpstr>
      <vt:lpstr>DAC</vt:lpstr>
      <vt:lpstr>MAC</vt:lpstr>
      <vt:lpstr>MAC</vt:lpstr>
      <vt:lpstr>MAC (211)</vt:lpstr>
      <vt:lpstr>MAC sensitivity labels</vt:lpstr>
      <vt:lpstr>Role Based Access Control</vt:lpstr>
      <vt:lpstr>Role Based Access Control (213)</vt:lpstr>
      <vt:lpstr>Role based Access control</vt:lpstr>
      <vt:lpstr>Access Control technologies that support access control models ()</vt:lpstr>
      <vt:lpstr>Rule Based Access Control (216)</vt:lpstr>
      <vt:lpstr>Rules Based Access Control</vt:lpstr>
      <vt:lpstr>Constrained User Interfaces (218)</vt:lpstr>
      <vt:lpstr>View</vt:lpstr>
      <vt:lpstr>Shell</vt:lpstr>
      <vt:lpstr>Menu</vt:lpstr>
      <vt:lpstr>Physically Constrained UI</vt:lpstr>
      <vt:lpstr>Access Control Matrix* (218)</vt:lpstr>
      <vt:lpstr>Capability Table*</vt:lpstr>
      <vt:lpstr>ACL*</vt:lpstr>
      <vt:lpstr>Content Dependant Access Controls (220)</vt:lpstr>
      <vt:lpstr>Context Dependant Access Control (221)</vt:lpstr>
      <vt:lpstr>Review of Access Control Technology / Techniques</vt:lpstr>
      <vt:lpstr>Access Control Administration</vt:lpstr>
      <vt:lpstr>Centralized Access Control Administration (223)</vt:lpstr>
      <vt:lpstr>Centralized Access Control Technologies</vt:lpstr>
      <vt:lpstr>Radius</vt:lpstr>
      <vt:lpstr>Radius* (223)</vt:lpstr>
      <vt:lpstr>Radius</vt:lpstr>
      <vt:lpstr>What is radius used for</vt:lpstr>
      <vt:lpstr>Radius Pros/Cons</vt:lpstr>
      <vt:lpstr>TACACS+ (223)</vt:lpstr>
      <vt:lpstr>Diameter</vt:lpstr>
      <vt:lpstr>Diameter (226)</vt:lpstr>
      <vt:lpstr>Centralized Access Controls overview</vt:lpstr>
      <vt:lpstr>Access Control Methods</vt:lpstr>
      <vt:lpstr> Controls and Control Types* (NIB)  </vt:lpstr>
      <vt:lpstr>Administrative Controls (238)</vt:lpstr>
      <vt:lpstr>Physical Controls (238)</vt:lpstr>
      <vt:lpstr>Physical Controls continued</vt:lpstr>
      <vt:lpstr>Technical or Logical controls (239)</vt:lpstr>
      <vt:lpstr>Control types (237)</vt:lpstr>
      <vt:lpstr>Unauthorized Disclosure of Information</vt:lpstr>
      <vt:lpstr>Unauthorized Disclosure of Information</vt:lpstr>
      <vt:lpstr>Emanation Security (247)</vt:lpstr>
      <vt:lpstr>Emanation Countermeasures</vt:lpstr>
      <vt:lpstr>Access Control Monitoring</vt:lpstr>
      <vt:lpstr>Intrusion Detection Systems</vt:lpstr>
      <vt:lpstr>IDS (249)</vt:lpstr>
      <vt:lpstr>IDS categories</vt:lpstr>
      <vt:lpstr>IDS Components</vt:lpstr>
      <vt:lpstr>IDS Components</vt:lpstr>
      <vt:lpstr>HIDS</vt:lpstr>
      <vt:lpstr>Advantages of HIDS</vt:lpstr>
      <vt:lpstr>Disadvantages of HIDS</vt:lpstr>
      <vt:lpstr>HIDS side note</vt:lpstr>
      <vt:lpstr>Network Based IDS</vt:lpstr>
      <vt:lpstr>Network Based IDS</vt:lpstr>
      <vt:lpstr>Network Based IDS</vt:lpstr>
      <vt:lpstr>NIDS Advantages</vt:lpstr>
      <vt:lpstr>NIDS problems</vt:lpstr>
      <vt:lpstr>IDS vs. IPS</vt:lpstr>
      <vt:lpstr>Signature Based</vt:lpstr>
      <vt:lpstr>Anomaly based IDS</vt:lpstr>
      <vt:lpstr>Anomaly</vt:lpstr>
      <vt:lpstr>Anomaly</vt:lpstr>
      <vt:lpstr>Rules Based</vt:lpstr>
      <vt:lpstr>Random Term #1</vt:lpstr>
      <vt:lpstr>Random Term #1</vt:lpstr>
      <vt:lpstr>Random Term #1</vt:lpstr>
      <vt:lpstr>Random Term #2</vt:lpstr>
      <vt:lpstr>Random Term #3</vt:lpstr>
      <vt:lpstr>Random Term #4</vt:lpstr>
      <vt:lpstr>Threats to Access Control</vt:lpstr>
      <vt:lpstr>Threats to Access Control (260)</vt:lpstr>
      <vt:lpstr>Chapter 4 - Review</vt:lpstr>
      <vt:lpstr>Chapter 4 - Review</vt:lpstr>
      <vt:lpstr>Chapter 4 - Review</vt:lpstr>
    </vt:vector>
  </TitlesOfParts>
  <Company>BEB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4:    Access Control</dc:title>
  <dc:creator>brianb</dc:creator>
  <cp:lastModifiedBy>brianb</cp:lastModifiedBy>
  <cp:revision>135</cp:revision>
  <dcterms:created xsi:type="dcterms:W3CDTF">2010-03-17T06:07:58Z</dcterms:created>
  <dcterms:modified xsi:type="dcterms:W3CDTF">2011-08-27T05:40:22Z</dcterms:modified>
</cp:coreProperties>
</file>