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357" r:id="rId4"/>
    <p:sldId id="258" r:id="rId5"/>
    <p:sldId id="375" r:id="rId6"/>
    <p:sldId id="403" r:id="rId7"/>
    <p:sldId id="376" r:id="rId8"/>
    <p:sldId id="382" r:id="rId9"/>
    <p:sldId id="380" r:id="rId10"/>
    <p:sldId id="379" r:id="rId11"/>
    <p:sldId id="381" r:id="rId12"/>
    <p:sldId id="260" r:id="rId13"/>
    <p:sldId id="359" r:id="rId14"/>
    <p:sldId id="360" r:id="rId15"/>
    <p:sldId id="383" r:id="rId16"/>
    <p:sldId id="361" r:id="rId17"/>
    <p:sldId id="362" r:id="rId18"/>
    <p:sldId id="262" r:id="rId19"/>
    <p:sldId id="263" r:id="rId20"/>
    <p:sldId id="384" r:id="rId21"/>
    <p:sldId id="264" r:id="rId22"/>
    <p:sldId id="265" r:id="rId23"/>
    <p:sldId id="404" r:id="rId24"/>
    <p:sldId id="385" r:id="rId25"/>
    <p:sldId id="266" r:id="rId26"/>
    <p:sldId id="267" r:id="rId27"/>
    <p:sldId id="268" r:id="rId28"/>
    <p:sldId id="363" r:id="rId29"/>
    <p:sldId id="364" r:id="rId30"/>
    <p:sldId id="269" r:id="rId31"/>
    <p:sldId id="365" r:id="rId32"/>
    <p:sldId id="270" r:id="rId33"/>
    <p:sldId id="271" r:id="rId34"/>
    <p:sldId id="272" r:id="rId35"/>
    <p:sldId id="386" r:id="rId36"/>
    <p:sldId id="273" r:id="rId37"/>
    <p:sldId id="274" r:id="rId38"/>
    <p:sldId id="387" r:id="rId39"/>
    <p:sldId id="275" r:id="rId40"/>
    <p:sldId id="276" r:id="rId41"/>
    <p:sldId id="388" r:id="rId42"/>
    <p:sldId id="347" r:id="rId43"/>
    <p:sldId id="277" r:id="rId44"/>
    <p:sldId id="278" r:id="rId45"/>
    <p:sldId id="280" r:id="rId46"/>
    <p:sldId id="348" r:id="rId47"/>
    <p:sldId id="281" r:id="rId48"/>
    <p:sldId id="282" r:id="rId49"/>
    <p:sldId id="389" r:id="rId50"/>
    <p:sldId id="284" r:id="rId51"/>
    <p:sldId id="285" r:id="rId52"/>
    <p:sldId id="405" r:id="rId53"/>
    <p:sldId id="406" r:id="rId54"/>
    <p:sldId id="407" r:id="rId55"/>
    <p:sldId id="287" r:id="rId56"/>
    <p:sldId id="289" r:id="rId57"/>
    <p:sldId id="408" r:id="rId58"/>
    <p:sldId id="290" r:id="rId59"/>
    <p:sldId id="291" r:id="rId60"/>
    <p:sldId id="292" r:id="rId61"/>
    <p:sldId id="293" r:id="rId62"/>
    <p:sldId id="294" r:id="rId63"/>
    <p:sldId id="295" r:id="rId64"/>
    <p:sldId id="367" r:id="rId65"/>
    <p:sldId id="355" r:id="rId66"/>
    <p:sldId id="371" r:id="rId67"/>
    <p:sldId id="297" r:id="rId68"/>
    <p:sldId id="301" r:id="rId69"/>
    <p:sldId id="298" r:id="rId70"/>
    <p:sldId id="400" r:id="rId71"/>
    <p:sldId id="401" r:id="rId72"/>
    <p:sldId id="373" r:id="rId73"/>
    <p:sldId id="300" r:id="rId74"/>
    <p:sldId id="302" r:id="rId75"/>
    <p:sldId id="391" r:id="rId76"/>
    <p:sldId id="299" r:id="rId77"/>
    <p:sldId id="368" r:id="rId78"/>
    <p:sldId id="303" r:id="rId79"/>
    <p:sldId id="304" r:id="rId80"/>
    <p:sldId id="305" r:id="rId81"/>
    <p:sldId id="306" r:id="rId82"/>
    <p:sldId id="310" r:id="rId83"/>
    <p:sldId id="311" r:id="rId84"/>
    <p:sldId id="390" r:id="rId85"/>
    <p:sldId id="313" r:id="rId86"/>
    <p:sldId id="369" r:id="rId87"/>
    <p:sldId id="372" r:id="rId88"/>
    <p:sldId id="314" r:id="rId89"/>
    <p:sldId id="315" r:id="rId90"/>
    <p:sldId id="402" r:id="rId91"/>
    <p:sldId id="316" r:id="rId92"/>
    <p:sldId id="319" r:id="rId93"/>
    <p:sldId id="410" r:id="rId94"/>
    <p:sldId id="320" r:id="rId95"/>
    <p:sldId id="411" r:id="rId96"/>
    <p:sldId id="321" r:id="rId97"/>
    <p:sldId id="322" r:id="rId98"/>
    <p:sldId id="412" r:id="rId99"/>
    <p:sldId id="409" r:id="rId100"/>
    <p:sldId id="370" r:id="rId101"/>
    <p:sldId id="323" r:id="rId102"/>
    <p:sldId id="325" r:id="rId103"/>
    <p:sldId id="326" r:id="rId104"/>
    <p:sldId id="327" r:id="rId105"/>
    <p:sldId id="328" r:id="rId106"/>
    <p:sldId id="394" r:id="rId107"/>
    <p:sldId id="329" r:id="rId108"/>
    <p:sldId id="331" r:id="rId109"/>
    <p:sldId id="332" r:id="rId110"/>
    <p:sldId id="333" r:id="rId111"/>
    <p:sldId id="334" r:id="rId112"/>
    <p:sldId id="335" r:id="rId113"/>
    <p:sldId id="336" r:id="rId114"/>
    <p:sldId id="337" r:id="rId115"/>
    <p:sldId id="338" r:id="rId116"/>
    <p:sldId id="339" r:id="rId117"/>
    <p:sldId id="340" r:id="rId118"/>
    <p:sldId id="341" r:id="rId119"/>
    <p:sldId id="342" r:id="rId120"/>
    <p:sldId id="343" r:id="rId121"/>
    <p:sldId id="345" r:id="rId122"/>
    <p:sldId id="346" r:id="rId123"/>
    <p:sldId id="349" r:id="rId124"/>
    <p:sldId id="350" r:id="rId125"/>
    <p:sldId id="351" r:id="rId126"/>
    <p:sldId id="395" r:id="rId127"/>
    <p:sldId id="396" r:id="rId128"/>
    <p:sldId id="397" r:id="rId129"/>
    <p:sldId id="398" r:id="rId130"/>
    <p:sldId id="399" r:id="rId1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2" autoAdjust="0"/>
    <p:restoredTop sz="94660"/>
  </p:normalViewPr>
  <p:slideViewPr>
    <p:cSldViewPr>
      <p:cViewPr varScale="1">
        <p:scale>
          <a:sx n="88" d="100"/>
          <a:sy n="88" d="100"/>
        </p:scale>
        <p:origin x="-48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10CEE424-0FFA-4AA4-A1A5-B7F5CCD2C751}"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40C6EA26-6707-4AE4-93A5-0F006B1E3C9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31B30097-E05E-45A5-BB98-DACA28B7825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476999"/>
            <a:ext cx="2133600" cy="27432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204396" y="6476999"/>
            <a:ext cx="733864" cy="274320"/>
          </a:xfrm>
          <a:prstGeom prst="rect">
            <a:avLst/>
          </a:prstGeom>
          <a:ln/>
        </p:spPr>
        <p:txBody>
          <a:bodyPr/>
          <a:lstStyle>
            <a:lvl1pPr>
              <a:defRPr/>
            </a:lvl1pPr>
          </a:lstStyle>
          <a:p>
            <a:pPr>
              <a:defRPr/>
            </a:pPr>
            <a:fld id="{174F92BF-2F16-4E94-AB08-4021493094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9671C898-921A-43C0-A273-CD50A1FC5A6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0427491A-861A-4D72-AC54-CF01F711CA3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pPr>
              <a:defRPr/>
            </a:pPr>
            <a:fld id="{9C1E87E9-14EC-4A07-A9A5-2D721D20020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8204396" y="6476999"/>
            <a:ext cx="733864" cy="274320"/>
          </a:xfrm>
          <a:prstGeom prst="rect">
            <a:avLst/>
          </a:prstGeom>
        </p:spPr>
        <p:txBody>
          <a:bodyPr/>
          <a:lstStyle/>
          <a:p>
            <a:pPr>
              <a:defRPr/>
            </a:pPr>
            <a:fld id="{3F133DF3-993D-4955-9786-BDF29A7F751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8204396" y="6476999"/>
            <a:ext cx="733864" cy="274320"/>
          </a:xfrm>
          <a:prstGeom prst="rect">
            <a:avLst/>
          </a:prstGeom>
        </p:spPr>
        <p:txBody>
          <a:bodyPr/>
          <a:lstStyle/>
          <a:p>
            <a:pPr>
              <a:defRPr/>
            </a:pPr>
            <a:fld id="{353ED260-11F0-4911-A926-0EBAD8F3E03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8204396" y="6476999"/>
            <a:ext cx="733864" cy="274320"/>
          </a:xfrm>
          <a:prstGeom prst="rect">
            <a:avLst/>
          </a:prstGeom>
        </p:spPr>
        <p:txBody>
          <a:bodyPr/>
          <a:lstStyle/>
          <a:p>
            <a:pPr>
              <a:defRPr/>
            </a:pPr>
            <a:fld id="{11BCC0D7-B44A-4DD8-B23C-0F6CD83D54C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pPr>
              <a:defRPr/>
            </a:pPr>
            <a:fld id="{44A859F8-1D27-42EB-85B4-A8EC42F6A317}"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a:prstGeom prst="rect">
            <a:avLst/>
          </a:prstGeom>
        </p:spPr>
        <p:txBody>
          <a:bodyPr/>
          <a:lstStyle/>
          <a:p>
            <a:pPr>
              <a:defRPr/>
            </a:pPr>
            <a:fld id="{AB7277D7-1E82-48C9-BDE8-BDA911F227F9}"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11" name="Slide Number Placeholder 5"/>
          <p:cNvSpPr>
            <a:spLocks noGrp="1"/>
          </p:cNvSpPr>
          <p:nvPr>
            <p:ph type="sldNum" sz="quarter" idx="4"/>
          </p:nvPr>
        </p:nvSpPr>
        <p:spPr>
          <a:xfrm>
            <a:off x="0" y="6477000"/>
            <a:ext cx="381000"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1FDABF2-8568-4284-A42E-6743BE8BA1EC}" type="slidenum">
              <a:rPr lang="en-US" smtClean="0"/>
              <a:pPr/>
              <a:t>‹#›</a:t>
            </a:fld>
            <a:endParaRPr lang="en-US" dirty="0"/>
          </a:p>
        </p:txBody>
      </p:sp>
      <p:pic>
        <p:nvPicPr>
          <p:cNvPr id="12" name="Picture 11" descr="J:\Brians Documents\paladingrp\PaladinGroup-logo.png"/>
          <p:cNvPicPr>
            <a:picLocks noChangeAspect="1" noChangeArrowheads="1"/>
          </p:cNvPicPr>
          <p:nvPr userDrawn="1"/>
        </p:nvPicPr>
        <p:blipFill>
          <a:blip r:embed="rId14" cstate="print"/>
          <a:srcRect/>
          <a:stretch>
            <a:fillRect/>
          </a:stretch>
        </p:blipFill>
        <p:spPr bwMode="auto">
          <a:xfrm>
            <a:off x="7620000" y="6346018"/>
            <a:ext cx="1442080" cy="5119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mtClean="0"/>
              <a:t>Chapter 5: Security Architecture</a:t>
            </a:r>
          </a:p>
        </p:txBody>
      </p:sp>
      <p:sp>
        <p:nvSpPr>
          <p:cNvPr id="2051" name="Rectangle 3"/>
          <p:cNvSpPr>
            <a:spLocks noGrp="1" noChangeArrowheads="1"/>
          </p:cNvSpPr>
          <p:nvPr>
            <p:ph type="subTitle" idx="1"/>
          </p:nvPr>
        </p:nvSpPr>
        <p:spPr/>
        <p:txBody>
          <a:bodyPr/>
          <a:lstStyle/>
          <a:p>
            <a:pPr eaLnBrk="1" hangingPunct="1"/>
            <a:r>
              <a:rPr lang="en-US" smtClean="0"/>
              <a:t>Brian E. Brzezicki</a:t>
            </a:r>
          </a:p>
        </p:txBody>
      </p:sp>
      <p:pic>
        <p:nvPicPr>
          <p:cNvPr id="5" name="Picture 3" descr="J:\Brians Documents\paladingrp\PaladinGroup-logo.png"/>
          <p:cNvPicPr>
            <a:picLocks noChangeAspect="1" noChangeArrowheads="1"/>
          </p:cNvPicPr>
          <p:nvPr/>
        </p:nvPicPr>
        <p:blipFill>
          <a:blip r:embed="rId2" cstate="print"/>
          <a:srcRect/>
          <a:stretch>
            <a:fillRect/>
          </a:stretch>
        </p:blipFill>
        <p:spPr bwMode="auto">
          <a:xfrm>
            <a:off x="5181600" y="5334000"/>
            <a:ext cx="3810000" cy="1352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Memory Buses (read example)</a:t>
            </a:r>
          </a:p>
        </p:txBody>
      </p:sp>
      <p:pic>
        <p:nvPicPr>
          <p:cNvPr id="11267" name="Picture 4" descr="memory-address-bus-2"/>
          <p:cNvPicPr>
            <a:picLocks noChangeAspect="1" noChangeArrowheads="1"/>
          </p:cNvPicPr>
          <p:nvPr/>
        </p:nvPicPr>
        <p:blipFill>
          <a:blip r:embed="rId2" cstate="print"/>
          <a:srcRect/>
          <a:stretch>
            <a:fillRect/>
          </a:stretch>
        </p:blipFill>
        <p:spPr bwMode="auto">
          <a:xfrm>
            <a:off x="152401" y="1534824"/>
            <a:ext cx="8610600" cy="519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Guards</a:t>
            </a:r>
          </a:p>
        </p:txBody>
      </p:sp>
      <p:pic>
        <p:nvPicPr>
          <p:cNvPr id="99331" name="Picture 5" descr="gaurds"/>
          <p:cNvPicPr>
            <a:picLocks noChangeAspect="1" noChangeArrowheads="1"/>
          </p:cNvPicPr>
          <p:nvPr/>
        </p:nvPicPr>
        <p:blipFill>
          <a:blip r:embed="rId2" cstate="print"/>
          <a:srcRect/>
          <a:stretch>
            <a:fillRect/>
          </a:stretch>
        </p:blipFill>
        <p:spPr bwMode="auto">
          <a:xfrm>
            <a:off x="104775" y="1677988"/>
            <a:ext cx="8886825" cy="4551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mtClean="0"/>
              <a:t>Guards (353)</a:t>
            </a:r>
          </a:p>
        </p:txBody>
      </p:sp>
      <p:sp>
        <p:nvSpPr>
          <p:cNvPr id="100355" name="Rectangle 3"/>
          <p:cNvSpPr>
            <a:spLocks noGrp="1" noChangeArrowheads="1"/>
          </p:cNvSpPr>
          <p:nvPr>
            <p:ph idx="1"/>
          </p:nvPr>
        </p:nvSpPr>
        <p:spPr>
          <a:xfrm>
            <a:off x="152400" y="1447800"/>
            <a:ext cx="8839200" cy="5257800"/>
          </a:xfrm>
        </p:spPr>
        <p:txBody>
          <a:bodyPr/>
          <a:lstStyle/>
          <a:p>
            <a:pPr eaLnBrk="1" hangingPunct="1">
              <a:buFontTx/>
              <a:buNone/>
            </a:pPr>
            <a:r>
              <a:rPr lang="en-US" smtClean="0"/>
              <a:t>Software and Hardware Guards allow the exchange of data between trusted and less trusted systems. </a:t>
            </a:r>
          </a:p>
          <a:p>
            <a:pPr eaLnBrk="1" hangingPunct="1">
              <a:buFontTx/>
              <a:buNone/>
            </a:pPr>
            <a:r>
              <a:rPr lang="en-US" smtClean="0"/>
              <a:t>Example if a system is working in Dedicated security mode (high) and needs to talk to a MLS system with multiple classifications. They must talk through a guard, which accepts requests for data, reviews the request to make sure it’s allowed and then submits the request to a end system.</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ctrTitle"/>
          </p:nvPr>
        </p:nvSpPr>
        <p:spPr/>
        <p:txBody>
          <a:bodyPr/>
          <a:lstStyle/>
          <a:p>
            <a:pPr eaLnBrk="1" hangingPunct="1"/>
            <a:r>
              <a:rPr lang="en-US" smtClean="0"/>
              <a:t>Trust and Assurance</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t>Trust and Assurance (356)</a:t>
            </a:r>
          </a:p>
        </p:txBody>
      </p:sp>
      <p:sp>
        <p:nvSpPr>
          <p:cNvPr id="102403" name="Rectangle 3"/>
          <p:cNvSpPr>
            <a:spLocks noGrp="1" noChangeArrowheads="1"/>
          </p:cNvSpPr>
          <p:nvPr>
            <p:ph idx="1"/>
          </p:nvPr>
        </p:nvSpPr>
        <p:spPr>
          <a:xfrm>
            <a:off x="152400" y="1600200"/>
            <a:ext cx="8763000" cy="5029200"/>
          </a:xfrm>
        </p:spPr>
        <p:txBody>
          <a:bodyPr/>
          <a:lstStyle/>
          <a:p>
            <a:pPr eaLnBrk="1" hangingPunct="1">
              <a:buFontTx/>
              <a:buNone/>
            </a:pPr>
            <a:r>
              <a:rPr lang="en-US" dirty="0" smtClean="0"/>
              <a:t>Remember no system will EVER be 100% secure. </a:t>
            </a:r>
          </a:p>
          <a:p>
            <a:pPr eaLnBrk="1" hangingPunct="1"/>
            <a:r>
              <a:rPr lang="en-US" i="1" dirty="0" smtClean="0"/>
              <a:t>Functional</a:t>
            </a:r>
            <a:r>
              <a:rPr lang="en-US" dirty="0" smtClean="0"/>
              <a:t> level tells the customer how much/what protection he can expect out of the system</a:t>
            </a:r>
          </a:p>
          <a:p>
            <a:pPr eaLnBrk="1" hangingPunct="1"/>
            <a:r>
              <a:rPr lang="en-US" i="1" dirty="0" smtClean="0"/>
              <a:t>Assurance</a:t>
            </a:r>
            <a:r>
              <a:rPr lang="en-US" dirty="0" smtClean="0"/>
              <a:t> – is the how much we believe the system will act in a correct and predictable manner in each and every situation.</a:t>
            </a:r>
          </a:p>
          <a:p>
            <a:pPr eaLnBrk="1" hangingPunct="1">
              <a:buFontTx/>
              <a:buNone/>
            </a:pPr>
            <a:r>
              <a:rPr lang="en-US" dirty="0" smtClean="0"/>
              <a:t>You need to understand the difference between these 2 terms.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Trust and Assurance (356)</a:t>
            </a:r>
          </a:p>
        </p:txBody>
      </p:sp>
      <p:sp>
        <p:nvSpPr>
          <p:cNvPr id="103427" name="Rectangle 3"/>
          <p:cNvSpPr>
            <a:spLocks noGrp="1" noChangeArrowheads="1"/>
          </p:cNvSpPr>
          <p:nvPr>
            <p:ph idx="1"/>
          </p:nvPr>
        </p:nvSpPr>
        <p:spPr>
          <a:xfrm>
            <a:off x="457200" y="1600200"/>
            <a:ext cx="8229600" cy="5029200"/>
          </a:xfrm>
        </p:spPr>
        <p:txBody>
          <a:bodyPr/>
          <a:lstStyle/>
          <a:p>
            <a:pPr eaLnBrk="1" hangingPunct="1">
              <a:lnSpc>
                <a:spcPct val="90000"/>
              </a:lnSpc>
              <a:buFontTx/>
              <a:buNone/>
            </a:pPr>
            <a:r>
              <a:rPr lang="en-US" smtClean="0"/>
              <a:t>We try to evaluate trust and assurance of a product so we can make an informed decision if a product is providing us with the necessary protection to support our security policy and model.</a:t>
            </a:r>
          </a:p>
          <a:p>
            <a:pPr eaLnBrk="1" hangingPunct="1">
              <a:lnSpc>
                <a:spcPct val="90000"/>
              </a:lnSpc>
              <a:buFontTx/>
              <a:buNone/>
            </a:pPr>
            <a:r>
              <a:rPr lang="en-US" smtClean="0"/>
              <a:t>A security evaluation examines the security relevant parts of a system. (TCB, access control mechanisms, reference monitor, kernel and protection mechanisms)</a:t>
            </a:r>
          </a:p>
          <a:p>
            <a:pPr algn="ctr" eaLnBrk="1" hangingPunct="1">
              <a:lnSpc>
                <a:spcPct val="90000"/>
              </a:lnSpc>
              <a:buFontTx/>
              <a:buNone/>
            </a:pPr>
            <a:r>
              <a:rPr lang="en-US" smtClean="0"/>
              <a:t>(more)</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Trust and Assurance</a:t>
            </a:r>
          </a:p>
        </p:txBody>
      </p:sp>
      <p:sp>
        <p:nvSpPr>
          <p:cNvPr id="104451" name="Rectangle 3"/>
          <p:cNvSpPr>
            <a:spLocks noGrp="1" noChangeArrowheads="1"/>
          </p:cNvSpPr>
          <p:nvPr>
            <p:ph idx="1"/>
          </p:nvPr>
        </p:nvSpPr>
        <p:spPr>
          <a:xfrm>
            <a:off x="228600" y="1600200"/>
            <a:ext cx="8763000" cy="5105400"/>
          </a:xfrm>
        </p:spPr>
        <p:txBody>
          <a:bodyPr/>
          <a:lstStyle/>
          <a:p>
            <a:pPr eaLnBrk="1" hangingPunct="1">
              <a:buFontTx/>
              <a:buNone/>
            </a:pPr>
            <a:r>
              <a:rPr lang="en-US" smtClean="0"/>
              <a:t>We will look at a few formal security evaluation criteria</a:t>
            </a:r>
          </a:p>
          <a:p>
            <a:pPr eaLnBrk="1" hangingPunct="1"/>
            <a:r>
              <a:rPr lang="en-US" smtClean="0"/>
              <a:t>TCSEC / Orange Book</a:t>
            </a:r>
          </a:p>
          <a:p>
            <a:pPr eaLnBrk="1" hangingPunct="1"/>
            <a:r>
              <a:rPr lang="en-US" smtClean="0"/>
              <a:t>ITSEC</a:t>
            </a:r>
          </a:p>
          <a:p>
            <a:pPr eaLnBrk="1" hangingPunct="1"/>
            <a:r>
              <a:rPr lang="en-US" smtClean="0"/>
              <a:t>Common Criteria</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Orange Book (TCSEC)</a:t>
            </a:r>
          </a:p>
        </p:txBody>
      </p:sp>
      <p:pic>
        <p:nvPicPr>
          <p:cNvPr id="105475" name="Picture 4" descr="Orange-book-small"/>
          <p:cNvPicPr>
            <a:picLocks noChangeAspect="1" noChangeArrowheads="1"/>
          </p:cNvPicPr>
          <p:nvPr/>
        </p:nvPicPr>
        <p:blipFill>
          <a:blip r:embed="rId2" cstate="print"/>
          <a:srcRect/>
          <a:stretch>
            <a:fillRect/>
          </a:stretch>
        </p:blipFill>
        <p:spPr bwMode="auto">
          <a:xfrm>
            <a:off x="2514600" y="1524000"/>
            <a:ext cx="38862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dirty="0" smtClean="0"/>
              <a:t>Orange Book / TCSEC* (357)</a:t>
            </a:r>
          </a:p>
        </p:txBody>
      </p:sp>
      <p:sp>
        <p:nvSpPr>
          <p:cNvPr id="106499" name="Rectangle 3"/>
          <p:cNvSpPr>
            <a:spLocks noGrp="1" noChangeArrowheads="1"/>
          </p:cNvSpPr>
          <p:nvPr>
            <p:ph idx="1"/>
          </p:nvPr>
        </p:nvSpPr>
        <p:spPr>
          <a:xfrm>
            <a:off x="152400" y="1600200"/>
            <a:ext cx="8839200" cy="5029200"/>
          </a:xfrm>
        </p:spPr>
        <p:txBody>
          <a:bodyPr/>
          <a:lstStyle/>
          <a:p>
            <a:pPr eaLnBrk="1" hangingPunct="1">
              <a:buFontTx/>
              <a:buNone/>
            </a:pPr>
            <a:r>
              <a:rPr lang="en-US" dirty="0" smtClean="0"/>
              <a:t>The Trusted Computer System Evaluation Criteria (which is published in an orange book) as created by the </a:t>
            </a:r>
            <a:r>
              <a:rPr lang="en-US" dirty="0" err="1" smtClean="0"/>
              <a:t>DoD</a:t>
            </a:r>
            <a:r>
              <a:rPr lang="en-US" dirty="0" smtClean="0"/>
              <a:t>. The Assurance ratings defined are used to rate products. The main ratings are</a:t>
            </a:r>
          </a:p>
          <a:p>
            <a:pPr eaLnBrk="1" hangingPunct="1"/>
            <a:r>
              <a:rPr lang="en-US" dirty="0" smtClean="0"/>
              <a:t>A – Verified Protection</a:t>
            </a:r>
          </a:p>
          <a:p>
            <a:pPr eaLnBrk="1" hangingPunct="1"/>
            <a:r>
              <a:rPr lang="en-US" dirty="0" smtClean="0"/>
              <a:t>B – Mandatory Protection</a:t>
            </a:r>
          </a:p>
          <a:p>
            <a:pPr eaLnBrk="1" hangingPunct="1"/>
            <a:r>
              <a:rPr lang="en-US" dirty="0" smtClean="0"/>
              <a:t>C – Discretionary Protection</a:t>
            </a:r>
          </a:p>
          <a:p>
            <a:pPr eaLnBrk="1" hangingPunct="1"/>
            <a:r>
              <a:rPr lang="en-US" dirty="0" smtClean="0"/>
              <a:t>D – Minimal Security</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TCSEC (358)</a:t>
            </a:r>
          </a:p>
        </p:txBody>
      </p:sp>
      <p:sp>
        <p:nvSpPr>
          <p:cNvPr id="107523" name="Rectangle 3"/>
          <p:cNvSpPr>
            <a:spLocks noGrp="1" noChangeArrowheads="1"/>
          </p:cNvSpPr>
          <p:nvPr>
            <p:ph idx="1"/>
          </p:nvPr>
        </p:nvSpPr>
        <p:spPr>
          <a:xfrm>
            <a:off x="152400" y="1600200"/>
            <a:ext cx="8839200" cy="5029200"/>
          </a:xfrm>
        </p:spPr>
        <p:txBody>
          <a:bodyPr/>
          <a:lstStyle/>
          <a:p>
            <a:pPr marL="609600" indent="-609600" eaLnBrk="1" hangingPunct="1">
              <a:buFontTx/>
              <a:buNone/>
            </a:pPr>
            <a:r>
              <a:rPr lang="en-US" sz="2800" smtClean="0"/>
              <a:t>A system is evaluated on 7 properties and the rating (A#-D#) is given. The rating given is a function of the scores of these properties</a:t>
            </a:r>
          </a:p>
          <a:p>
            <a:pPr marL="609600" indent="-609600" eaLnBrk="1" hangingPunct="1">
              <a:buFontTx/>
              <a:buAutoNum type="arabicPeriod"/>
            </a:pPr>
            <a:r>
              <a:rPr lang="en-US" sz="2800" smtClean="0"/>
              <a:t>Security policy – must be explicit and well defined and enforced by the mechanism in the system</a:t>
            </a:r>
          </a:p>
          <a:p>
            <a:pPr marL="609600" indent="-609600" eaLnBrk="1" hangingPunct="1">
              <a:buFontTx/>
              <a:buAutoNum type="arabicPeriod"/>
            </a:pPr>
            <a:r>
              <a:rPr lang="en-US" sz="2800" smtClean="0"/>
              <a:t>Identification – all subjects must be uniquely identified</a:t>
            </a:r>
          </a:p>
          <a:p>
            <a:pPr marL="609600" indent="-609600" eaLnBrk="1" hangingPunct="1">
              <a:buFontTx/>
              <a:buAutoNum type="arabicPeriod"/>
            </a:pPr>
            <a:r>
              <a:rPr lang="en-US" sz="2800" smtClean="0"/>
              <a:t>Labels – Access control labels must be associated properly with objects</a:t>
            </a:r>
          </a:p>
          <a:p>
            <a:pPr marL="609600" indent="-609600" algn="ctr" eaLnBrk="1" hangingPunct="1">
              <a:buFontTx/>
              <a:buNone/>
            </a:pPr>
            <a:r>
              <a:rPr lang="en-US" sz="2800" smtClean="0"/>
              <a:t>(more)</a:t>
            </a:r>
          </a:p>
          <a:p>
            <a:pPr marL="609600" indent="-609600" eaLnBrk="1" hangingPunct="1"/>
            <a:endParaRPr lang="en-US" sz="28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TSEC (358)</a:t>
            </a:r>
          </a:p>
        </p:txBody>
      </p:sp>
      <p:sp>
        <p:nvSpPr>
          <p:cNvPr id="108547" name="Rectangle 3"/>
          <p:cNvSpPr>
            <a:spLocks noGrp="1" noChangeArrowheads="1"/>
          </p:cNvSpPr>
          <p:nvPr>
            <p:ph idx="1"/>
          </p:nvPr>
        </p:nvSpPr>
        <p:spPr>
          <a:xfrm>
            <a:off x="228600" y="1524000"/>
            <a:ext cx="8763000" cy="5105400"/>
          </a:xfrm>
        </p:spPr>
        <p:txBody>
          <a:bodyPr/>
          <a:lstStyle/>
          <a:p>
            <a:pPr marL="609600" indent="-609600" eaLnBrk="1" hangingPunct="1">
              <a:lnSpc>
                <a:spcPct val="90000"/>
              </a:lnSpc>
              <a:buFontTx/>
              <a:buAutoNum type="arabicPeriod" startAt="4"/>
            </a:pPr>
            <a:r>
              <a:rPr lang="en-US" sz="2800" smtClean="0"/>
              <a:t>Documentation – Must be provided, including test, design and specification documents, user guides and manuals.</a:t>
            </a:r>
          </a:p>
          <a:p>
            <a:pPr marL="609600" indent="-609600" eaLnBrk="1" hangingPunct="1">
              <a:lnSpc>
                <a:spcPct val="90000"/>
              </a:lnSpc>
              <a:buFontTx/>
              <a:buAutoNum type="arabicPeriod" startAt="4"/>
            </a:pPr>
            <a:r>
              <a:rPr lang="en-US" sz="2800" smtClean="0"/>
              <a:t>Accountability – audit data must be created and protected to enforce accountability</a:t>
            </a:r>
          </a:p>
          <a:p>
            <a:pPr marL="609600" indent="-609600" eaLnBrk="1" hangingPunct="1">
              <a:lnSpc>
                <a:spcPct val="90000"/>
              </a:lnSpc>
              <a:buFontTx/>
              <a:buAutoNum type="arabicPeriod" startAt="4"/>
            </a:pPr>
            <a:r>
              <a:rPr lang="en-US" sz="2800" smtClean="0"/>
              <a:t>Life-cycle assurance – software, hardware and firmware must be tested individually and each must enforce the security policy effectively throughout their lifecycle</a:t>
            </a:r>
          </a:p>
          <a:p>
            <a:pPr marL="609600" indent="-609600" eaLnBrk="1" hangingPunct="1">
              <a:lnSpc>
                <a:spcPct val="90000"/>
              </a:lnSpc>
              <a:buFontTx/>
              <a:buAutoNum type="arabicPeriod" startAt="4"/>
            </a:pPr>
            <a:r>
              <a:rPr lang="en-US" sz="2800" smtClean="0"/>
              <a:t>Continuous Protection – the security mechanisms in the system must function predictably and “correctly” in all situations.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Memory Buses (read example)</a:t>
            </a:r>
          </a:p>
        </p:txBody>
      </p:sp>
      <p:pic>
        <p:nvPicPr>
          <p:cNvPr id="12291" name="Picture 4" descr="memory-address-bus3"/>
          <p:cNvPicPr>
            <a:picLocks noChangeAspect="1" noChangeArrowheads="1"/>
          </p:cNvPicPr>
          <p:nvPr/>
        </p:nvPicPr>
        <p:blipFill>
          <a:blip r:embed="rId2" cstate="print"/>
          <a:srcRect/>
          <a:stretch>
            <a:fillRect/>
          </a:stretch>
        </p:blipFill>
        <p:spPr bwMode="auto">
          <a:xfrm>
            <a:off x="152400" y="1537808"/>
            <a:ext cx="8458200" cy="50995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TCSEC rating (D) (359)</a:t>
            </a:r>
          </a:p>
        </p:txBody>
      </p:sp>
      <p:sp>
        <p:nvSpPr>
          <p:cNvPr id="109571" name="Rectangle 3"/>
          <p:cNvSpPr>
            <a:spLocks noGrp="1" noChangeArrowheads="1"/>
          </p:cNvSpPr>
          <p:nvPr>
            <p:ph idx="1"/>
          </p:nvPr>
        </p:nvSpPr>
        <p:spPr>
          <a:xfrm>
            <a:off x="228600" y="1524000"/>
            <a:ext cx="8763000" cy="5181600"/>
          </a:xfrm>
        </p:spPr>
        <p:txBody>
          <a:bodyPr/>
          <a:lstStyle/>
          <a:p>
            <a:pPr eaLnBrk="1" hangingPunct="1">
              <a:buFontTx/>
              <a:buNone/>
            </a:pPr>
            <a:r>
              <a:rPr lang="en-US" smtClean="0"/>
              <a:t>OK back to the rating! (from lowest to highest)</a:t>
            </a:r>
          </a:p>
          <a:p>
            <a:pPr eaLnBrk="1" hangingPunct="1">
              <a:buFontTx/>
              <a:buNone/>
            </a:pPr>
            <a:r>
              <a:rPr lang="en-US" smtClean="0"/>
              <a:t>D – a system that is D has been evaluated but failed to meet the criteria and requirements of any of the higher levels.</a:t>
            </a:r>
          </a:p>
          <a:p>
            <a:pPr eaLnBrk="1" hangingPunct="1"/>
            <a:r>
              <a:rPr lang="en-US" smtClean="0"/>
              <a:t>There is only 1 level of D, which is D, unlike the other levels which have a rating and a number ex. C2</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mtClean="0"/>
              <a:t>TCSEC C (360)</a:t>
            </a:r>
          </a:p>
        </p:txBody>
      </p:sp>
      <p:sp>
        <p:nvSpPr>
          <p:cNvPr id="110595" name="Rectangle 3"/>
          <p:cNvSpPr>
            <a:spLocks noGrp="1" noChangeArrowheads="1"/>
          </p:cNvSpPr>
          <p:nvPr>
            <p:ph idx="1"/>
          </p:nvPr>
        </p:nvSpPr>
        <p:spPr>
          <a:xfrm>
            <a:off x="152400" y="1524000"/>
            <a:ext cx="8763000" cy="5105400"/>
          </a:xfrm>
        </p:spPr>
        <p:txBody>
          <a:bodyPr/>
          <a:lstStyle/>
          <a:p>
            <a:pPr eaLnBrk="1" hangingPunct="1">
              <a:buFontTx/>
              <a:buNone/>
            </a:pPr>
            <a:r>
              <a:rPr lang="en-US" smtClean="0"/>
              <a:t>C – Discretionary Security Protection. From here on I’m going to read directly from the book for the next 2 pages as you NEED to understand and have read this. So We’ll do it together.</a:t>
            </a:r>
          </a:p>
          <a:p>
            <a:pPr eaLnBrk="1" hangingPunct="1">
              <a:buFontTx/>
              <a:buNone/>
            </a:pPr>
            <a:endParaRPr lang="en-US" smtClean="0"/>
          </a:p>
          <a:p>
            <a:pPr eaLnBrk="1" hangingPunct="1">
              <a:buFontTx/>
              <a:buNone/>
            </a:pPr>
            <a:r>
              <a:rPr lang="en-US" smtClean="0"/>
              <a:t>READ FROM THE BOOK HERE, this stuff must be memorized.</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TCSEC wrap up</a:t>
            </a:r>
          </a:p>
        </p:txBody>
      </p:sp>
      <p:sp>
        <p:nvSpPr>
          <p:cNvPr id="111619" name="Rectangle 3"/>
          <p:cNvSpPr>
            <a:spLocks noGrp="1" noChangeArrowheads="1"/>
          </p:cNvSpPr>
          <p:nvPr>
            <p:ph idx="1"/>
          </p:nvPr>
        </p:nvSpPr>
        <p:spPr>
          <a:xfrm>
            <a:off x="228600" y="1524000"/>
            <a:ext cx="8686800" cy="5105400"/>
          </a:xfrm>
        </p:spPr>
        <p:txBody>
          <a:bodyPr/>
          <a:lstStyle/>
          <a:p>
            <a:pPr eaLnBrk="1" hangingPunct="1"/>
            <a:r>
              <a:rPr lang="en-US" smtClean="0"/>
              <a:t>4 levels D, C2, C2, B3, B2, B1, A1</a:t>
            </a:r>
          </a:p>
          <a:p>
            <a:pPr lvl="1" eaLnBrk="1" hangingPunct="1"/>
            <a:r>
              <a:rPr lang="en-US" smtClean="0"/>
              <a:t>D = none</a:t>
            </a:r>
          </a:p>
          <a:p>
            <a:pPr lvl="1" eaLnBrk="1" hangingPunct="1"/>
            <a:r>
              <a:rPr lang="en-US" smtClean="0"/>
              <a:t>C = discretionary </a:t>
            </a:r>
          </a:p>
          <a:p>
            <a:pPr lvl="1" eaLnBrk="1" hangingPunct="1"/>
            <a:r>
              <a:rPr lang="en-US" smtClean="0"/>
              <a:t>B = MAC</a:t>
            </a:r>
          </a:p>
          <a:p>
            <a:pPr lvl="1" eaLnBrk="1" hangingPunct="1"/>
            <a:r>
              <a:rPr lang="en-US" smtClean="0"/>
              <a:t>A = formally verified design.</a:t>
            </a:r>
          </a:p>
          <a:p>
            <a:pPr eaLnBrk="1" hangingPunct="1"/>
            <a:r>
              <a:rPr lang="en-US" smtClean="0"/>
              <a:t>TCSEC addresses confidentiality ONLY not integrity!*</a:t>
            </a:r>
          </a:p>
          <a:p>
            <a:pPr eaLnBrk="1" hangingPunct="1"/>
            <a:r>
              <a:rPr lang="en-US" smtClean="0"/>
              <a:t>Functionality and assurance are not evaluated individually.*</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mtClean="0"/>
              <a:t>TCSEC wrap up</a:t>
            </a:r>
          </a:p>
        </p:txBody>
      </p:sp>
      <p:sp>
        <p:nvSpPr>
          <p:cNvPr id="112643" name="Rectangle 3"/>
          <p:cNvSpPr>
            <a:spLocks noGrp="1" noChangeArrowheads="1"/>
          </p:cNvSpPr>
          <p:nvPr>
            <p:ph idx="1"/>
          </p:nvPr>
        </p:nvSpPr>
        <p:spPr>
          <a:xfrm>
            <a:off x="152400" y="1524000"/>
            <a:ext cx="8763000" cy="5181600"/>
          </a:xfrm>
        </p:spPr>
        <p:txBody>
          <a:bodyPr/>
          <a:lstStyle/>
          <a:p>
            <a:pPr eaLnBrk="1" hangingPunct="1"/>
            <a:r>
              <a:rPr lang="en-US" dirty="0" smtClean="0"/>
              <a:t>Focused on government concerns really, not necessarily commercial concerns.</a:t>
            </a:r>
          </a:p>
          <a:p>
            <a:pPr eaLnBrk="1" hangingPunct="1"/>
            <a:r>
              <a:rPr lang="en-US" dirty="0" smtClean="0"/>
              <a:t>Only is concerned with OS, not networking or databases etc.</a:t>
            </a:r>
          </a:p>
          <a:p>
            <a:pPr eaLnBrk="1" hangingPunct="1"/>
            <a:r>
              <a:rPr lang="en-US" dirty="0" smtClean="0"/>
              <a:t>Only focused on confidentiality</a:t>
            </a:r>
          </a:p>
          <a:p>
            <a:pPr eaLnBrk="1" hangingPunct="1"/>
            <a:r>
              <a:rPr lang="en-US" dirty="0" smtClean="0"/>
              <a:t>Focused on government data classification levels only</a:t>
            </a:r>
          </a:p>
          <a:p>
            <a:pPr eaLnBrk="1" hangingPunct="1"/>
            <a:r>
              <a:rPr lang="en-US" dirty="0" smtClean="0"/>
              <a:t>Small number of ratings</a:t>
            </a:r>
          </a:p>
          <a:p>
            <a:pPr eaLnBrk="1" hangingPunct="1"/>
            <a:r>
              <a:rPr lang="en-US" dirty="0" smtClean="0"/>
              <a:t>Created in 1985 and retired in 2000</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Rainbow series (363)</a:t>
            </a:r>
          </a:p>
        </p:txBody>
      </p:sp>
      <p:sp>
        <p:nvSpPr>
          <p:cNvPr id="113667" name="Rectangle 3"/>
          <p:cNvSpPr>
            <a:spLocks noGrp="1" noChangeArrowheads="1"/>
          </p:cNvSpPr>
          <p:nvPr>
            <p:ph idx="1"/>
          </p:nvPr>
        </p:nvSpPr>
        <p:spPr>
          <a:xfrm>
            <a:off x="152400" y="1524000"/>
            <a:ext cx="8763000" cy="5105400"/>
          </a:xfrm>
        </p:spPr>
        <p:txBody>
          <a:bodyPr/>
          <a:lstStyle/>
          <a:p>
            <a:pPr eaLnBrk="1" hangingPunct="1">
              <a:lnSpc>
                <a:spcPct val="90000"/>
              </a:lnSpc>
            </a:pPr>
            <a:r>
              <a:rPr lang="en-US" smtClean="0"/>
              <a:t>Since the Orange book is only concerned with the operating system, there have been other “book colors” to address other things, these series of books are collectively called the rainbow series. </a:t>
            </a:r>
          </a:p>
          <a:p>
            <a:pPr eaLnBrk="1" hangingPunct="1">
              <a:lnSpc>
                <a:spcPct val="90000"/>
              </a:lnSpc>
            </a:pPr>
            <a:endParaRPr lang="en-US" smtClean="0"/>
          </a:p>
          <a:p>
            <a:pPr eaLnBrk="1" hangingPunct="1">
              <a:lnSpc>
                <a:spcPct val="90000"/>
              </a:lnSpc>
            </a:pPr>
            <a:r>
              <a:rPr lang="en-US" smtClean="0"/>
              <a:t>One specific book focused on networking security is called the “red book” (or Trusted Network Interpretation). Much like the Orange book, the red book does NOT supply specific details on how to implement security.</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ITSEC (364)</a:t>
            </a:r>
          </a:p>
        </p:txBody>
      </p:sp>
      <p:sp>
        <p:nvSpPr>
          <p:cNvPr id="114691" name="Rectangle 3"/>
          <p:cNvSpPr>
            <a:spLocks noGrp="1" noChangeArrowheads="1"/>
          </p:cNvSpPr>
          <p:nvPr>
            <p:ph idx="1"/>
          </p:nvPr>
        </p:nvSpPr>
        <p:spPr/>
        <p:txBody>
          <a:bodyPr>
            <a:normAutofit fontScale="85000" lnSpcReduction="20000"/>
          </a:bodyPr>
          <a:lstStyle/>
          <a:p>
            <a:pPr>
              <a:buNone/>
            </a:pPr>
            <a:r>
              <a:rPr lang="en-US" dirty="0" smtClean="0"/>
              <a:t>European answer to the TCSEC.</a:t>
            </a:r>
          </a:p>
          <a:p>
            <a:r>
              <a:rPr lang="en-US" dirty="0" smtClean="0"/>
              <a:t>ITSEC evaluates “Functionality” and “assurance” separately*</a:t>
            </a:r>
          </a:p>
          <a:p>
            <a:r>
              <a:rPr lang="en-US" dirty="0" smtClean="0"/>
              <a:t>Functionality is – does the system do what is says it does. </a:t>
            </a:r>
          </a:p>
          <a:p>
            <a:r>
              <a:rPr lang="en-US" dirty="0" smtClean="0"/>
              <a:t>Assurance – how much confidence do we have that in our security methods and there capability to perform consistently. This is usually tested by examining development practices, documentation, configuration management and testing.</a:t>
            </a:r>
          </a:p>
          <a:p>
            <a:r>
              <a:rPr lang="en-US" dirty="0" smtClean="0"/>
              <a:t>*Note when a system has an assurance rating that means it has the potential of providing a certain level of protection. Assuming it’s configured correctly…</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ITSEC (365)</a:t>
            </a:r>
          </a:p>
        </p:txBody>
      </p:sp>
      <p:sp>
        <p:nvSpPr>
          <p:cNvPr id="115715" name="Rectangle 3"/>
          <p:cNvSpPr>
            <a:spLocks noGrp="1" noChangeArrowheads="1"/>
          </p:cNvSpPr>
          <p:nvPr>
            <p:ph idx="1"/>
          </p:nvPr>
        </p:nvSpPr>
        <p:spPr>
          <a:xfrm>
            <a:off x="152400" y="1524000"/>
            <a:ext cx="8839200" cy="5181600"/>
          </a:xfrm>
        </p:spPr>
        <p:txBody>
          <a:bodyPr/>
          <a:lstStyle/>
          <a:p>
            <a:pPr eaLnBrk="1" hangingPunct="1">
              <a:buFontTx/>
              <a:buNone/>
            </a:pPr>
            <a:r>
              <a:rPr lang="en-US" sz="2800" dirty="0" smtClean="0"/>
              <a:t>It is important to understand two systems protection mechanisms could provide the same functionality , but have different assurances.</a:t>
            </a:r>
          </a:p>
          <a:p>
            <a:pPr eaLnBrk="1" hangingPunct="1">
              <a:buFontTx/>
              <a:buNone/>
            </a:pPr>
            <a:r>
              <a:rPr lang="en-US" sz="2800" dirty="0" smtClean="0"/>
              <a:t>Example, they might use the same functionality for authentication (like a fingerprint reader), however one system might have been developed and tested sloppily, which could lead to the system not performing consistently through bugs or less strict comparison. This system would get a lower </a:t>
            </a:r>
            <a:r>
              <a:rPr lang="en-US" sz="2800" i="1" dirty="0" smtClean="0"/>
              <a:t>assurance</a:t>
            </a:r>
            <a:r>
              <a:rPr lang="en-US" sz="2800" dirty="0" smtClean="0"/>
              <a:t> rating</a:t>
            </a:r>
          </a:p>
          <a:p>
            <a:pPr algn="ctr" eaLnBrk="1" hangingPunct="1">
              <a:buFontTx/>
              <a:buNone/>
            </a:pPr>
            <a:r>
              <a:rPr lang="en-US" sz="2800" dirty="0" smtClean="0"/>
              <a:t>(more)</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ITSEC (367)</a:t>
            </a:r>
          </a:p>
        </p:txBody>
      </p:sp>
      <p:sp>
        <p:nvSpPr>
          <p:cNvPr id="116739" name="Rectangle 3"/>
          <p:cNvSpPr>
            <a:spLocks noGrp="1" noChangeArrowheads="1"/>
          </p:cNvSpPr>
          <p:nvPr>
            <p:ph idx="1"/>
          </p:nvPr>
        </p:nvSpPr>
        <p:spPr>
          <a:xfrm>
            <a:off x="152400" y="1524000"/>
            <a:ext cx="8763000" cy="5181600"/>
          </a:xfrm>
        </p:spPr>
        <p:txBody>
          <a:bodyPr/>
          <a:lstStyle/>
          <a:p>
            <a:pPr eaLnBrk="1" hangingPunct="1">
              <a:buFontTx/>
              <a:buNone/>
            </a:pPr>
            <a:r>
              <a:rPr lang="en-US" smtClean="0"/>
              <a:t>In ITSEC, functionality is rated F1 – F10</a:t>
            </a:r>
          </a:p>
          <a:p>
            <a:pPr eaLnBrk="1" hangingPunct="1">
              <a:buFontTx/>
              <a:buNone/>
            </a:pPr>
            <a:r>
              <a:rPr lang="en-US" smtClean="0"/>
              <a:t>Assurance is rated in E0 – E6</a:t>
            </a:r>
          </a:p>
          <a:p>
            <a:pPr eaLnBrk="1" hangingPunct="1">
              <a:buFontTx/>
              <a:buNone/>
            </a:pPr>
            <a:r>
              <a:rPr lang="en-US" smtClean="0"/>
              <a:t>Example</a:t>
            </a:r>
          </a:p>
          <a:p>
            <a:pPr eaLnBrk="1" hangingPunct="1">
              <a:buFontTx/>
              <a:buNone/>
            </a:pPr>
            <a:r>
              <a:rPr lang="en-US" smtClean="0"/>
              <a:t>F1 – E5 would be low functionality, but high assurance of said functionality.</a:t>
            </a:r>
          </a:p>
          <a:p>
            <a:pPr eaLnBrk="1" hangingPunct="1"/>
            <a:r>
              <a:rPr lang="en-US" smtClean="0"/>
              <a:t>Note orange book levels can be mapped to ITSEC levels.. See pg 366</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Common Criteria (367)</a:t>
            </a:r>
          </a:p>
        </p:txBody>
      </p:sp>
      <p:sp>
        <p:nvSpPr>
          <p:cNvPr id="117763" name="Rectangle 3"/>
          <p:cNvSpPr>
            <a:spLocks noGrp="1" noChangeArrowheads="1"/>
          </p:cNvSpPr>
          <p:nvPr>
            <p:ph idx="1"/>
          </p:nvPr>
        </p:nvSpPr>
        <p:spPr>
          <a:xfrm>
            <a:off x="152400" y="1600200"/>
            <a:ext cx="8763000" cy="5029200"/>
          </a:xfrm>
        </p:spPr>
        <p:txBody>
          <a:bodyPr/>
          <a:lstStyle/>
          <a:p>
            <a:pPr eaLnBrk="1" hangingPunct="1">
              <a:buFontTx/>
              <a:buNone/>
            </a:pPr>
            <a:r>
              <a:rPr lang="en-US" sz="2800" smtClean="0"/>
              <a:t>New “international standard”. </a:t>
            </a:r>
          </a:p>
          <a:p>
            <a:pPr eaLnBrk="1" hangingPunct="1">
              <a:buFontTx/>
              <a:buNone/>
            </a:pPr>
            <a:r>
              <a:rPr lang="en-US" sz="2800" smtClean="0"/>
              <a:t>Orange book evaluated systems as they compare to Bell-LaPadula, CC, provides more flexibility. It evaluates a product against a “protection profile” which is structured to address real world needs/requirements. (like an RFP)</a:t>
            </a:r>
          </a:p>
          <a:p>
            <a:pPr eaLnBrk="1" hangingPunct="1">
              <a:buFontTx/>
              <a:buNone/>
            </a:pPr>
            <a:r>
              <a:rPr lang="en-US" sz="2800" smtClean="0"/>
              <a:t>Each product is mapped to a protection profile (what services is provides) and is rated EAL1 – EAL7</a:t>
            </a:r>
          </a:p>
          <a:p>
            <a:pPr algn="ctr" eaLnBrk="1" hangingPunct="1">
              <a:buFontTx/>
              <a:buNone/>
            </a:pPr>
            <a:r>
              <a:rPr lang="en-US" sz="2800" smtClean="0"/>
              <a:t>(more)</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mtClean="0"/>
              <a:t>CC (367)</a:t>
            </a:r>
          </a:p>
        </p:txBody>
      </p:sp>
      <p:sp>
        <p:nvSpPr>
          <p:cNvPr id="118787" name="Rectangle 3"/>
          <p:cNvSpPr>
            <a:spLocks noGrp="1" noChangeArrowheads="1"/>
          </p:cNvSpPr>
          <p:nvPr>
            <p:ph idx="1"/>
          </p:nvPr>
        </p:nvSpPr>
        <p:spPr>
          <a:xfrm>
            <a:off x="228600" y="1524000"/>
            <a:ext cx="8763000" cy="5105400"/>
          </a:xfrm>
        </p:spPr>
        <p:txBody>
          <a:bodyPr/>
          <a:lstStyle/>
          <a:p>
            <a:pPr eaLnBrk="1" hangingPunct="1">
              <a:buFontTx/>
              <a:buNone/>
            </a:pPr>
            <a:r>
              <a:rPr lang="en-US" smtClean="0"/>
              <a:t>Protection profiles can be added as needs arise* and describe environmental assumptions, the security objectives and the functional and assurance level expectations.</a:t>
            </a:r>
          </a:p>
          <a:p>
            <a:pPr eaLnBrk="1" hangingPunct="1">
              <a:buFontTx/>
              <a:buNone/>
            </a:pPr>
            <a:r>
              <a:rPr lang="en-US" smtClean="0"/>
              <a:t>CC protection profiles provide flexibility that TCSEC does not. A protection profiles contains these 5 sections</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Multiprocessing (288)</a:t>
            </a:r>
          </a:p>
        </p:txBody>
      </p:sp>
      <p:sp>
        <p:nvSpPr>
          <p:cNvPr id="13315" name="Rectangle 3"/>
          <p:cNvSpPr>
            <a:spLocks noGrp="1" noChangeArrowheads="1"/>
          </p:cNvSpPr>
          <p:nvPr>
            <p:ph idx="1"/>
          </p:nvPr>
        </p:nvSpPr>
        <p:spPr>
          <a:xfrm>
            <a:off x="2590800" y="1775191"/>
            <a:ext cx="6096000" cy="4625609"/>
          </a:xfrm>
        </p:spPr>
        <p:txBody>
          <a:bodyPr/>
          <a:lstStyle/>
          <a:p>
            <a:r>
              <a:rPr lang="en-US" dirty="0" smtClean="0"/>
              <a:t>Some computers have more than one CPU.</a:t>
            </a:r>
          </a:p>
          <a:p>
            <a:endParaRPr lang="en-US" dirty="0" smtClean="0"/>
          </a:p>
        </p:txBody>
      </p:sp>
      <p:pic>
        <p:nvPicPr>
          <p:cNvPr id="13316" name="Picture 4" descr="multiprocessing"/>
          <p:cNvPicPr>
            <a:picLocks noChangeAspect="1" noChangeArrowheads="1"/>
          </p:cNvPicPr>
          <p:nvPr/>
        </p:nvPicPr>
        <p:blipFill>
          <a:blip r:embed="rId2" cstate="print"/>
          <a:srcRect/>
          <a:stretch>
            <a:fillRect/>
          </a:stretch>
        </p:blipFill>
        <p:spPr bwMode="auto">
          <a:xfrm>
            <a:off x="0" y="1547424"/>
            <a:ext cx="2286000" cy="5310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mtClean="0"/>
              <a:t>CC (367)</a:t>
            </a:r>
          </a:p>
        </p:txBody>
      </p:sp>
      <p:sp>
        <p:nvSpPr>
          <p:cNvPr id="119811" name="Rectangle 3"/>
          <p:cNvSpPr>
            <a:spLocks noGrp="1" noChangeArrowheads="1"/>
          </p:cNvSpPr>
          <p:nvPr>
            <p:ph idx="1"/>
          </p:nvPr>
        </p:nvSpPr>
        <p:spPr>
          <a:xfrm>
            <a:off x="152400" y="1600200"/>
            <a:ext cx="8763000" cy="4953000"/>
          </a:xfrm>
        </p:spPr>
        <p:txBody>
          <a:bodyPr/>
          <a:lstStyle/>
          <a:p>
            <a:pPr eaLnBrk="1" hangingPunct="1">
              <a:lnSpc>
                <a:spcPct val="80000"/>
              </a:lnSpc>
            </a:pPr>
            <a:r>
              <a:rPr lang="en-US" sz="2400" smtClean="0"/>
              <a:t>Descriptive elements – name and description of problem to be solved</a:t>
            </a:r>
          </a:p>
          <a:p>
            <a:pPr eaLnBrk="1" hangingPunct="1">
              <a:lnSpc>
                <a:spcPct val="80000"/>
              </a:lnSpc>
            </a:pPr>
            <a:r>
              <a:rPr lang="en-US" sz="2400" smtClean="0"/>
              <a:t>Rationale – justifies the profile and gives real world examples. Explains environment and usage assumptions</a:t>
            </a:r>
          </a:p>
          <a:p>
            <a:pPr eaLnBrk="1" hangingPunct="1">
              <a:lnSpc>
                <a:spcPct val="80000"/>
              </a:lnSpc>
            </a:pPr>
            <a:r>
              <a:rPr lang="en-US" sz="2400" smtClean="0"/>
              <a:t>Functional Requirements – establishes a protection boundary, describing the threats that it will attempt to counter.</a:t>
            </a:r>
          </a:p>
          <a:p>
            <a:pPr eaLnBrk="1" hangingPunct="1">
              <a:lnSpc>
                <a:spcPct val="80000"/>
              </a:lnSpc>
            </a:pPr>
            <a:r>
              <a:rPr lang="en-US" sz="2400" smtClean="0"/>
              <a:t>Development assurance requirements – Identified specific requirements that the product or system must meet during development</a:t>
            </a:r>
          </a:p>
          <a:p>
            <a:pPr eaLnBrk="1" hangingPunct="1">
              <a:lnSpc>
                <a:spcPct val="80000"/>
              </a:lnSpc>
            </a:pPr>
            <a:r>
              <a:rPr lang="en-US" sz="2400" smtClean="0"/>
              <a:t>Evaluations assurance requirements – Establishes the type and intensity of the evaluation</a:t>
            </a:r>
          </a:p>
          <a:p>
            <a:pPr eaLnBrk="1" hangingPunct="1">
              <a:lnSpc>
                <a:spcPct val="80000"/>
              </a:lnSpc>
              <a:buFontTx/>
              <a:buNone/>
            </a:pPr>
            <a:endParaRPr lang="en-US" sz="2400" smtClean="0"/>
          </a:p>
          <a:p>
            <a:pPr eaLnBrk="1" hangingPunct="1">
              <a:lnSpc>
                <a:spcPct val="80000"/>
              </a:lnSpc>
              <a:buFontTx/>
              <a:buNone/>
            </a:pPr>
            <a:r>
              <a:rPr lang="en-US" sz="2400" smtClean="0"/>
              <a:t>A CC is like an business RFP.</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z="4000" smtClean="0"/>
              <a:t>Certification and Accreditation (370)</a:t>
            </a:r>
          </a:p>
        </p:txBody>
      </p:sp>
      <p:sp>
        <p:nvSpPr>
          <p:cNvPr id="120835" name="Rectangle 3"/>
          <p:cNvSpPr>
            <a:spLocks noGrp="1" noChangeArrowheads="1"/>
          </p:cNvSpPr>
          <p:nvPr>
            <p:ph idx="1"/>
          </p:nvPr>
        </p:nvSpPr>
        <p:spPr>
          <a:xfrm>
            <a:off x="228600" y="1600200"/>
            <a:ext cx="8686800" cy="5029200"/>
          </a:xfrm>
        </p:spPr>
        <p:txBody>
          <a:bodyPr>
            <a:normAutofit fontScale="92500" lnSpcReduction="20000"/>
          </a:bodyPr>
          <a:lstStyle/>
          <a:p>
            <a:pPr eaLnBrk="1" hangingPunct="1">
              <a:buFontTx/>
              <a:buNone/>
            </a:pPr>
            <a:r>
              <a:rPr lang="en-US" dirty="0" smtClean="0"/>
              <a:t>Once a product has been evaluated we know that if configured correctly it can provide a certain level of protection. HOWEVER security is not guaranteed. To provide the expected level of security you must have:</a:t>
            </a:r>
          </a:p>
          <a:p>
            <a:pPr eaLnBrk="1" hangingPunct="1">
              <a:buFontTx/>
              <a:buNone/>
            </a:pPr>
            <a:endParaRPr lang="en-US" dirty="0" smtClean="0"/>
          </a:p>
          <a:p>
            <a:r>
              <a:rPr lang="en-US" dirty="0" smtClean="0"/>
              <a:t>proper systems administration practices</a:t>
            </a:r>
          </a:p>
          <a:p>
            <a:r>
              <a:rPr lang="en-US" dirty="0" smtClean="0"/>
              <a:t> physical security, </a:t>
            </a:r>
          </a:p>
          <a:p>
            <a:r>
              <a:rPr lang="en-US" dirty="0" smtClean="0"/>
              <a:t>proper installation  </a:t>
            </a:r>
          </a:p>
          <a:p>
            <a:r>
              <a:rPr lang="en-US" dirty="0" smtClean="0"/>
              <a:t>Proper configuration</a:t>
            </a:r>
          </a:p>
          <a:p>
            <a:endParaRPr lang="en-US" dirty="0" smtClean="0"/>
          </a:p>
          <a:p>
            <a:pPr>
              <a:buNone/>
            </a:pPr>
            <a:r>
              <a:rPr lang="en-US" dirty="0" smtClean="0"/>
              <a:t>The rating of a system is just one component in the big picture.</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mtClean="0"/>
              <a:t>C vs. A (371)</a:t>
            </a:r>
          </a:p>
        </p:txBody>
      </p:sp>
      <p:sp>
        <p:nvSpPr>
          <p:cNvPr id="121859" name="Rectangle 3"/>
          <p:cNvSpPr>
            <a:spLocks noGrp="1" noChangeArrowheads="1"/>
          </p:cNvSpPr>
          <p:nvPr>
            <p:ph idx="1"/>
          </p:nvPr>
        </p:nvSpPr>
        <p:spPr>
          <a:xfrm>
            <a:off x="152400" y="1600200"/>
            <a:ext cx="8839200" cy="5029200"/>
          </a:xfrm>
        </p:spPr>
        <p:txBody>
          <a:bodyPr/>
          <a:lstStyle/>
          <a:p>
            <a:pPr eaLnBrk="1" hangingPunct="1">
              <a:lnSpc>
                <a:spcPct val="90000"/>
              </a:lnSpc>
              <a:buFontTx/>
              <a:buNone/>
            </a:pPr>
            <a:r>
              <a:rPr lang="en-US" sz="2800" dirty="0" smtClean="0"/>
              <a:t>Certification is a comprehensive technical evaluation of the security environment/components and their compliance for the purpose of accreditation. </a:t>
            </a:r>
          </a:p>
          <a:p>
            <a:pPr>
              <a:lnSpc>
                <a:spcPct val="90000"/>
              </a:lnSpc>
            </a:pPr>
            <a:r>
              <a:rPr lang="en-US" sz="2800" dirty="0" smtClean="0"/>
              <a:t>Certification can be done from a 3</a:t>
            </a:r>
            <a:r>
              <a:rPr lang="en-US" sz="2800" baseline="30000" dirty="0" smtClean="0"/>
              <a:t>rd</a:t>
            </a:r>
            <a:r>
              <a:rPr lang="en-US" sz="2800" dirty="0" smtClean="0"/>
              <a:t> party or in house.</a:t>
            </a:r>
          </a:p>
          <a:p>
            <a:pPr>
              <a:lnSpc>
                <a:spcPct val="90000"/>
              </a:lnSpc>
            </a:pPr>
            <a:r>
              <a:rPr lang="en-US" sz="2800" dirty="0" smtClean="0"/>
              <a:t>The Goal of certification is to ensure that the security measures implemented are appropriate and correct for the specific clients needs.</a:t>
            </a:r>
          </a:p>
          <a:p>
            <a:pPr>
              <a:lnSpc>
                <a:spcPct val="90000"/>
              </a:lnSpc>
            </a:pPr>
            <a:r>
              <a:rPr lang="en-US" sz="2800" dirty="0" smtClean="0"/>
              <a:t>The Certification process and documentation should indicate the good and bad about the product and the environment. These results MUST be taken to management for </a:t>
            </a:r>
            <a:r>
              <a:rPr lang="en-US" sz="2800" i="1" dirty="0" smtClean="0"/>
              <a:t>accreditation</a:t>
            </a:r>
            <a:r>
              <a:rPr lang="en-US" sz="2800" dirty="0" smtClean="0"/>
              <a:t>*</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smtClean="0"/>
              <a:t>Accreditation</a:t>
            </a:r>
          </a:p>
        </p:txBody>
      </p:sp>
      <p:sp>
        <p:nvSpPr>
          <p:cNvPr id="122883" name="Rectangle 3"/>
          <p:cNvSpPr>
            <a:spLocks noGrp="1" noChangeArrowheads="1"/>
          </p:cNvSpPr>
          <p:nvPr>
            <p:ph idx="1"/>
          </p:nvPr>
        </p:nvSpPr>
        <p:spPr>
          <a:xfrm>
            <a:off x="152400" y="1524000"/>
            <a:ext cx="8839200" cy="5105400"/>
          </a:xfrm>
        </p:spPr>
        <p:txBody>
          <a:bodyPr>
            <a:normAutofit/>
          </a:bodyPr>
          <a:lstStyle/>
          <a:p>
            <a:pPr eaLnBrk="1" hangingPunct="1">
              <a:buFontTx/>
              <a:buNone/>
            </a:pPr>
            <a:r>
              <a:rPr lang="en-US" sz="2800" i="1" dirty="0" smtClean="0"/>
              <a:t>Accreditation</a:t>
            </a:r>
            <a:r>
              <a:rPr lang="en-US" sz="2800" dirty="0" smtClean="0"/>
              <a:t> – the formal acceptance of the adequacy of a systems (or products) overall security and functionality by </a:t>
            </a:r>
            <a:r>
              <a:rPr lang="en-US" sz="2800" b="1" dirty="0" smtClean="0"/>
              <a:t>MANAGEMENT</a:t>
            </a:r>
            <a:r>
              <a:rPr lang="en-US" sz="2800" dirty="0" smtClean="0"/>
              <a:t>*</a:t>
            </a:r>
          </a:p>
          <a:p>
            <a:pPr eaLnBrk="1" hangingPunct="1">
              <a:buFontTx/>
              <a:buNone/>
            </a:pPr>
            <a:endParaRPr lang="en-US" sz="2800" dirty="0" smtClean="0"/>
          </a:p>
          <a:p>
            <a:pPr eaLnBrk="1" hangingPunct="1">
              <a:buFontTx/>
              <a:buNone/>
            </a:pPr>
            <a:r>
              <a:rPr lang="en-US" sz="2800" dirty="0" smtClean="0"/>
              <a:t>This is management reviewing the certification information and signing off saying “we understand the level of protection the system provides, and understand the risk associated with the system and that we believe this solution works and provides the required security”</a:t>
            </a:r>
          </a:p>
          <a:p>
            <a:pPr>
              <a:buNone/>
            </a:pPr>
            <a:endParaRPr lang="en-US" sz="2800" dirty="0" smtClean="0"/>
          </a:p>
          <a:p>
            <a:pPr algn="ctr" eaLnBrk="1" hangingPunct="1">
              <a:buFontTx/>
              <a:buNone/>
            </a:pPr>
            <a:r>
              <a:rPr lang="en-US" sz="2800" dirty="0" smtClean="0"/>
              <a:t>(more)</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mtClean="0"/>
              <a:t>Accreditation</a:t>
            </a:r>
          </a:p>
        </p:txBody>
      </p:sp>
      <p:sp>
        <p:nvSpPr>
          <p:cNvPr id="123907" name="Rectangle 3"/>
          <p:cNvSpPr>
            <a:spLocks noGrp="1" noChangeArrowheads="1"/>
          </p:cNvSpPr>
          <p:nvPr>
            <p:ph idx="1"/>
          </p:nvPr>
        </p:nvSpPr>
        <p:spPr/>
        <p:txBody>
          <a:bodyPr/>
          <a:lstStyle/>
          <a:p>
            <a:pPr eaLnBrk="1" hangingPunct="1"/>
            <a:r>
              <a:rPr lang="en-US" sz="2800" dirty="0" smtClean="0"/>
              <a:t>Before management accredits a solution it is </a:t>
            </a:r>
            <a:r>
              <a:rPr lang="en-US" sz="2800" i="1" dirty="0" smtClean="0"/>
              <a:t>their</a:t>
            </a:r>
            <a:r>
              <a:rPr lang="en-US" sz="2800" dirty="0" smtClean="0"/>
              <a:t> responsibility to ask questions, review the certification report and decide for themselves if they believe the solution is adequate based on the information they have.</a:t>
            </a:r>
          </a:p>
          <a:p>
            <a:pPr eaLnBrk="1" hangingPunct="1"/>
            <a:r>
              <a:rPr lang="en-US" sz="2800" dirty="0" smtClean="0"/>
              <a:t>Management must not just sign off without understanding what that are singing off on. By signing the accreditation statement </a:t>
            </a:r>
            <a:r>
              <a:rPr lang="en-US" sz="2800" b="1" dirty="0" smtClean="0"/>
              <a:t>they are accepting the risk that is associated, and taking responsibility.*</a:t>
            </a:r>
          </a:p>
          <a:p>
            <a:pPr eaLnBrk="1" hangingPunct="1">
              <a:buFontTx/>
              <a:buNone/>
            </a:pPr>
            <a:endParaRPr lang="en-US" sz="2800"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mtClean="0"/>
              <a:t>Attacks</a:t>
            </a:r>
          </a:p>
        </p:txBody>
      </p:sp>
      <p:sp>
        <p:nvSpPr>
          <p:cNvPr id="124931" name="Rectangle 3"/>
          <p:cNvSpPr>
            <a:spLocks noGrp="1" noChangeArrowheads="1"/>
          </p:cNvSpPr>
          <p:nvPr>
            <p:ph idx="1"/>
          </p:nvPr>
        </p:nvSpPr>
        <p:spPr/>
        <p:txBody>
          <a:bodyPr/>
          <a:lstStyle/>
          <a:p>
            <a:pPr eaLnBrk="1" hangingPunct="1">
              <a:buFontTx/>
              <a:buNone/>
            </a:pPr>
            <a:r>
              <a:rPr lang="en-US" smtClean="0"/>
              <a:t>Do not worry about the attacks on pages 382 – 389 yet, we will cover them in a later chapters.</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mtClean="0"/>
              <a:t>Chapter 5 – Review</a:t>
            </a:r>
          </a:p>
        </p:txBody>
      </p:sp>
      <p:sp>
        <p:nvSpPr>
          <p:cNvPr id="125955" name="Rectangle 3"/>
          <p:cNvSpPr>
            <a:spLocks noGrp="1" noChangeArrowheads="1"/>
          </p:cNvSpPr>
          <p:nvPr>
            <p:ph idx="1"/>
          </p:nvPr>
        </p:nvSpPr>
        <p:spPr/>
        <p:txBody>
          <a:bodyPr>
            <a:normAutofit fontScale="92500" lnSpcReduction="20000"/>
          </a:bodyPr>
          <a:lstStyle/>
          <a:p>
            <a:r>
              <a:rPr lang="en-US" smtClean="0"/>
              <a:t>Q. What is an address Bus?</a:t>
            </a:r>
          </a:p>
          <a:p>
            <a:endParaRPr lang="en-US" smtClean="0"/>
          </a:p>
          <a:p>
            <a:r>
              <a:rPr lang="en-US" smtClean="0"/>
              <a:t>Q. What is a data Bus.</a:t>
            </a:r>
          </a:p>
          <a:p>
            <a:endParaRPr lang="en-US" smtClean="0"/>
          </a:p>
          <a:p>
            <a:r>
              <a:rPr lang="en-US" smtClean="0"/>
              <a:t>Q. If developing a weapons system, would you like the operating code on the system in ROM memory or flash memory?</a:t>
            </a:r>
          </a:p>
          <a:p>
            <a:endParaRPr lang="en-US" smtClean="0"/>
          </a:p>
          <a:p>
            <a:r>
              <a:rPr lang="en-US" smtClean="0"/>
              <a:t>Q. What is multi-processing?</a:t>
            </a:r>
          </a:p>
          <a:p>
            <a:endParaRPr lang="en-US" smtClean="0"/>
          </a:p>
          <a:p>
            <a:r>
              <a:rPr lang="en-US" smtClean="0"/>
              <a:t>Q. What is multitasking?</a:t>
            </a:r>
          </a:p>
          <a:p>
            <a:endParaRPr lang="en-US"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mtClean="0"/>
              <a:t>Chapter 5 – Review</a:t>
            </a:r>
          </a:p>
        </p:txBody>
      </p:sp>
      <p:sp>
        <p:nvSpPr>
          <p:cNvPr id="126979" name="Rectangle 3"/>
          <p:cNvSpPr>
            <a:spLocks noGrp="1" noChangeArrowheads="1"/>
          </p:cNvSpPr>
          <p:nvPr>
            <p:ph idx="1"/>
          </p:nvPr>
        </p:nvSpPr>
        <p:spPr/>
        <p:txBody>
          <a:bodyPr>
            <a:normAutofit lnSpcReduction="10000"/>
          </a:bodyPr>
          <a:lstStyle/>
          <a:p>
            <a:r>
              <a:rPr lang="en-US" smtClean="0"/>
              <a:t>Q. What is the purpose of the base and limit registers?</a:t>
            </a:r>
          </a:p>
          <a:p>
            <a:endParaRPr lang="en-US" smtClean="0"/>
          </a:p>
          <a:p>
            <a:r>
              <a:rPr lang="en-US" smtClean="0"/>
              <a:t>Q. What is the concept of Virtual Memory Mapping?</a:t>
            </a:r>
          </a:p>
          <a:p>
            <a:endParaRPr lang="en-US" smtClean="0"/>
          </a:p>
          <a:p>
            <a:r>
              <a:rPr lang="en-US" smtClean="0"/>
              <a:t>Q. What is the concept of swapping or paging?</a:t>
            </a:r>
          </a:p>
          <a:p>
            <a:endParaRPr lang="en-US" smtClean="0"/>
          </a:p>
          <a:p>
            <a:r>
              <a:rPr lang="en-US" smtClean="0"/>
              <a:t>Q.What is the TCB?</a:t>
            </a:r>
          </a:p>
          <a:p>
            <a:endParaRPr lang="en-US"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mtClean="0"/>
              <a:t>Chapter 5 - Review</a:t>
            </a:r>
          </a:p>
        </p:txBody>
      </p:sp>
      <p:sp>
        <p:nvSpPr>
          <p:cNvPr id="128003" name="Rectangle 3"/>
          <p:cNvSpPr>
            <a:spLocks noGrp="1" noChangeArrowheads="1"/>
          </p:cNvSpPr>
          <p:nvPr>
            <p:ph idx="1"/>
          </p:nvPr>
        </p:nvSpPr>
        <p:spPr>
          <a:xfrm>
            <a:off x="228600" y="1447800"/>
            <a:ext cx="8763000" cy="5181600"/>
          </a:xfrm>
        </p:spPr>
        <p:txBody>
          <a:bodyPr/>
          <a:lstStyle/>
          <a:p>
            <a:pPr eaLnBrk="1" hangingPunct="1">
              <a:buFontTx/>
              <a:buNone/>
            </a:pPr>
            <a:r>
              <a:rPr lang="en-US" smtClean="0"/>
              <a:t>Q. What is the Reference Monitor</a:t>
            </a:r>
          </a:p>
          <a:p>
            <a:pPr eaLnBrk="1" hangingPunct="1">
              <a:buFontTx/>
              <a:buNone/>
            </a:pPr>
            <a:endParaRPr lang="en-US" smtClean="0"/>
          </a:p>
          <a:p>
            <a:pPr eaLnBrk="1" hangingPunct="1">
              <a:buFontTx/>
              <a:buNone/>
            </a:pPr>
            <a:r>
              <a:rPr lang="en-US" smtClean="0"/>
              <a:t>Q. What is the Security Kernel?</a:t>
            </a:r>
          </a:p>
          <a:p>
            <a:pPr eaLnBrk="1" hangingPunct="1">
              <a:buFontTx/>
              <a:buNone/>
            </a:pPr>
            <a:endParaRPr lang="en-US" smtClean="0"/>
          </a:p>
          <a:p>
            <a:pPr eaLnBrk="1" hangingPunct="1">
              <a:buFontTx/>
              <a:buNone/>
            </a:pPr>
            <a:r>
              <a:rPr lang="en-US" smtClean="0"/>
              <a:t>Q. What is Bell La-Padula mainly concerned with. What is it’s 3 rules</a:t>
            </a:r>
          </a:p>
          <a:p>
            <a:pPr eaLnBrk="1" hangingPunct="1">
              <a:buFontTx/>
              <a:buNone/>
            </a:pPr>
            <a:endParaRPr lang="en-US" smtClean="0"/>
          </a:p>
          <a:p>
            <a:pPr eaLnBrk="1" hangingPunct="1">
              <a:buFontTx/>
              <a:buNone/>
            </a:pPr>
            <a:r>
              <a:rPr lang="en-US" smtClean="0"/>
              <a:t>Q. What is Biba mainly concerned with, what is it’s 3 rules?</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mtClean="0"/>
              <a:t>Chapter 5 - Review</a:t>
            </a:r>
          </a:p>
        </p:txBody>
      </p:sp>
      <p:sp>
        <p:nvSpPr>
          <p:cNvPr id="129027" name="Rectangle 3"/>
          <p:cNvSpPr>
            <a:spLocks noGrp="1" noChangeArrowheads="1"/>
          </p:cNvSpPr>
          <p:nvPr>
            <p:ph idx="1"/>
          </p:nvPr>
        </p:nvSpPr>
        <p:spPr/>
        <p:txBody>
          <a:bodyPr>
            <a:normAutofit fontScale="92500" lnSpcReduction="20000"/>
          </a:bodyPr>
          <a:lstStyle/>
          <a:p>
            <a:r>
              <a:rPr lang="en-US" smtClean="0"/>
              <a:t>Q. Describe Clark Wilson, what is it’s main concern?</a:t>
            </a:r>
          </a:p>
          <a:p>
            <a:endParaRPr lang="en-US" smtClean="0"/>
          </a:p>
          <a:p>
            <a:r>
              <a:rPr lang="en-US" smtClean="0"/>
              <a:t>Q. Describe the “Chinese Wall” model.</a:t>
            </a:r>
          </a:p>
          <a:p>
            <a:endParaRPr lang="en-US" smtClean="0"/>
          </a:p>
          <a:p>
            <a:r>
              <a:rPr lang="en-US" smtClean="0"/>
              <a:t>Q.  What is a covert Channel</a:t>
            </a:r>
          </a:p>
          <a:p>
            <a:endParaRPr lang="en-US" smtClean="0"/>
          </a:p>
          <a:p>
            <a:r>
              <a:rPr lang="en-US" smtClean="0"/>
              <a:t>Q. What alphabet levels of the orange book requires discretionary access control?</a:t>
            </a:r>
          </a:p>
          <a:p>
            <a:endParaRPr lang="en-US" smtClean="0"/>
          </a:p>
          <a:p>
            <a:r>
              <a:rPr lang="en-US" smtClean="0"/>
              <a:t>Q. What levels of the orange book require mandatory access control?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mtClean="0"/>
              <a:t>Symmetric Multiprocessing (288)</a:t>
            </a:r>
          </a:p>
        </p:txBody>
      </p:sp>
      <p:pic>
        <p:nvPicPr>
          <p:cNvPr id="14339" name="Picture 4" descr="symmetric-multiprocessing"/>
          <p:cNvPicPr>
            <a:picLocks noChangeAspect="1" noChangeArrowheads="1"/>
          </p:cNvPicPr>
          <p:nvPr/>
        </p:nvPicPr>
        <p:blipFill>
          <a:blip r:embed="rId2" cstate="print"/>
          <a:srcRect/>
          <a:stretch>
            <a:fillRect/>
          </a:stretch>
        </p:blipFill>
        <p:spPr bwMode="auto">
          <a:xfrm>
            <a:off x="1219200" y="1536244"/>
            <a:ext cx="6248400" cy="5199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t>Chapter 5 - Review</a:t>
            </a:r>
          </a:p>
        </p:txBody>
      </p:sp>
      <p:sp>
        <p:nvSpPr>
          <p:cNvPr id="130051" name="Rectangle 3"/>
          <p:cNvSpPr>
            <a:spLocks noGrp="1" noChangeArrowheads="1"/>
          </p:cNvSpPr>
          <p:nvPr>
            <p:ph idx="1"/>
          </p:nvPr>
        </p:nvSpPr>
        <p:spPr/>
        <p:txBody>
          <a:bodyPr>
            <a:normAutofit lnSpcReduction="10000"/>
          </a:bodyPr>
          <a:lstStyle/>
          <a:p>
            <a:r>
              <a:rPr lang="en-US" smtClean="0"/>
              <a:t>Q. What is the difference between functionality and assurance?</a:t>
            </a:r>
          </a:p>
          <a:p>
            <a:endParaRPr lang="en-US" smtClean="0"/>
          </a:p>
          <a:p>
            <a:r>
              <a:rPr lang="en-US" smtClean="0"/>
              <a:t>Q. What is a Dedicated Security Mode?</a:t>
            </a:r>
          </a:p>
          <a:p>
            <a:endParaRPr lang="en-US" smtClean="0"/>
          </a:p>
          <a:p>
            <a:r>
              <a:rPr lang="en-US" smtClean="0"/>
              <a:t>Q. How does the ITSEC rate security products?</a:t>
            </a:r>
          </a:p>
          <a:p>
            <a:endParaRPr lang="en-US" smtClean="0"/>
          </a:p>
          <a:p>
            <a:r>
              <a:rPr lang="en-US" smtClean="0"/>
              <a:t>Q. What is the difference between certification and accreditation?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mtClean="0"/>
              <a:t>Asymmetric Multiprocessing (288)</a:t>
            </a:r>
          </a:p>
        </p:txBody>
      </p:sp>
      <p:sp>
        <p:nvSpPr>
          <p:cNvPr id="15363" name="Rectangle 3"/>
          <p:cNvSpPr>
            <a:spLocks noGrp="1" noChangeArrowheads="1"/>
          </p:cNvSpPr>
          <p:nvPr>
            <p:ph idx="1"/>
          </p:nvPr>
        </p:nvSpPr>
        <p:spPr>
          <a:xfrm>
            <a:off x="5715000" y="1775191"/>
            <a:ext cx="2971800" cy="4625609"/>
          </a:xfrm>
        </p:spPr>
        <p:txBody>
          <a:bodyPr>
            <a:normAutofit fontScale="92500" lnSpcReduction="10000"/>
          </a:bodyPr>
          <a:lstStyle/>
          <a:p>
            <a:r>
              <a:rPr lang="en-US" dirty="0" smtClean="0"/>
              <a:t>1 or more processors are dedicated for the OS. Usually used in time-sensitive or real-time systems.  (Like flight control systems)</a:t>
            </a:r>
          </a:p>
          <a:p>
            <a:endParaRPr lang="en-US" dirty="0" smtClean="0"/>
          </a:p>
        </p:txBody>
      </p:sp>
      <p:pic>
        <p:nvPicPr>
          <p:cNvPr id="15364" name="Picture 4" descr="asymmetric-multiprocessing"/>
          <p:cNvPicPr>
            <a:picLocks noChangeAspect="1" noChangeArrowheads="1"/>
          </p:cNvPicPr>
          <p:nvPr/>
        </p:nvPicPr>
        <p:blipFill>
          <a:blip r:embed="rId2" cstate="print"/>
          <a:srcRect/>
          <a:stretch>
            <a:fillRect/>
          </a:stretch>
        </p:blipFill>
        <p:spPr bwMode="auto">
          <a:xfrm>
            <a:off x="152400" y="1828800"/>
            <a:ext cx="5486400" cy="4564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Process management (289)</a:t>
            </a:r>
          </a:p>
        </p:txBody>
      </p:sp>
      <p:sp>
        <p:nvSpPr>
          <p:cNvPr id="16387" name="Rectangle 3"/>
          <p:cNvSpPr>
            <a:spLocks noGrp="1" noChangeArrowheads="1"/>
          </p:cNvSpPr>
          <p:nvPr>
            <p:ph idx="1"/>
          </p:nvPr>
        </p:nvSpPr>
        <p:spPr/>
        <p:txBody>
          <a:bodyPr/>
          <a:lstStyle/>
          <a:p>
            <a:pPr>
              <a:buNone/>
            </a:pPr>
            <a:r>
              <a:rPr lang="en-US" dirty="0" smtClean="0"/>
              <a:t>A process is a computer program that is actually running on a computer. (like Firefox, or MS Word).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Multiprogramming</a:t>
            </a:r>
          </a:p>
        </p:txBody>
      </p:sp>
      <p:sp>
        <p:nvSpPr>
          <p:cNvPr id="17411" name="Rectangle 3"/>
          <p:cNvSpPr>
            <a:spLocks noGrp="1" noChangeArrowheads="1"/>
          </p:cNvSpPr>
          <p:nvPr>
            <p:ph idx="1"/>
          </p:nvPr>
        </p:nvSpPr>
        <p:spPr>
          <a:xfrm>
            <a:off x="4648200" y="1775191"/>
            <a:ext cx="4038600" cy="4625609"/>
          </a:xfrm>
        </p:spPr>
        <p:txBody>
          <a:bodyPr/>
          <a:lstStyle/>
          <a:p>
            <a:r>
              <a:rPr lang="en-US" dirty="0" smtClean="0"/>
              <a:t>Multi-programming means that can be running more than one process at a time… Even if there is only 1 CPU…how does this happen?</a:t>
            </a:r>
          </a:p>
          <a:p>
            <a:endParaRPr lang="en-US" dirty="0" smtClean="0"/>
          </a:p>
        </p:txBody>
      </p:sp>
      <p:pic>
        <p:nvPicPr>
          <p:cNvPr id="17412" name="Picture 4" descr="multprogramming"/>
          <p:cNvPicPr>
            <a:picLocks noChangeAspect="1" noChangeArrowheads="1"/>
          </p:cNvPicPr>
          <p:nvPr/>
        </p:nvPicPr>
        <p:blipFill>
          <a:blip r:embed="rId2" cstate="print"/>
          <a:srcRect/>
          <a:stretch>
            <a:fillRect/>
          </a:stretch>
        </p:blipFill>
        <p:spPr bwMode="auto">
          <a:xfrm>
            <a:off x="152401" y="1600200"/>
            <a:ext cx="4403310"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Time Slicing (1 second)</a:t>
            </a:r>
          </a:p>
        </p:txBody>
      </p:sp>
      <p:graphicFrame>
        <p:nvGraphicFramePr>
          <p:cNvPr id="170083" name="Group 99"/>
          <p:cNvGraphicFramePr>
            <a:graphicFrameLocks noGrp="1"/>
          </p:cNvGraphicFramePr>
          <p:nvPr>
            <p:ph type="tbl" idx="1"/>
          </p:nvPr>
        </p:nvGraphicFramePr>
        <p:xfrm>
          <a:off x="457200" y="1600200"/>
          <a:ext cx="7162800" cy="5029200"/>
        </p:xfrm>
        <a:graphic>
          <a:graphicData uri="http://schemas.openxmlformats.org/drawingml/2006/table">
            <a:tbl>
              <a:tblPr/>
              <a:tblGrid>
                <a:gridCol w="3581400"/>
                <a:gridCol w="3581400"/>
              </a:tblGrid>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Time 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cs typeface="Arial" charset="0"/>
                        </a:rPr>
                        <a:t>Program Running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0-99 milliseconds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MS Word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100-199 milliseconds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cs typeface="Arial" charset="0"/>
                        </a:rPr>
                        <a:t>Firefox (web browser)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200-299 milliseconds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cs typeface="Arial" charset="0"/>
                        </a:rPr>
                        <a:t>MS Excel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300-399 milliseconds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cs typeface="Arial" charset="0"/>
                        </a:rPr>
                        <a:t>Adobe Photoshop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400-499 milliseconds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cs typeface="Arial" charset="0"/>
                        </a:rPr>
                        <a:t>Windows Explorer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500-599 milliseconds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cs typeface="Arial" charset="0"/>
                        </a:rPr>
                        <a:t>MS PowerPoint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600-699 milliseconds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cs typeface="Arial" charset="0"/>
                        </a:rPr>
                        <a:t>Operating 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700-799 milliseconds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Adobe Acrobat Reader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cs typeface="Arial" charset="0"/>
                        </a:rPr>
                        <a:t>800-899 milliseconds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Anti-Virus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cs typeface="Arial" charset="0"/>
                        </a:rPr>
                        <a:t>900-999 milliseconds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Thunderbird (email)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Multi-programming (290)</a:t>
            </a:r>
          </a:p>
        </p:txBody>
      </p:sp>
      <p:sp>
        <p:nvSpPr>
          <p:cNvPr id="19459" name="Rectangle 3"/>
          <p:cNvSpPr>
            <a:spLocks noGrp="1" noChangeArrowheads="1"/>
          </p:cNvSpPr>
          <p:nvPr>
            <p:ph idx="1"/>
          </p:nvPr>
        </p:nvSpPr>
        <p:spPr/>
        <p:txBody>
          <a:bodyPr>
            <a:normAutofit fontScale="92500" lnSpcReduction="10000"/>
          </a:bodyPr>
          <a:lstStyle/>
          <a:p>
            <a:pPr>
              <a:buNone/>
            </a:pPr>
            <a:r>
              <a:rPr lang="en-US" dirty="0" smtClean="0"/>
              <a:t>Co-operative multitasking (used in windows 3.1) – one process must specifically release it’s control of the CPU before another can use the processor.</a:t>
            </a:r>
          </a:p>
          <a:p>
            <a:pPr lvl="1"/>
            <a:r>
              <a:rPr lang="en-US" dirty="0" smtClean="0"/>
              <a:t>Pros?</a:t>
            </a:r>
          </a:p>
          <a:p>
            <a:pPr lvl="1"/>
            <a:r>
              <a:rPr lang="en-US" dirty="0" smtClean="0"/>
              <a:t>Cons?</a:t>
            </a:r>
          </a:p>
          <a:p>
            <a:pPr>
              <a:buNone/>
            </a:pPr>
            <a:r>
              <a:rPr lang="en-US" dirty="0" smtClean="0"/>
              <a:t>Pre-emptive multitasking – The Operating System takes the processor away from one program and gives it to another in a scheduled manner. </a:t>
            </a:r>
          </a:p>
          <a:p>
            <a:pPr lvl="1"/>
            <a:r>
              <a:rPr lang="en-US" dirty="0" smtClean="0"/>
              <a:t>Pros?</a:t>
            </a:r>
          </a:p>
          <a:p>
            <a:pPr lvl="1"/>
            <a:r>
              <a:rPr lang="en-US" dirty="0" smtClean="0"/>
              <a:t>Cons?  </a:t>
            </a:r>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Multi-programming (290)</a:t>
            </a:r>
          </a:p>
        </p:txBody>
      </p:sp>
      <p:sp>
        <p:nvSpPr>
          <p:cNvPr id="20483" name="Rectangle 3"/>
          <p:cNvSpPr>
            <a:spLocks noGrp="1" noChangeArrowheads="1"/>
          </p:cNvSpPr>
          <p:nvPr>
            <p:ph idx="1"/>
          </p:nvPr>
        </p:nvSpPr>
        <p:spPr/>
        <p:txBody>
          <a:bodyPr>
            <a:normAutofit fontScale="70000" lnSpcReduction="20000"/>
          </a:bodyPr>
          <a:lstStyle/>
          <a:p>
            <a:pPr>
              <a:buNone/>
            </a:pPr>
            <a:r>
              <a:rPr lang="en-US" dirty="0" smtClean="0"/>
              <a:t>When there are multiple processes on a computer, these processes can be in one of these states</a:t>
            </a:r>
          </a:p>
          <a:p>
            <a:pPr>
              <a:buNone/>
            </a:pPr>
            <a:endParaRPr lang="en-US" dirty="0" smtClean="0"/>
          </a:p>
          <a:p>
            <a:r>
              <a:rPr lang="en-US" dirty="0" smtClean="0"/>
              <a:t>Running </a:t>
            </a:r>
          </a:p>
          <a:p>
            <a:pPr lvl="1"/>
            <a:r>
              <a:rPr lang="en-US" dirty="0" smtClean="0"/>
              <a:t> process is actually using the CPU</a:t>
            </a:r>
          </a:p>
          <a:p>
            <a:r>
              <a:rPr lang="en-US" dirty="0" smtClean="0"/>
              <a:t>Blocked </a:t>
            </a:r>
          </a:p>
          <a:p>
            <a:pPr lvl="1"/>
            <a:r>
              <a:rPr lang="en-US" dirty="0" smtClean="0"/>
              <a:t> process is waiting for some input that it expects immediately, gives up CPU</a:t>
            </a:r>
          </a:p>
          <a:p>
            <a:r>
              <a:rPr lang="en-US" dirty="0" smtClean="0"/>
              <a:t>Sleeping </a:t>
            </a:r>
          </a:p>
          <a:p>
            <a:pPr lvl="1"/>
            <a:r>
              <a:rPr lang="en-US" dirty="0" smtClean="0"/>
              <a:t> process is waiting for some input but does not expect it for a while, gives up CPU</a:t>
            </a:r>
          </a:p>
          <a:p>
            <a:endParaRPr lang="en-US" dirty="0" smtClean="0"/>
          </a:p>
          <a:p>
            <a:pPr>
              <a:buNone/>
            </a:pPr>
            <a:r>
              <a:rPr lang="en-US" dirty="0" smtClean="0"/>
              <a:t>The processes, their states, and specific information (memory allocation, open files… etc) are stored in a “process table”</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mtClean="0"/>
              <a:t>Architecture (283)</a:t>
            </a:r>
          </a:p>
        </p:txBody>
      </p:sp>
      <p:sp>
        <p:nvSpPr>
          <p:cNvPr id="3075" name="Rectangle 3"/>
          <p:cNvSpPr>
            <a:spLocks noGrp="1" noChangeArrowheads="1"/>
          </p:cNvSpPr>
          <p:nvPr>
            <p:ph idx="1"/>
          </p:nvPr>
        </p:nvSpPr>
        <p:spPr/>
        <p:txBody>
          <a:bodyPr>
            <a:normAutofit fontScale="92500"/>
          </a:bodyPr>
          <a:lstStyle/>
          <a:p>
            <a:pPr>
              <a:buNone/>
            </a:pPr>
            <a:r>
              <a:rPr lang="en-US" dirty="0" smtClean="0"/>
              <a:t>Architecture encompasses all of the components of a computer, including</a:t>
            </a:r>
          </a:p>
          <a:p>
            <a:pPr lvl="1"/>
            <a:r>
              <a:rPr lang="en-US" dirty="0" smtClean="0"/>
              <a:t>Operating System (Windows, Linux, Solaris etc)</a:t>
            </a:r>
          </a:p>
          <a:p>
            <a:pPr lvl="1"/>
            <a:r>
              <a:rPr lang="en-US" dirty="0" smtClean="0"/>
              <a:t>Memory (next)</a:t>
            </a:r>
          </a:p>
          <a:p>
            <a:pPr lvl="1"/>
            <a:r>
              <a:rPr lang="en-US" dirty="0" smtClean="0"/>
              <a:t>CPU</a:t>
            </a:r>
          </a:p>
          <a:p>
            <a:pPr lvl="1"/>
            <a:r>
              <a:rPr lang="en-US" dirty="0" smtClean="0"/>
              <a:t>Storage (Hard Drives, IDE/ATA, SCSI, </a:t>
            </a:r>
            <a:r>
              <a:rPr lang="en-US" dirty="0" err="1" smtClean="0"/>
              <a:t>Fibre</a:t>
            </a:r>
            <a:r>
              <a:rPr lang="en-US" dirty="0" smtClean="0"/>
              <a:t> Channel)</a:t>
            </a:r>
          </a:p>
          <a:p>
            <a:pPr lvl="1"/>
            <a:r>
              <a:rPr lang="en-US" dirty="0" smtClean="0"/>
              <a:t>I/O devices</a:t>
            </a:r>
          </a:p>
          <a:p>
            <a:pPr lvl="1"/>
            <a:r>
              <a:rPr lang="en-US" dirty="0" smtClean="0"/>
              <a:t>Security components</a:t>
            </a:r>
          </a:p>
          <a:p>
            <a:pPr lvl="1"/>
            <a:r>
              <a:rPr lang="en-US" dirty="0" smtClean="0"/>
              <a:t>Networking</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Process Table</a:t>
            </a:r>
          </a:p>
        </p:txBody>
      </p:sp>
      <p:graphicFrame>
        <p:nvGraphicFramePr>
          <p:cNvPr id="196692" name="Group 84"/>
          <p:cNvGraphicFramePr>
            <a:graphicFrameLocks noGrp="1"/>
          </p:cNvGraphicFramePr>
          <p:nvPr>
            <p:ph type="tbl" idx="1"/>
          </p:nvPr>
        </p:nvGraphicFramePr>
        <p:xfrm>
          <a:off x="457200" y="1600200"/>
          <a:ext cx="8686800" cy="4621213"/>
        </p:xfrm>
        <a:graphic>
          <a:graphicData uri="http://schemas.openxmlformats.org/drawingml/2006/table">
            <a:tbl>
              <a:tblPr/>
              <a:tblGrid>
                <a:gridCol w="1524000"/>
                <a:gridCol w="1174750"/>
                <a:gridCol w="1720850"/>
                <a:gridCol w="4267200"/>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cs typeface="Arial" charset="0"/>
                        </a:rPr>
                        <a:t>Program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cs typeface="Arial" charset="0"/>
                        </a:rPr>
                        <a:t>PID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cs typeface="Arial" charset="0"/>
                        </a:rPr>
                        <a:t>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cs typeface="Arial" charset="0"/>
                        </a:rPr>
                        <a:t>State Info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0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cs typeface="Arial" charset="0"/>
                        </a:rPr>
                        <a:t>Firefox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cs typeface="Arial" charset="0"/>
                        </a:rPr>
                        <a:t>1453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cs typeface="Arial" charset="0"/>
                        </a:rPr>
                        <a:t>Running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SP=19024, PC=20000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Memory allocation=…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cs typeface="Arial" charset="0"/>
                        </a:rPr>
                        <a:t>telnet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cs typeface="Arial" charset="0"/>
                        </a:rPr>
                        <a:t>754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cs typeface="Arial" charset="0"/>
                        </a:rPr>
                        <a:t>Blocked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cs typeface="Arial" charset="0"/>
                        </a:rPr>
                        <a:t>SP=1024, PC=2043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cs typeface="Arial" charset="0"/>
                        </a:rPr>
                        <a:t>Memory allocation=…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cs typeface="Arial" charset="0"/>
                        </a:rPr>
                        <a:t>mysql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cs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cs typeface="Arial" charset="0"/>
                        </a:rPr>
                        <a:t>Sleeping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cs typeface="Arial" charset="0"/>
                        </a:rPr>
                        <a:t>SP=40112, PC=4321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j-lt"/>
                          <a:cs typeface="Arial" charset="0"/>
                        </a:rPr>
                        <a:t>Memory allocation=…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cs typeface="Arial" charset="0"/>
                        </a:rPr>
                        <a:t>httpd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cs typeface="Arial" charset="0"/>
                        </a:rPr>
                        <a:t>1014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j-lt"/>
                          <a:cs typeface="Arial" charset="0"/>
                        </a:rPr>
                        <a:t>Sleeping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SP=74123, PC=65123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Memory allocation=…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Multi-programming (291)</a:t>
            </a:r>
          </a:p>
        </p:txBody>
      </p:sp>
      <p:sp>
        <p:nvSpPr>
          <p:cNvPr id="22531" name="Rectangle 3"/>
          <p:cNvSpPr>
            <a:spLocks noGrp="1" noChangeArrowheads="1"/>
          </p:cNvSpPr>
          <p:nvPr>
            <p:ph idx="1"/>
          </p:nvPr>
        </p:nvSpPr>
        <p:spPr/>
        <p:txBody>
          <a:bodyPr/>
          <a:lstStyle/>
          <a:p>
            <a:pPr>
              <a:buNone/>
            </a:pPr>
            <a:r>
              <a:rPr lang="en-US" dirty="0" smtClean="0"/>
              <a:t>If a process needs to signal the CPU to perform some action it generates an </a:t>
            </a:r>
            <a:r>
              <a:rPr lang="en-US" i="1" dirty="0" smtClean="0"/>
              <a:t>interrupt</a:t>
            </a:r>
            <a:r>
              <a:rPr lang="en-US" dirty="0" smtClean="0"/>
              <a:t>. </a:t>
            </a:r>
            <a:r>
              <a:rPr lang="en-US" i="1" dirty="0" smtClean="0"/>
              <a:t>Interrupts</a:t>
            </a:r>
            <a:r>
              <a:rPr lang="en-US" dirty="0" smtClean="0"/>
              <a:t> tell the CPU to stop what it’s doing and take some action on behalf of the process.</a:t>
            </a:r>
          </a:p>
          <a:p>
            <a:endParaRPr lang="en-US" dirty="0" smtClean="0"/>
          </a:p>
          <a:p>
            <a:pPr>
              <a:buNone/>
            </a:pPr>
            <a:r>
              <a:rPr lang="en-US" dirty="0" smtClean="0"/>
              <a:t>Interrupts fall into two categories</a:t>
            </a:r>
          </a:p>
          <a:p>
            <a:pPr lvl="1"/>
            <a:r>
              <a:rPr lang="en-US" dirty="0" smtClean="0"/>
              <a:t>Mask able</a:t>
            </a:r>
          </a:p>
          <a:p>
            <a:pPr lvl="1"/>
            <a:r>
              <a:rPr lang="en-US" dirty="0" smtClean="0"/>
              <a:t>Non-mask able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A thread (293)</a:t>
            </a:r>
          </a:p>
        </p:txBody>
      </p:sp>
      <p:sp>
        <p:nvSpPr>
          <p:cNvPr id="23555" name="Rectangle 3"/>
          <p:cNvSpPr>
            <a:spLocks noGrp="1" noChangeArrowheads="1"/>
          </p:cNvSpPr>
          <p:nvPr>
            <p:ph idx="1"/>
          </p:nvPr>
        </p:nvSpPr>
        <p:spPr/>
        <p:txBody>
          <a:bodyPr>
            <a:normAutofit fontScale="92500"/>
          </a:bodyPr>
          <a:lstStyle/>
          <a:p>
            <a:pPr>
              <a:buNone/>
            </a:pPr>
            <a:r>
              <a:rPr lang="en-US" dirty="0" smtClean="0"/>
              <a:t>A thread is the set of instructions that will be run on a CPU. (this is also the definition of a process)</a:t>
            </a:r>
          </a:p>
          <a:p>
            <a:pPr lvl="1"/>
            <a:r>
              <a:rPr lang="en-US" dirty="0" smtClean="0"/>
              <a:t>On modern OS’s threads rather than processes are scheduled for execution. </a:t>
            </a:r>
          </a:p>
          <a:p>
            <a:pPr lvl="1"/>
            <a:r>
              <a:rPr lang="en-US" dirty="0" smtClean="0"/>
              <a:t>A process may be made up of multiple threads. </a:t>
            </a:r>
          </a:p>
          <a:p>
            <a:pPr lvl="1"/>
            <a:r>
              <a:rPr lang="en-US" dirty="0" smtClean="0"/>
              <a:t>Thread usually handle some specific part of a program where a program wants to do two or more actions at the same time. (Example, printing, whiled editing… explain this, perhaps “cloning analogy)</a:t>
            </a:r>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Multi-threaded program</a:t>
            </a:r>
            <a:endParaRPr lang="en-US" dirty="0"/>
          </a:p>
        </p:txBody>
      </p:sp>
      <p:sp>
        <p:nvSpPr>
          <p:cNvPr id="3" name="Content Placeholder 2"/>
          <p:cNvSpPr>
            <a:spLocks noGrp="1"/>
          </p:cNvSpPr>
          <p:nvPr>
            <p:ph idx="1"/>
          </p:nvPr>
        </p:nvSpPr>
        <p:spPr/>
        <p:txBody>
          <a:bodyPr/>
          <a:lstStyle/>
          <a:p>
            <a:pPr>
              <a:buNone/>
            </a:pPr>
            <a:r>
              <a:rPr lang="en-US" dirty="0" smtClean="0"/>
              <a:t>A program that is written such that different parts of the program can run in parallel. Keep in mind</a:t>
            </a:r>
          </a:p>
          <a:p>
            <a:pPr lvl="1"/>
            <a:r>
              <a:rPr lang="en-US" dirty="0" smtClean="0"/>
              <a:t>threads can share resources like memory natively. Processes cannot. (explain this)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Thread</a:t>
            </a:r>
          </a:p>
        </p:txBody>
      </p:sp>
      <p:pic>
        <p:nvPicPr>
          <p:cNvPr id="24579" name="Picture 4" descr="thread"/>
          <p:cNvPicPr>
            <a:picLocks noChangeAspect="1" noChangeArrowheads="1"/>
          </p:cNvPicPr>
          <p:nvPr/>
        </p:nvPicPr>
        <p:blipFill>
          <a:blip r:embed="rId2" cstate="print"/>
          <a:srcRect b="67999"/>
          <a:stretch>
            <a:fillRect/>
          </a:stretch>
        </p:blipFill>
        <p:spPr bwMode="auto">
          <a:xfrm>
            <a:off x="457200" y="1524000"/>
            <a:ext cx="8153400" cy="1752600"/>
          </a:xfrm>
          <a:prstGeom prst="rect">
            <a:avLst/>
          </a:prstGeom>
          <a:noFill/>
          <a:ln w="9525">
            <a:noFill/>
            <a:miter lim="800000"/>
            <a:headEnd/>
            <a:tailEnd/>
          </a:ln>
        </p:spPr>
      </p:pic>
      <p:pic>
        <p:nvPicPr>
          <p:cNvPr id="4" name="Picture 4" descr="thread"/>
          <p:cNvPicPr>
            <a:picLocks noChangeAspect="1" noChangeArrowheads="1"/>
          </p:cNvPicPr>
          <p:nvPr/>
        </p:nvPicPr>
        <p:blipFill>
          <a:blip r:embed="rId2" cstate="print"/>
          <a:srcRect b="33217"/>
          <a:stretch>
            <a:fillRect/>
          </a:stretch>
        </p:blipFill>
        <p:spPr bwMode="auto">
          <a:xfrm>
            <a:off x="457200" y="1600200"/>
            <a:ext cx="7848600" cy="3520867"/>
          </a:xfrm>
          <a:prstGeom prst="rect">
            <a:avLst/>
          </a:prstGeom>
          <a:noFill/>
          <a:ln w="9525">
            <a:noFill/>
            <a:miter lim="800000"/>
            <a:headEnd/>
            <a:tailEnd/>
          </a:ln>
        </p:spPr>
      </p:pic>
      <p:sp>
        <p:nvSpPr>
          <p:cNvPr id="5" name="TextBox 4"/>
          <p:cNvSpPr txBox="1">
            <a:spLocks noChangeArrowheads="1"/>
          </p:cNvSpPr>
          <p:nvPr/>
        </p:nvSpPr>
        <p:spPr bwMode="auto">
          <a:xfrm>
            <a:off x="5867400" y="1676400"/>
            <a:ext cx="2514600" cy="584200"/>
          </a:xfrm>
          <a:prstGeom prst="rect">
            <a:avLst/>
          </a:prstGeom>
          <a:noFill/>
          <a:ln w="9525">
            <a:noFill/>
            <a:miter lim="800000"/>
            <a:headEnd/>
            <a:tailEnd/>
          </a:ln>
        </p:spPr>
        <p:txBody>
          <a:bodyPr>
            <a:spAutoFit/>
          </a:bodyPr>
          <a:lstStyle/>
          <a:p>
            <a:r>
              <a:rPr lang="en-US" sz="3200">
                <a:solidFill>
                  <a:srgbClr val="0070C0"/>
                </a:solidFill>
              </a:rPr>
              <a:t>Process</a:t>
            </a:r>
          </a:p>
        </p:txBody>
      </p:sp>
      <p:sp>
        <p:nvSpPr>
          <p:cNvPr id="6" name="TextBox 5"/>
          <p:cNvSpPr txBox="1">
            <a:spLocks noChangeArrowheads="1"/>
          </p:cNvSpPr>
          <p:nvPr/>
        </p:nvSpPr>
        <p:spPr bwMode="auto">
          <a:xfrm>
            <a:off x="685800" y="2971800"/>
            <a:ext cx="1447800" cy="461963"/>
          </a:xfrm>
          <a:prstGeom prst="rect">
            <a:avLst/>
          </a:prstGeom>
          <a:noFill/>
          <a:ln w="9525">
            <a:noFill/>
            <a:miter lim="800000"/>
            <a:headEnd/>
            <a:tailEnd/>
          </a:ln>
        </p:spPr>
        <p:txBody>
          <a:bodyPr>
            <a:spAutoFit/>
          </a:bodyPr>
          <a:lstStyle/>
          <a:p>
            <a:r>
              <a:rPr lang="en-US" sz="2400">
                <a:solidFill>
                  <a:srgbClr val="0070C0"/>
                </a:solidFill>
              </a:rPr>
              <a:t>Threads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smtClean="0"/>
              <a:t>Process/thread scheduling (294)</a:t>
            </a:r>
          </a:p>
        </p:txBody>
      </p:sp>
      <p:sp>
        <p:nvSpPr>
          <p:cNvPr id="25603" name="Rectangle 3"/>
          <p:cNvSpPr>
            <a:spLocks noGrp="1" noChangeArrowheads="1"/>
          </p:cNvSpPr>
          <p:nvPr>
            <p:ph idx="1"/>
          </p:nvPr>
        </p:nvSpPr>
        <p:spPr>
          <a:xfrm>
            <a:off x="228600" y="1524000"/>
            <a:ext cx="8686800" cy="5181600"/>
          </a:xfrm>
        </p:spPr>
        <p:txBody>
          <a:bodyPr/>
          <a:lstStyle/>
          <a:p>
            <a:pPr eaLnBrk="1" hangingPunct="1">
              <a:buFontTx/>
              <a:buNone/>
            </a:pPr>
            <a:r>
              <a:rPr lang="en-US" dirty="0" smtClean="0"/>
              <a:t>Scheduling processes is an important job that the OS must perform. The goal is to share the CPU effectively while keeping in mind the current demands for resources.</a:t>
            </a:r>
          </a:p>
          <a:p>
            <a:pPr eaLnBrk="1" hangingPunct="1">
              <a:buFontTx/>
              <a:buNone/>
            </a:pPr>
            <a:r>
              <a:rPr lang="en-US" dirty="0" smtClean="0"/>
              <a:t>Concerns with processes scheduling –</a:t>
            </a:r>
          </a:p>
          <a:p>
            <a:pPr eaLnBrk="1" hangingPunct="1"/>
            <a:r>
              <a:rPr lang="en-US" dirty="0" smtClean="0"/>
              <a:t>Effective resource allocation</a:t>
            </a:r>
          </a:p>
          <a:p>
            <a:pPr eaLnBrk="1" hangingPunct="1"/>
            <a:r>
              <a:rPr lang="en-US" dirty="0" smtClean="0"/>
              <a:t>Being fair</a:t>
            </a:r>
          </a:p>
          <a:p>
            <a:pPr eaLnBrk="1" hangingPunct="1"/>
            <a:r>
              <a:rPr lang="en-US" dirty="0" smtClean="0"/>
              <a:t>Time critical (</a:t>
            </a:r>
            <a:r>
              <a:rPr lang="en-US" dirty="0" err="1" smtClean="0"/>
              <a:t>realtime</a:t>
            </a:r>
            <a:r>
              <a:rPr lang="en-US" dirty="0" smtClean="0"/>
              <a:t>) processes</a:t>
            </a:r>
          </a:p>
          <a:p>
            <a:pPr eaLnBrk="1" hangingPunct="1"/>
            <a:r>
              <a:rPr lang="en-US" dirty="0" smtClean="0"/>
              <a:t>Deadlocks*</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smtClean="0"/>
              <a:t>Ensuring security on Multitasking systems (296)</a:t>
            </a:r>
          </a:p>
        </p:txBody>
      </p:sp>
      <p:sp>
        <p:nvSpPr>
          <p:cNvPr id="26627" name="Rectangle 3"/>
          <p:cNvSpPr>
            <a:spLocks noGrp="1" noChangeArrowheads="1"/>
          </p:cNvSpPr>
          <p:nvPr>
            <p:ph idx="1"/>
          </p:nvPr>
        </p:nvSpPr>
        <p:spPr/>
        <p:txBody>
          <a:bodyPr>
            <a:normAutofit lnSpcReduction="10000"/>
          </a:bodyPr>
          <a:lstStyle/>
          <a:p>
            <a:r>
              <a:rPr lang="en-US" dirty="0" smtClean="0"/>
              <a:t>Computers run multiple processes at the same time. These processes need to be protected from each other. They should not be able to access each others resources either intentionally or accidentally. The OS needs to enforce this. They attempt to do this using process isolation which provides the following services.</a:t>
            </a:r>
          </a:p>
          <a:p>
            <a:endParaRPr lang="en-US" dirty="0" smtClean="0"/>
          </a:p>
          <a:p>
            <a:pPr algn="ctr">
              <a:buNone/>
            </a:pPr>
            <a:r>
              <a:rPr lang="en-US" dirty="0" smtClean="0"/>
              <a:t>(next slides)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US" sz="4000" smtClean="0"/>
              <a:t>Ensuring security on Multitasking systems (296)</a:t>
            </a:r>
          </a:p>
        </p:txBody>
      </p:sp>
      <p:sp>
        <p:nvSpPr>
          <p:cNvPr id="27651" name="Rectangle 3"/>
          <p:cNvSpPr>
            <a:spLocks noGrp="1" noChangeArrowheads="1"/>
          </p:cNvSpPr>
          <p:nvPr>
            <p:ph idx="1"/>
          </p:nvPr>
        </p:nvSpPr>
        <p:spPr>
          <a:xfrm>
            <a:off x="152400" y="1524000"/>
            <a:ext cx="8839200" cy="5181600"/>
          </a:xfrm>
        </p:spPr>
        <p:txBody>
          <a:bodyPr/>
          <a:lstStyle/>
          <a:p>
            <a:pPr eaLnBrk="1" hangingPunct="1">
              <a:buFontTx/>
              <a:buNone/>
            </a:pPr>
            <a:r>
              <a:rPr lang="en-US" dirty="0" smtClean="0"/>
              <a:t>Encapsulation – No process can interact with another process. One process cannot read/write to the process space of another, or even communicate with another process without using some external interface/communications channel.</a:t>
            </a:r>
          </a:p>
          <a:p>
            <a:pPr algn="ctr" eaLnBrk="1" hangingPunct="1">
              <a:buFontTx/>
              <a:buNone/>
            </a:pPr>
            <a:r>
              <a:rPr lang="en-US" dirty="0" smtClean="0"/>
              <a:t>(visual next slide)</a:t>
            </a:r>
          </a:p>
          <a:p>
            <a:pPr algn="ct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Memory Encapsulation/Isolation</a:t>
            </a:r>
          </a:p>
        </p:txBody>
      </p:sp>
      <p:pic>
        <p:nvPicPr>
          <p:cNvPr id="28675" name="Picture 4" descr="memory-isolation"/>
          <p:cNvPicPr>
            <a:picLocks noChangeAspect="1" noChangeArrowheads="1"/>
          </p:cNvPicPr>
          <p:nvPr/>
        </p:nvPicPr>
        <p:blipFill>
          <a:blip r:embed="rId2" cstate="print"/>
          <a:srcRect/>
          <a:stretch>
            <a:fillRect/>
          </a:stretch>
        </p:blipFill>
        <p:spPr bwMode="auto">
          <a:xfrm>
            <a:off x="152400" y="1447800"/>
            <a:ext cx="8839200" cy="516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smtClean="0"/>
              <a:t>Ensuring security on Multitasking systems (297)</a:t>
            </a:r>
          </a:p>
        </p:txBody>
      </p:sp>
      <p:sp>
        <p:nvSpPr>
          <p:cNvPr id="29699" name="Rectangle 3"/>
          <p:cNvSpPr>
            <a:spLocks noGrp="1" noChangeArrowheads="1"/>
          </p:cNvSpPr>
          <p:nvPr>
            <p:ph idx="1"/>
          </p:nvPr>
        </p:nvSpPr>
        <p:spPr/>
        <p:txBody>
          <a:bodyPr/>
          <a:lstStyle/>
          <a:p>
            <a:r>
              <a:rPr lang="en-US" sz="2800" dirty="0" smtClean="0"/>
              <a:t>Time Multiplexing – Allows processes to share resources. They do this by each using the resources for a fraction of time.</a:t>
            </a:r>
          </a:p>
          <a:p>
            <a:endParaRPr lang="en-US" dirty="0" smtClean="0"/>
          </a:p>
        </p:txBody>
      </p:sp>
      <p:pic>
        <p:nvPicPr>
          <p:cNvPr id="29700" name="Picture 4" descr="resource-sharing"/>
          <p:cNvPicPr>
            <a:picLocks noChangeAspect="1" noChangeArrowheads="1"/>
          </p:cNvPicPr>
          <p:nvPr/>
        </p:nvPicPr>
        <p:blipFill>
          <a:blip r:embed="rId2" cstate="print"/>
          <a:srcRect/>
          <a:stretch>
            <a:fillRect/>
          </a:stretch>
        </p:blipFill>
        <p:spPr bwMode="auto">
          <a:xfrm>
            <a:off x="762000" y="3048000"/>
            <a:ext cx="7391400" cy="363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Memory</a:t>
            </a:r>
          </a:p>
        </p:txBody>
      </p:sp>
      <p:graphicFrame>
        <p:nvGraphicFramePr>
          <p:cNvPr id="164867" name="Group 3"/>
          <p:cNvGraphicFramePr>
            <a:graphicFrameLocks noGrp="1"/>
          </p:cNvGraphicFramePr>
          <p:nvPr>
            <p:ph type="tbl" idx="1"/>
          </p:nvPr>
        </p:nvGraphicFramePr>
        <p:xfrm>
          <a:off x="0" y="1524000"/>
          <a:ext cx="7162800" cy="5189542"/>
        </p:xfrm>
        <a:graphic>
          <a:graphicData uri="http://schemas.openxmlformats.org/drawingml/2006/table">
            <a:tbl>
              <a:tblPr/>
              <a:tblGrid>
                <a:gridCol w="2624302"/>
                <a:gridCol w="4538498"/>
              </a:tblGrid>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Address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Data (1 byte usually)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00100000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0001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01000001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0002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0003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0004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10001010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1024 (1K)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10111001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1073741824 (1G)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10101010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smtClean="0"/>
              <a:t>Ensuring security on Multitasking systems (297)</a:t>
            </a:r>
            <a:endParaRPr lang="en-US" dirty="0" smtClean="0"/>
          </a:p>
        </p:txBody>
      </p:sp>
      <p:sp>
        <p:nvSpPr>
          <p:cNvPr id="30723" name="Rectangle 3"/>
          <p:cNvSpPr>
            <a:spLocks noGrp="1" noChangeArrowheads="1"/>
          </p:cNvSpPr>
          <p:nvPr>
            <p:ph idx="1"/>
          </p:nvPr>
        </p:nvSpPr>
        <p:spPr>
          <a:xfrm>
            <a:off x="4800600" y="1775191"/>
            <a:ext cx="3886200" cy="4625609"/>
          </a:xfrm>
        </p:spPr>
        <p:txBody>
          <a:bodyPr/>
          <a:lstStyle/>
          <a:p>
            <a:r>
              <a:rPr lang="en-US" dirty="0" smtClean="0"/>
              <a:t>Naming Distinctions – Each process has it’s own name or id. In Unix and Windows processes have a PID (process id)</a:t>
            </a:r>
          </a:p>
          <a:p>
            <a:endParaRPr lang="en-US" dirty="0" smtClean="0"/>
          </a:p>
        </p:txBody>
      </p:sp>
      <p:pic>
        <p:nvPicPr>
          <p:cNvPr id="30724" name="Picture 5" descr="task-manager-process-id"/>
          <p:cNvPicPr>
            <a:picLocks noChangeAspect="1" noChangeArrowheads="1"/>
          </p:cNvPicPr>
          <p:nvPr/>
        </p:nvPicPr>
        <p:blipFill>
          <a:blip r:embed="rId2" cstate="print"/>
          <a:srcRect/>
          <a:stretch>
            <a:fillRect/>
          </a:stretch>
        </p:blipFill>
        <p:spPr bwMode="auto">
          <a:xfrm>
            <a:off x="152400" y="1600200"/>
            <a:ext cx="4608513"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smtClean="0"/>
              <a:t>Ensuring security on Multitasking systems (297)</a:t>
            </a:r>
          </a:p>
        </p:txBody>
      </p:sp>
      <p:sp>
        <p:nvSpPr>
          <p:cNvPr id="31747" name="Rectangle 3"/>
          <p:cNvSpPr>
            <a:spLocks noGrp="1" noChangeArrowheads="1"/>
          </p:cNvSpPr>
          <p:nvPr>
            <p:ph idx="1"/>
          </p:nvPr>
        </p:nvSpPr>
        <p:spPr/>
        <p:txBody>
          <a:bodyPr>
            <a:normAutofit lnSpcReduction="10000"/>
          </a:bodyPr>
          <a:lstStyle/>
          <a:p>
            <a:pPr>
              <a:buNone/>
            </a:pPr>
            <a:r>
              <a:rPr lang="en-US" dirty="0" smtClean="0"/>
              <a:t>Virtual Mapping – A process thinks it’s the only process on the machine (at least with memory) </a:t>
            </a:r>
          </a:p>
          <a:p>
            <a:pPr>
              <a:buNone/>
            </a:pPr>
            <a:r>
              <a:rPr lang="en-US" dirty="0" smtClean="0"/>
              <a:t>All processes see the same memory space (0 – maximum process memory). That memory is mapped into actually system memory space by a memory </a:t>
            </a:r>
            <a:r>
              <a:rPr lang="en-US" dirty="0" err="1" smtClean="0"/>
              <a:t>mapper</a:t>
            </a:r>
            <a:r>
              <a:rPr lang="en-US" dirty="0" smtClean="0"/>
              <a:t>*</a:t>
            </a:r>
          </a:p>
          <a:p>
            <a:endParaRPr lang="en-US" dirty="0" smtClean="0"/>
          </a:p>
          <a:p>
            <a:endParaRPr lang="en-US" dirty="0" smtClean="0"/>
          </a:p>
          <a:p>
            <a:r>
              <a:rPr lang="en-US" dirty="0" smtClean="0"/>
              <a:t>(see diagram)</a:t>
            </a:r>
          </a:p>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Virtual Mapping (297)</a:t>
            </a:r>
          </a:p>
        </p:txBody>
      </p:sp>
      <p:pic>
        <p:nvPicPr>
          <p:cNvPr id="32771" name="Picture 6" descr="virtualmapping"/>
          <p:cNvPicPr>
            <a:picLocks noChangeAspect="1" noChangeArrowheads="1"/>
          </p:cNvPicPr>
          <p:nvPr/>
        </p:nvPicPr>
        <p:blipFill>
          <a:blip r:embed="rId2" cstate="print"/>
          <a:srcRect/>
          <a:stretch>
            <a:fillRect/>
          </a:stretch>
        </p:blipFill>
        <p:spPr bwMode="auto">
          <a:xfrm>
            <a:off x="685800" y="1522381"/>
            <a:ext cx="7086600" cy="5040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Memory Management (297)</a:t>
            </a:r>
          </a:p>
        </p:txBody>
      </p:sp>
      <p:sp>
        <p:nvSpPr>
          <p:cNvPr id="33795" name="Rectangle 3"/>
          <p:cNvSpPr>
            <a:spLocks noGrp="1" noChangeArrowheads="1"/>
          </p:cNvSpPr>
          <p:nvPr>
            <p:ph idx="1"/>
          </p:nvPr>
        </p:nvSpPr>
        <p:spPr>
          <a:xfrm>
            <a:off x="152400" y="1524000"/>
            <a:ext cx="8839200" cy="5181600"/>
          </a:xfrm>
        </p:spPr>
        <p:txBody>
          <a:bodyPr/>
          <a:lstStyle/>
          <a:p>
            <a:pPr eaLnBrk="1" hangingPunct="1">
              <a:buFontTx/>
              <a:buNone/>
            </a:pPr>
            <a:r>
              <a:rPr lang="en-US" sz="2800" smtClean="0"/>
              <a:t>Multi-tasking Operating Systems provide memory management. Goals of memory management are</a:t>
            </a:r>
          </a:p>
          <a:p>
            <a:pPr eaLnBrk="1" hangingPunct="1"/>
            <a:r>
              <a:rPr lang="en-US" sz="2800" smtClean="0"/>
              <a:t>Provide abstraction layer for programmers (how)</a:t>
            </a:r>
          </a:p>
          <a:p>
            <a:pPr eaLnBrk="1" hangingPunct="1"/>
            <a:r>
              <a:rPr lang="en-US" sz="2800" smtClean="0"/>
              <a:t>Maximize performance with the limited amount of memory (how)</a:t>
            </a:r>
          </a:p>
          <a:p>
            <a:pPr eaLnBrk="1" hangingPunct="1"/>
            <a:r>
              <a:rPr lang="en-US" sz="2800" smtClean="0"/>
              <a:t>Protect the OS and applications (how)</a:t>
            </a:r>
          </a:p>
          <a:p>
            <a:pPr eaLnBrk="1" hangingPunct="1"/>
            <a:r>
              <a:rPr lang="en-US" sz="2800" smtClean="0"/>
              <a:t>Programs don’t need to know the amount or type of memory.</a:t>
            </a:r>
          </a:p>
          <a:p>
            <a:pPr algn="ctr" eaLnBrk="1" hangingPunct="1">
              <a:buFontTx/>
              <a:buNone/>
            </a:pPr>
            <a:r>
              <a:rPr lang="en-US" sz="2800" smtClean="0"/>
              <a:t>(more)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Memory Management (297)</a:t>
            </a:r>
          </a:p>
        </p:txBody>
      </p:sp>
      <p:sp>
        <p:nvSpPr>
          <p:cNvPr id="34819" name="Rectangle 3"/>
          <p:cNvSpPr>
            <a:spLocks noGrp="1" noChangeArrowheads="1"/>
          </p:cNvSpPr>
          <p:nvPr>
            <p:ph idx="1"/>
          </p:nvPr>
        </p:nvSpPr>
        <p:spPr>
          <a:xfrm>
            <a:off x="228600" y="1524000"/>
            <a:ext cx="8610600" cy="1676400"/>
          </a:xfrm>
        </p:spPr>
        <p:txBody>
          <a:bodyPr/>
          <a:lstStyle/>
          <a:p>
            <a:pPr eaLnBrk="1" hangingPunct="1">
              <a:buFontTx/>
              <a:buNone/>
            </a:pPr>
            <a:r>
              <a:rPr lang="en-US" smtClean="0"/>
              <a:t>Responsibilities of the MM are:</a:t>
            </a:r>
          </a:p>
          <a:p>
            <a:pPr eaLnBrk="1" hangingPunct="1"/>
            <a:r>
              <a:rPr lang="en-US" smtClean="0"/>
              <a:t>Relocation – swapping, and virtual mapping</a:t>
            </a:r>
          </a:p>
          <a:p>
            <a:pPr lvl="1" eaLnBrk="1" hangingPunct="1"/>
            <a:r>
              <a:rPr lang="en-US" smtClean="0"/>
              <a:t>Absolute and Logical Addresses*</a:t>
            </a:r>
          </a:p>
          <a:p>
            <a:pPr algn="ctr" eaLnBrk="1" hangingPunct="1">
              <a:buFontTx/>
              <a:buNone/>
            </a:pPr>
            <a:endParaRPr lang="en-US" smtClean="0"/>
          </a:p>
        </p:txBody>
      </p:sp>
      <p:pic>
        <p:nvPicPr>
          <p:cNvPr id="34820" name="Picture 4" descr="virtualmapping"/>
          <p:cNvPicPr>
            <a:picLocks noChangeAspect="1" noChangeArrowheads="1"/>
          </p:cNvPicPr>
          <p:nvPr/>
        </p:nvPicPr>
        <p:blipFill>
          <a:blip r:embed="rId2" cstate="print"/>
          <a:srcRect/>
          <a:stretch>
            <a:fillRect/>
          </a:stretch>
        </p:blipFill>
        <p:spPr bwMode="auto">
          <a:xfrm>
            <a:off x="304800" y="3243263"/>
            <a:ext cx="4648200" cy="3306762"/>
          </a:xfrm>
          <a:prstGeom prst="rect">
            <a:avLst/>
          </a:prstGeom>
          <a:noFill/>
          <a:ln w="9525">
            <a:noFill/>
            <a:miter lim="800000"/>
            <a:headEnd/>
            <a:tailEnd/>
          </a:ln>
        </p:spPr>
      </p:pic>
      <p:sp>
        <p:nvSpPr>
          <p:cNvPr id="34821" name="Text Box 5"/>
          <p:cNvSpPr txBox="1">
            <a:spLocks noChangeArrowheads="1"/>
          </p:cNvSpPr>
          <p:nvPr/>
        </p:nvSpPr>
        <p:spPr bwMode="auto">
          <a:xfrm>
            <a:off x="5105400" y="3886200"/>
            <a:ext cx="3886200" cy="1735138"/>
          </a:xfrm>
          <a:prstGeom prst="rect">
            <a:avLst/>
          </a:prstGeom>
          <a:noFill/>
          <a:ln w="9525">
            <a:noFill/>
            <a:miter lim="800000"/>
            <a:headEnd/>
            <a:tailEnd/>
          </a:ln>
        </p:spPr>
        <p:txBody>
          <a:bodyPr>
            <a:spAutoFit/>
          </a:bodyPr>
          <a:lstStyle/>
          <a:p>
            <a:pPr>
              <a:spcBef>
                <a:spcPct val="50000"/>
              </a:spcBef>
            </a:pPr>
            <a:r>
              <a:rPr lang="en-US" sz="2400"/>
              <a:t>Real addresses are “Absolute Addresses” </a:t>
            </a:r>
          </a:p>
          <a:p>
            <a:pPr>
              <a:spcBef>
                <a:spcPct val="50000"/>
              </a:spcBef>
            </a:pPr>
            <a:r>
              <a:rPr lang="en-US" sz="2400"/>
              <a:t>Virtual Addresses are “Logical Addresses”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Memory Management</a:t>
            </a:r>
          </a:p>
        </p:txBody>
      </p:sp>
      <p:sp>
        <p:nvSpPr>
          <p:cNvPr id="35843" name="Rectangle 3"/>
          <p:cNvSpPr>
            <a:spLocks noGrp="1" noChangeArrowheads="1"/>
          </p:cNvSpPr>
          <p:nvPr>
            <p:ph idx="1"/>
          </p:nvPr>
        </p:nvSpPr>
        <p:spPr/>
        <p:txBody>
          <a:bodyPr>
            <a:normAutofit lnSpcReduction="10000"/>
          </a:bodyPr>
          <a:lstStyle/>
          <a:p>
            <a:r>
              <a:rPr lang="en-US" dirty="0" smtClean="0"/>
              <a:t>Protection – isolate processes memory space</a:t>
            </a:r>
          </a:p>
          <a:p>
            <a:endParaRPr lang="en-US" dirty="0" smtClean="0"/>
          </a:p>
          <a:p>
            <a:endParaRPr lang="en-US" dirty="0" smtClean="0"/>
          </a:p>
          <a:p>
            <a:endParaRPr lang="en-US" dirty="0" smtClean="0"/>
          </a:p>
          <a:p>
            <a:endParaRPr lang="en-US" dirty="0" smtClean="0"/>
          </a:p>
          <a:p>
            <a:r>
              <a:rPr lang="en-US" dirty="0" smtClean="0"/>
              <a:t>Sharing – API for shared memory</a:t>
            </a:r>
          </a:p>
          <a:p>
            <a:r>
              <a:rPr lang="en-US" dirty="0" smtClean="0"/>
              <a:t>Physical Organization – segment the physical memory space for applications and the OS.</a:t>
            </a:r>
          </a:p>
          <a:p>
            <a:pPr lvl="1"/>
            <a:r>
              <a:rPr lang="en-US" dirty="0" smtClean="0"/>
              <a:t>Windows </a:t>
            </a:r>
            <a:r>
              <a:rPr lang="en-US" dirty="0" err="1" smtClean="0"/>
              <a:t>userspace</a:t>
            </a:r>
            <a:r>
              <a:rPr lang="en-US" dirty="0" smtClean="0"/>
              <a:t> 0x0000 – 0x7FFFFFF</a:t>
            </a:r>
          </a:p>
          <a:p>
            <a:pPr lvl="1"/>
            <a:r>
              <a:rPr lang="en-US" dirty="0" smtClean="0"/>
              <a:t>Windows kernel space 0x8000000 – 0xFFFFFFFF</a:t>
            </a:r>
          </a:p>
          <a:p>
            <a:pPr>
              <a:buNone/>
            </a:pPr>
            <a:endParaRPr lang="en-US" dirty="0" smtClean="0"/>
          </a:p>
          <a:p>
            <a:endParaRPr lang="en-US" dirty="0" smtClean="0"/>
          </a:p>
        </p:txBody>
      </p:sp>
      <p:pic>
        <p:nvPicPr>
          <p:cNvPr id="35844" name="Picture 4" descr="memory-isolation"/>
          <p:cNvPicPr>
            <a:picLocks noChangeAspect="1" noChangeArrowheads="1"/>
          </p:cNvPicPr>
          <p:nvPr/>
        </p:nvPicPr>
        <p:blipFill>
          <a:blip r:embed="rId2" cstate="print"/>
          <a:srcRect/>
          <a:stretch>
            <a:fillRect/>
          </a:stretch>
        </p:blipFill>
        <p:spPr bwMode="auto">
          <a:xfrm>
            <a:off x="2819400" y="2286001"/>
            <a:ext cx="2971800" cy="1736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Memory Management</a:t>
            </a:r>
          </a:p>
        </p:txBody>
      </p:sp>
      <p:sp>
        <p:nvSpPr>
          <p:cNvPr id="36867" name="Rectangle 3"/>
          <p:cNvSpPr>
            <a:spLocks noGrp="1" noChangeArrowheads="1"/>
          </p:cNvSpPr>
          <p:nvPr>
            <p:ph idx="1"/>
          </p:nvPr>
        </p:nvSpPr>
        <p:spPr>
          <a:xfrm>
            <a:off x="152400" y="1371600"/>
            <a:ext cx="8686800" cy="685800"/>
          </a:xfrm>
        </p:spPr>
        <p:txBody>
          <a:bodyPr/>
          <a:lstStyle/>
          <a:p>
            <a:pPr eaLnBrk="1" hangingPunct="1">
              <a:buFontTx/>
              <a:buNone/>
            </a:pPr>
            <a:r>
              <a:rPr lang="en-US" smtClean="0"/>
              <a:t>What are some methods that are used for this.</a:t>
            </a:r>
          </a:p>
          <a:p>
            <a:pPr eaLnBrk="1" hangingPunct="1"/>
            <a:endParaRPr lang="en-US" smtClean="0"/>
          </a:p>
          <a:p>
            <a:pPr eaLnBrk="1" hangingPunct="1">
              <a:buFontTx/>
              <a:buNone/>
            </a:pPr>
            <a:endParaRPr lang="en-US" smtClean="0"/>
          </a:p>
        </p:txBody>
      </p:sp>
      <p:pic>
        <p:nvPicPr>
          <p:cNvPr id="36868" name="Picture 4" descr="base-and-limit"/>
          <p:cNvPicPr>
            <a:picLocks noChangeAspect="1" noChangeArrowheads="1"/>
          </p:cNvPicPr>
          <p:nvPr/>
        </p:nvPicPr>
        <p:blipFill>
          <a:blip r:embed="rId2" cstate="print"/>
          <a:srcRect/>
          <a:stretch>
            <a:fillRect/>
          </a:stretch>
        </p:blipFill>
        <p:spPr bwMode="auto">
          <a:xfrm>
            <a:off x="381000" y="1905000"/>
            <a:ext cx="4233863" cy="4738688"/>
          </a:xfrm>
          <a:prstGeom prst="rect">
            <a:avLst/>
          </a:prstGeom>
          <a:noFill/>
          <a:ln w="9525">
            <a:noFill/>
            <a:miter lim="800000"/>
            <a:headEnd/>
            <a:tailEnd/>
          </a:ln>
        </p:spPr>
      </p:pic>
      <p:sp>
        <p:nvSpPr>
          <p:cNvPr id="36869" name="Text Box 5"/>
          <p:cNvSpPr txBox="1">
            <a:spLocks noChangeArrowheads="1"/>
          </p:cNvSpPr>
          <p:nvPr/>
        </p:nvSpPr>
        <p:spPr bwMode="auto">
          <a:xfrm>
            <a:off x="4800600" y="2057400"/>
            <a:ext cx="4191000" cy="4283075"/>
          </a:xfrm>
          <a:prstGeom prst="rect">
            <a:avLst/>
          </a:prstGeom>
          <a:noFill/>
          <a:ln w="9525">
            <a:noFill/>
            <a:miter lim="800000"/>
            <a:headEnd/>
            <a:tailEnd/>
          </a:ln>
        </p:spPr>
        <p:txBody>
          <a:bodyPr>
            <a:spAutoFit/>
          </a:bodyPr>
          <a:lstStyle/>
          <a:p>
            <a:pPr>
              <a:lnSpc>
                <a:spcPct val="90000"/>
              </a:lnSpc>
              <a:spcBef>
                <a:spcPct val="20000"/>
              </a:spcBef>
            </a:pPr>
            <a:r>
              <a:rPr lang="en-US" sz="3200"/>
              <a:t>Base and limit registers are used to check memory access.</a:t>
            </a:r>
          </a:p>
          <a:p>
            <a:pPr>
              <a:spcBef>
                <a:spcPct val="50000"/>
              </a:spcBef>
            </a:pPr>
            <a:r>
              <a:rPr lang="en-US" sz="3200"/>
              <a:t>Base is the start of the memory space</a:t>
            </a:r>
          </a:p>
          <a:p>
            <a:pPr>
              <a:spcBef>
                <a:spcPct val="50000"/>
              </a:spcBef>
            </a:pPr>
            <a:r>
              <a:rPr lang="en-US" sz="3200"/>
              <a:t>Limit is the end of the memory space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Memory Types (300)</a:t>
            </a:r>
          </a:p>
        </p:txBody>
      </p:sp>
      <p:sp>
        <p:nvSpPr>
          <p:cNvPr id="37891" name="Rectangle 3"/>
          <p:cNvSpPr>
            <a:spLocks noGrp="1" noChangeArrowheads="1"/>
          </p:cNvSpPr>
          <p:nvPr>
            <p:ph idx="1"/>
          </p:nvPr>
        </p:nvSpPr>
        <p:spPr>
          <a:xfrm>
            <a:off x="228600" y="1371600"/>
            <a:ext cx="8686800" cy="5334000"/>
          </a:xfrm>
        </p:spPr>
        <p:txBody>
          <a:bodyPr/>
          <a:lstStyle/>
          <a:p>
            <a:pPr eaLnBrk="1" hangingPunct="1">
              <a:buFontTx/>
              <a:buNone/>
            </a:pPr>
            <a:r>
              <a:rPr lang="en-US" smtClean="0"/>
              <a:t>RAM – Temporary memory</a:t>
            </a:r>
          </a:p>
          <a:p>
            <a:pPr eaLnBrk="1" hangingPunct="1">
              <a:buFontTx/>
              <a:buNone/>
            </a:pPr>
            <a:r>
              <a:rPr lang="en-US" smtClean="0"/>
              <a:t>DRAM – RAM which requires refreshing</a:t>
            </a:r>
          </a:p>
          <a:p>
            <a:pPr eaLnBrk="1" hangingPunct="1">
              <a:buFontTx/>
              <a:buNone/>
            </a:pPr>
            <a:r>
              <a:rPr lang="en-US" smtClean="0"/>
              <a:t>SRAM – RAM with no refresh needs, much faster and more expensive.</a:t>
            </a:r>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endParaRPr lang="en-US" smtClean="0"/>
          </a:p>
          <a:p>
            <a:pPr algn="ctr" eaLnBrk="1" hangingPunct="1">
              <a:buFontTx/>
              <a:buNone/>
            </a:pPr>
            <a:r>
              <a:rPr lang="en-US" smtClean="0"/>
              <a:t>(more)</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Memory Types (300)</a:t>
            </a:r>
          </a:p>
        </p:txBody>
      </p:sp>
      <p:sp>
        <p:nvSpPr>
          <p:cNvPr id="38915" name="Rectangle 3"/>
          <p:cNvSpPr>
            <a:spLocks noGrp="1" noChangeArrowheads="1"/>
          </p:cNvSpPr>
          <p:nvPr>
            <p:ph idx="1"/>
          </p:nvPr>
        </p:nvSpPr>
        <p:spPr>
          <a:xfrm>
            <a:off x="152400" y="1600200"/>
            <a:ext cx="8839200" cy="5105400"/>
          </a:xfrm>
        </p:spPr>
        <p:txBody>
          <a:bodyPr/>
          <a:lstStyle/>
          <a:p>
            <a:pPr eaLnBrk="1" hangingPunct="1">
              <a:buFontTx/>
              <a:buNone/>
            </a:pPr>
            <a:r>
              <a:rPr lang="en-US" dirty="0" smtClean="0"/>
              <a:t>SDRAM – timed DRAM</a:t>
            </a:r>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r>
              <a:rPr lang="en-US" dirty="0" smtClean="0"/>
              <a:t>DDR SDRAM – SDRAM which operates on both rising and falling of clock (twice as fast)</a:t>
            </a:r>
          </a:p>
          <a:p>
            <a:pPr eaLnBrk="1" hangingPunct="1"/>
            <a:endParaRPr lang="en-US" dirty="0" smtClean="0"/>
          </a:p>
        </p:txBody>
      </p:sp>
      <p:pic>
        <p:nvPicPr>
          <p:cNvPr id="38916" name="Picture 5" descr="square-wave-clock-rising"/>
          <p:cNvPicPr>
            <a:picLocks noChangeAspect="1" noChangeArrowheads="1"/>
          </p:cNvPicPr>
          <p:nvPr/>
        </p:nvPicPr>
        <p:blipFill>
          <a:blip r:embed="rId2" cstate="print"/>
          <a:srcRect/>
          <a:stretch>
            <a:fillRect/>
          </a:stretch>
        </p:blipFill>
        <p:spPr bwMode="auto">
          <a:xfrm>
            <a:off x="533400" y="2362200"/>
            <a:ext cx="8153400" cy="1428750"/>
          </a:xfrm>
          <a:prstGeom prst="rect">
            <a:avLst/>
          </a:prstGeom>
          <a:noFill/>
          <a:ln w="9525">
            <a:noFill/>
            <a:miter lim="800000"/>
            <a:headEnd/>
            <a:tailEnd/>
          </a:ln>
        </p:spPr>
      </p:pic>
      <p:pic>
        <p:nvPicPr>
          <p:cNvPr id="38917" name="Picture 6" descr="square-wave-clock-both"/>
          <p:cNvPicPr>
            <a:picLocks noChangeAspect="1" noChangeArrowheads="1"/>
          </p:cNvPicPr>
          <p:nvPr/>
        </p:nvPicPr>
        <p:blipFill>
          <a:blip r:embed="rId3" cstate="print"/>
          <a:srcRect/>
          <a:stretch>
            <a:fillRect/>
          </a:stretch>
        </p:blipFill>
        <p:spPr bwMode="auto">
          <a:xfrm>
            <a:off x="457200" y="5283200"/>
            <a:ext cx="8229600" cy="144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Memory Types (300)</a:t>
            </a:r>
          </a:p>
        </p:txBody>
      </p:sp>
      <p:sp>
        <p:nvSpPr>
          <p:cNvPr id="39939" name="Rectangle 3"/>
          <p:cNvSpPr>
            <a:spLocks noGrp="1" noChangeArrowheads="1"/>
          </p:cNvSpPr>
          <p:nvPr>
            <p:ph idx="1"/>
          </p:nvPr>
        </p:nvSpPr>
        <p:spPr/>
        <p:txBody>
          <a:bodyPr>
            <a:normAutofit fontScale="92500" lnSpcReduction="20000"/>
          </a:bodyPr>
          <a:lstStyle/>
          <a:p>
            <a:r>
              <a:rPr lang="en-US" dirty="0" smtClean="0"/>
              <a:t>ROM – </a:t>
            </a:r>
            <a:r>
              <a:rPr lang="en-US" dirty="0" smtClean="0">
                <a:solidFill>
                  <a:srgbClr val="00B0F0"/>
                </a:solidFill>
              </a:rPr>
              <a:t>R</a:t>
            </a:r>
            <a:r>
              <a:rPr lang="en-US" dirty="0" smtClean="0"/>
              <a:t>ead </a:t>
            </a:r>
            <a:r>
              <a:rPr lang="en-US" dirty="0" smtClean="0">
                <a:solidFill>
                  <a:srgbClr val="00B0F0"/>
                </a:solidFill>
              </a:rPr>
              <a:t>O</a:t>
            </a:r>
            <a:r>
              <a:rPr lang="en-US" dirty="0" smtClean="0"/>
              <a:t>nly </a:t>
            </a:r>
            <a:r>
              <a:rPr lang="en-US" dirty="0" smtClean="0">
                <a:solidFill>
                  <a:srgbClr val="00B0F0"/>
                </a:solidFill>
              </a:rPr>
              <a:t>M</a:t>
            </a:r>
            <a:r>
              <a:rPr lang="en-US" dirty="0" smtClean="0"/>
              <a:t>emory – non-volatile, non-writable. Good for firmware. Secure as it’s not writable. (why is this secure?)</a:t>
            </a:r>
          </a:p>
          <a:p>
            <a:r>
              <a:rPr lang="en-US" dirty="0" smtClean="0"/>
              <a:t>PROM – </a:t>
            </a:r>
            <a:r>
              <a:rPr lang="en-US" dirty="0" smtClean="0">
                <a:solidFill>
                  <a:srgbClr val="00B0F0"/>
                </a:solidFill>
              </a:rPr>
              <a:t>P</a:t>
            </a:r>
            <a:r>
              <a:rPr lang="en-US" dirty="0" smtClean="0"/>
              <a:t>rogrammable </a:t>
            </a:r>
            <a:r>
              <a:rPr lang="en-US" dirty="0" smtClean="0">
                <a:solidFill>
                  <a:srgbClr val="00B0F0"/>
                </a:solidFill>
              </a:rPr>
              <a:t>ROM</a:t>
            </a:r>
          </a:p>
          <a:p>
            <a:r>
              <a:rPr lang="en-US" dirty="0" smtClean="0"/>
              <a:t>EPROM – </a:t>
            </a:r>
            <a:r>
              <a:rPr lang="en-US" dirty="0" smtClean="0">
                <a:solidFill>
                  <a:srgbClr val="00B0F0"/>
                </a:solidFill>
              </a:rPr>
              <a:t>E</a:t>
            </a:r>
            <a:r>
              <a:rPr lang="en-US" dirty="0" smtClean="0"/>
              <a:t>rasable </a:t>
            </a:r>
            <a:r>
              <a:rPr lang="en-US" dirty="0" smtClean="0">
                <a:solidFill>
                  <a:srgbClr val="00B0F0"/>
                </a:solidFill>
              </a:rPr>
              <a:t>PROM </a:t>
            </a:r>
            <a:r>
              <a:rPr lang="en-US" dirty="0" smtClean="0"/>
              <a:t>(UV)</a:t>
            </a:r>
          </a:p>
          <a:p>
            <a:r>
              <a:rPr lang="en-US" dirty="0" smtClean="0"/>
              <a:t>EEPROM – </a:t>
            </a:r>
            <a:r>
              <a:rPr lang="en-US" dirty="0" smtClean="0">
                <a:solidFill>
                  <a:srgbClr val="00B0F0"/>
                </a:solidFill>
              </a:rPr>
              <a:t>E</a:t>
            </a:r>
            <a:r>
              <a:rPr lang="en-US" dirty="0" smtClean="0"/>
              <a:t>lectrically </a:t>
            </a:r>
            <a:r>
              <a:rPr lang="en-US" dirty="0" smtClean="0">
                <a:solidFill>
                  <a:srgbClr val="00B0F0"/>
                </a:solidFill>
              </a:rPr>
              <a:t>E</a:t>
            </a:r>
            <a:r>
              <a:rPr lang="en-US" dirty="0" smtClean="0"/>
              <a:t>rasable </a:t>
            </a:r>
            <a:r>
              <a:rPr lang="en-US" dirty="0" smtClean="0">
                <a:solidFill>
                  <a:srgbClr val="00B0F0"/>
                </a:solidFill>
              </a:rPr>
              <a:t>PROM </a:t>
            </a:r>
            <a:r>
              <a:rPr lang="en-US" dirty="0" smtClean="0"/>
              <a:t>that is Erasable but Electronically. (security implications)</a:t>
            </a:r>
          </a:p>
          <a:p>
            <a:r>
              <a:rPr lang="en-US" dirty="0" smtClean="0"/>
              <a:t>Flash Memory – Reprogrammable on the fly </a:t>
            </a:r>
          </a:p>
          <a:p>
            <a:r>
              <a:rPr lang="en-US" dirty="0" smtClean="0"/>
              <a:t>Cache Memory – what this, what are it’s attributes?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CPU (283)</a:t>
            </a:r>
          </a:p>
        </p:txBody>
      </p:sp>
      <p:sp>
        <p:nvSpPr>
          <p:cNvPr id="5123" name="Rectangle 3"/>
          <p:cNvSpPr>
            <a:spLocks noGrp="1" noChangeArrowheads="1"/>
          </p:cNvSpPr>
          <p:nvPr>
            <p:ph idx="1"/>
          </p:nvPr>
        </p:nvSpPr>
        <p:spPr/>
        <p:txBody>
          <a:bodyPr>
            <a:normAutofit/>
          </a:bodyPr>
          <a:lstStyle/>
          <a:p>
            <a:pPr>
              <a:buNone/>
            </a:pPr>
            <a:r>
              <a:rPr lang="en-US" dirty="0" smtClean="0"/>
              <a:t>CPU – the brain of a computer. Which consists of</a:t>
            </a:r>
          </a:p>
          <a:p>
            <a:r>
              <a:rPr lang="en-US" dirty="0" smtClean="0"/>
              <a:t>Control unit – fetches instructions for the ALU to execute.</a:t>
            </a:r>
          </a:p>
          <a:p>
            <a:r>
              <a:rPr lang="en-US" dirty="0" smtClean="0"/>
              <a:t>ALU – executes instructions which are usually</a:t>
            </a:r>
          </a:p>
          <a:p>
            <a:pPr lvl="1"/>
            <a:r>
              <a:rPr lang="en-US" dirty="0" smtClean="0"/>
              <a:t>Mathematical operations</a:t>
            </a:r>
          </a:p>
          <a:p>
            <a:pPr lvl="1"/>
            <a:r>
              <a:rPr lang="en-US" dirty="0" smtClean="0"/>
              <a:t>Logical operations (AND, OR)</a:t>
            </a:r>
          </a:p>
          <a:p>
            <a:pPr lvl="1"/>
            <a:r>
              <a:rPr lang="en-US" dirty="0" smtClean="0"/>
              <a:t>Memory Accesses</a:t>
            </a:r>
          </a:p>
          <a:p>
            <a:r>
              <a:rPr lang="en-US" dirty="0" smtClean="0"/>
              <a:t>Registers (next slide)</a:t>
            </a:r>
          </a:p>
          <a:p>
            <a:pPr>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Other Memory Terms (306)</a:t>
            </a:r>
          </a:p>
        </p:txBody>
      </p:sp>
      <p:sp>
        <p:nvSpPr>
          <p:cNvPr id="40963" name="Rectangle 3"/>
          <p:cNvSpPr>
            <a:spLocks noGrp="1" noChangeArrowheads="1"/>
          </p:cNvSpPr>
          <p:nvPr>
            <p:ph idx="1"/>
          </p:nvPr>
        </p:nvSpPr>
        <p:spPr/>
        <p:txBody>
          <a:bodyPr>
            <a:normAutofit fontScale="92500" lnSpcReduction="10000"/>
          </a:bodyPr>
          <a:lstStyle/>
          <a:p>
            <a:r>
              <a:rPr lang="en-US" dirty="0" smtClean="0"/>
              <a:t>Memory Leak – what is this, what are issues, what type of attack can exploit a memory leak? What is a countermeasure for Memory Leaks (GC)</a:t>
            </a:r>
          </a:p>
          <a:p>
            <a:r>
              <a:rPr lang="en-US" dirty="0" smtClean="0"/>
              <a:t>Virtual Memory – using secondary storage to virtually expand your memory.</a:t>
            </a:r>
          </a:p>
          <a:p>
            <a:r>
              <a:rPr lang="en-US" dirty="0" smtClean="0"/>
              <a:t>Paging / Swapping</a:t>
            </a:r>
          </a:p>
          <a:p>
            <a:r>
              <a:rPr lang="en-US" dirty="0" smtClean="0"/>
              <a:t>Page frames</a:t>
            </a:r>
          </a:p>
          <a:p>
            <a:pPr lvl="1"/>
            <a:r>
              <a:rPr lang="en-US" dirty="0" smtClean="0"/>
              <a:t>Security concerns with paging, both live and reboots. What can you do to protect on reboots?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5943600" y="2895600"/>
            <a:ext cx="3200400" cy="1143000"/>
          </a:xfrm>
        </p:spPr>
        <p:txBody>
          <a:bodyPr/>
          <a:lstStyle/>
          <a:p>
            <a:pPr eaLnBrk="1" hangingPunct="1"/>
            <a:r>
              <a:rPr lang="en-US" sz="4000" smtClean="0"/>
              <a:t>Paging (309)</a:t>
            </a:r>
          </a:p>
        </p:txBody>
      </p:sp>
      <p:pic>
        <p:nvPicPr>
          <p:cNvPr id="41987" name="Picture 4" descr="paging"/>
          <p:cNvPicPr>
            <a:picLocks noChangeAspect="1" noChangeArrowheads="1"/>
          </p:cNvPicPr>
          <p:nvPr/>
        </p:nvPicPr>
        <p:blipFill>
          <a:blip r:embed="rId2" cstate="print"/>
          <a:srcRect/>
          <a:stretch>
            <a:fillRect/>
          </a:stretch>
        </p:blipFill>
        <p:spPr bwMode="auto">
          <a:xfrm>
            <a:off x="228600" y="152400"/>
            <a:ext cx="56134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smtClean="0"/>
              <a:t>CPU Modes and protection rings </a:t>
            </a:r>
          </a:p>
        </p:txBody>
      </p:sp>
      <p:pic>
        <p:nvPicPr>
          <p:cNvPr id="43011" name="Picture 4" descr="cpu-rings"/>
          <p:cNvPicPr>
            <a:picLocks noChangeAspect="1" noChangeArrowheads="1"/>
          </p:cNvPicPr>
          <p:nvPr/>
        </p:nvPicPr>
        <p:blipFill>
          <a:blip r:embed="rId2" cstate="print"/>
          <a:srcRect/>
          <a:stretch>
            <a:fillRect/>
          </a:stretch>
        </p:blipFill>
        <p:spPr bwMode="auto">
          <a:xfrm>
            <a:off x="1371600" y="1511936"/>
            <a:ext cx="6629400" cy="4909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mtClean="0"/>
              <a:t>CPU Modes and Protection Rings (310)</a:t>
            </a:r>
          </a:p>
        </p:txBody>
      </p:sp>
      <p:sp>
        <p:nvSpPr>
          <p:cNvPr id="44035" name="Rectangle 3"/>
          <p:cNvSpPr>
            <a:spLocks noGrp="1" noChangeArrowheads="1"/>
          </p:cNvSpPr>
          <p:nvPr>
            <p:ph idx="1"/>
          </p:nvPr>
        </p:nvSpPr>
        <p:spPr/>
        <p:txBody>
          <a:bodyPr>
            <a:normAutofit fontScale="92500" lnSpcReduction="10000"/>
          </a:bodyPr>
          <a:lstStyle/>
          <a:p>
            <a:endParaRPr lang="en-US" dirty="0" smtClean="0"/>
          </a:p>
          <a:p>
            <a:pPr>
              <a:buNone/>
            </a:pPr>
            <a:r>
              <a:rPr lang="en-US" dirty="0" smtClean="0"/>
              <a:t>The operating Systems protects itself by segmenting it’s components into rings, Each inner ring is more privileged and provides services on behalf of the outer rings. The Number of rings an OS can have is dependant on the type of processor that it runs on.</a:t>
            </a:r>
          </a:p>
          <a:p>
            <a:r>
              <a:rPr lang="en-US" dirty="0" smtClean="0"/>
              <a:t>Code in one ring can only access other objects in the same ring, or request a service from the ring beneath it based on well defined standards/APIs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smtClean="0"/>
              <a:t>OS protection and memory rings ()</a:t>
            </a:r>
          </a:p>
        </p:txBody>
      </p:sp>
      <p:sp>
        <p:nvSpPr>
          <p:cNvPr id="45059" name="Rectangle 3"/>
          <p:cNvSpPr>
            <a:spLocks noGrp="1" noChangeArrowheads="1"/>
          </p:cNvSpPr>
          <p:nvPr>
            <p:ph idx="1"/>
          </p:nvPr>
        </p:nvSpPr>
        <p:spPr>
          <a:xfrm>
            <a:off x="152400" y="1524000"/>
            <a:ext cx="8839200" cy="5181600"/>
          </a:xfrm>
        </p:spPr>
        <p:txBody>
          <a:bodyPr/>
          <a:lstStyle/>
          <a:p>
            <a:pPr eaLnBrk="1" hangingPunct="1">
              <a:buFontTx/>
              <a:buNone/>
            </a:pPr>
            <a:r>
              <a:rPr lang="en-US" dirty="0" smtClean="0"/>
              <a:t>The Most commonly used architecture (according to the book) uses 4 rings</a:t>
            </a:r>
          </a:p>
          <a:p>
            <a:pPr eaLnBrk="1" hangingPunct="1"/>
            <a:r>
              <a:rPr lang="en-US" dirty="0" smtClean="0"/>
              <a:t>Ring 0 – Operating System Kernel</a:t>
            </a:r>
          </a:p>
          <a:p>
            <a:pPr eaLnBrk="1" hangingPunct="1"/>
            <a:r>
              <a:rPr lang="en-US" dirty="0" smtClean="0"/>
              <a:t>Ring 1 – Remaining parts of the OS</a:t>
            </a:r>
          </a:p>
          <a:p>
            <a:pPr eaLnBrk="1" hangingPunct="1"/>
            <a:r>
              <a:rPr lang="en-US" dirty="0" smtClean="0"/>
              <a:t>Ring 2 – I/O drivers and utilities</a:t>
            </a:r>
          </a:p>
          <a:p>
            <a:pPr eaLnBrk="1" hangingPunct="1"/>
            <a:r>
              <a:rPr lang="en-US" dirty="0" smtClean="0"/>
              <a:t>Ring 3 – Applications (ex. Web browser)</a:t>
            </a:r>
          </a:p>
          <a:p>
            <a:pPr eaLnBrk="1" hangingPunct="1"/>
            <a:endParaRPr lang="en-US" dirty="0" smtClean="0"/>
          </a:p>
          <a:p>
            <a:pPr eaLnBrk="1" hangingPunct="1">
              <a:buFontTx/>
              <a:buNone/>
            </a:pPr>
            <a:r>
              <a:rPr lang="en-US" dirty="0" smtClean="0"/>
              <a:t>Current PC operating systems only use Ring 0 and Ring 3 (Hypervisor use extra rings)</a:t>
            </a:r>
          </a:p>
          <a:p>
            <a:pPr eaLnBrk="1" hangingPunct="1">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smtClean="0"/>
              <a:t>Wrap up on OS Modes and Protection Rings</a:t>
            </a:r>
          </a:p>
        </p:txBody>
      </p:sp>
      <p:sp>
        <p:nvSpPr>
          <p:cNvPr id="46083" name="Rectangle 3"/>
          <p:cNvSpPr>
            <a:spLocks noGrp="1" noChangeArrowheads="1"/>
          </p:cNvSpPr>
          <p:nvPr>
            <p:ph idx="1"/>
          </p:nvPr>
        </p:nvSpPr>
        <p:spPr/>
        <p:txBody>
          <a:bodyPr/>
          <a:lstStyle/>
          <a:p>
            <a:pPr>
              <a:buNone/>
            </a:pPr>
            <a:r>
              <a:rPr lang="en-US" dirty="0" smtClean="0"/>
              <a:t>Rings allow the OS to place different components at different levels of security. Things at each level are in the same </a:t>
            </a:r>
            <a:r>
              <a:rPr lang="en-US" i="1" dirty="0" smtClean="0"/>
              <a:t>execution domain</a:t>
            </a:r>
          </a:p>
          <a:p>
            <a:r>
              <a:rPr lang="en-US" dirty="0" smtClean="0"/>
              <a:t>Each level closer to the middle is more </a:t>
            </a:r>
            <a:r>
              <a:rPr lang="en-US" i="1" dirty="0" smtClean="0"/>
              <a:t>trusted</a:t>
            </a:r>
          </a:p>
          <a:p>
            <a:r>
              <a:rPr lang="en-US" dirty="0" smtClean="0"/>
              <a:t>Each inner level provides services for an outer level. (give an example, i.e. write system call)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r>
              <a:rPr lang="en-US" sz="4000" smtClean="0"/>
              <a:t>Operating Systems Architecture (313)</a:t>
            </a:r>
          </a:p>
        </p:txBody>
      </p:sp>
      <p:sp>
        <p:nvSpPr>
          <p:cNvPr id="47107" name="Rectangle 3"/>
          <p:cNvSpPr>
            <a:spLocks noGrp="1" noChangeArrowheads="1"/>
          </p:cNvSpPr>
          <p:nvPr>
            <p:ph idx="1"/>
          </p:nvPr>
        </p:nvSpPr>
        <p:spPr>
          <a:xfrm>
            <a:off x="152400" y="1524000"/>
            <a:ext cx="8839200" cy="5181600"/>
          </a:xfrm>
        </p:spPr>
        <p:txBody>
          <a:bodyPr/>
          <a:lstStyle/>
          <a:p>
            <a:pPr eaLnBrk="1" hangingPunct="1">
              <a:buFontTx/>
              <a:buNone/>
            </a:pPr>
            <a:r>
              <a:rPr lang="en-US" dirty="0" smtClean="0"/>
              <a:t>The operating system can be designed based on multiple models</a:t>
            </a:r>
          </a:p>
          <a:p>
            <a:pPr eaLnBrk="1" hangingPunct="1"/>
            <a:r>
              <a:rPr lang="en-US" dirty="0" smtClean="0"/>
              <a:t>Monolithic kernel* – means all kernel code runs in </a:t>
            </a:r>
            <a:r>
              <a:rPr lang="en-US" i="1" dirty="0" smtClean="0"/>
              <a:t>privileged mode</a:t>
            </a:r>
          </a:p>
          <a:p>
            <a:pPr eaLnBrk="1" hangingPunct="1"/>
            <a:r>
              <a:rPr lang="en-US" dirty="0" smtClean="0"/>
              <a:t>Microkernel – minimal kernel </a:t>
            </a:r>
            <a:r>
              <a:rPr lang="en-US" i="1" dirty="0" smtClean="0"/>
              <a:t>services</a:t>
            </a:r>
            <a:r>
              <a:rPr lang="en-US" dirty="0" smtClean="0"/>
              <a:t> that run in </a:t>
            </a:r>
            <a:r>
              <a:rPr lang="en-US" i="1" dirty="0" smtClean="0"/>
              <a:t>privileged mode</a:t>
            </a:r>
            <a:r>
              <a:rPr lang="en-US" dirty="0" smtClean="0"/>
              <a:t> and provide services to other kernel components in </a:t>
            </a:r>
            <a:r>
              <a:rPr lang="en-US" i="1" dirty="0" smtClean="0"/>
              <a:t>user mode</a:t>
            </a:r>
          </a:p>
          <a:p>
            <a:pPr eaLnBrk="1" hangingPunct="1">
              <a:buFontTx/>
              <a:buNone/>
            </a:pPr>
            <a:r>
              <a:rPr lang="en-US" dirty="0" smtClean="0"/>
              <a:t>Note when code is running as part of the OS kernel. it is running in </a:t>
            </a:r>
            <a:r>
              <a:rPr lang="en-US" i="1" dirty="0" smtClean="0"/>
              <a:t>privileged mode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Virtual Machines (318)</a:t>
            </a:r>
          </a:p>
        </p:txBody>
      </p:sp>
      <p:sp>
        <p:nvSpPr>
          <p:cNvPr id="48131" name="Rectangle 3"/>
          <p:cNvSpPr>
            <a:spLocks noGrp="1" noChangeArrowheads="1"/>
          </p:cNvSpPr>
          <p:nvPr>
            <p:ph idx="1"/>
          </p:nvPr>
        </p:nvSpPr>
        <p:spPr>
          <a:xfrm>
            <a:off x="152400" y="1447800"/>
            <a:ext cx="8763000" cy="5257800"/>
          </a:xfrm>
        </p:spPr>
        <p:txBody>
          <a:bodyPr/>
          <a:lstStyle/>
          <a:p>
            <a:pPr eaLnBrk="1" hangingPunct="1">
              <a:buFontTx/>
              <a:buNone/>
            </a:pPr>
            <a:r>
              <a:rPr lang="en-US" dirty="0" smtClean="0"/>
              <a:t>What is a virtual machine. What is the purposes of a virtual machine. What are the strengths. How can a virtual machine help strengthen security?</a:t>
            </a:r>
          </a:p>
          <a:p>
            <a:pPr lvl="1"/>
            <a:r>
              <a:rPr lang="en-US" dirty="0" smtClean="0"/>
              <a:t>Service isolation</a:t>
            </a:r>
          </a:p>
          <a:p>
            <a:pPr lvl="1"/>
            <a:r>
              <a:rPr lang="en-US" dirty="0" smtClean="0"/>
              <a:t>Failover (Availability)</a:t>
            </a:r>
          </a:p>
          <a:p>
            <a:pPr lvl="1"/>
            <a:r>
              <a:rPr lang="en-US" dirty="0" smtClean="0"/>
              <a:t>Memory forensics</a:t>
            </a:r>
          </a:p>
          <a:p>
            <a:pPr lvl="1"/>
            <a:r>
              <a:rPr lang="en-US" dirty="0" smtClean="0"/>
              <a:t>…</a:t>
            </a:r>
          </a:p>
          <a:p>
            <a:pPr eaLnBrk="1" hangingPunct="1">
              <a:buFontTx/>
              <a:buNone/>
            </a:pPr>
            <a:endParaRPr lang="en-US" dirty="0" smtClean="0"/>
          </a:p>
          <a:p>
            <a:pPr eaLnBrk="1" hangingPunct="1">
              <a:buFontTx/>
              <a:buNone/>
            </a:pPr>
            <a:r>
              <a:rPr lang="en-US" dirty="0" smtClean="0"/>
              <a:t>What are some popular virtual environments?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I/O device management (320)</a:t>
            </a:r>
          </a:p>
        </p:txBody>
      </p:sp>
      <p:sp>
        <p:nvSpPr>
          <p:cNvPr id="49155" name="Rectangle 3"/>
          <p:cNvSpPr>
            <a:spLocks noGrp="1" noChangeArrowheads="1"/>
          </p:cNvSpPr>
          <p:nvPr>
            <p:ph idx="1"/>
          </p:nvPr>
        </p:nvSpPr>
        <p:spPr>
          <a:xfrm>
            <a:off x="152400" y="1447800"/>
            <a:ext cx="8839200" cy="5257800"/>
          </a:xfrm>
        </p:spPr>
        <p:txBody>
          <a:bodyPr/>
          <a:lstStyle/>
          <a:p>
            <a:pPr eaLnBrk="1" hangingPunct="1"/>
            <a:r>
              <a:rPr lang="en-US" dirty="0" smtClean="0"/>
              <a:t>programmed I/O (polling) – </a:t>
            </a:r>
          </a:p>
          <a:p>
            <a:pPr lvl="1"/>
            <a:r>
              <a:rPr lang="en-US" dirty="0" smtClean="0"/>
              <a:t>problems?</a:t>
            </a:r>
          </a:p>
          <a:p>
            <a:pPr eaLnBrk="1" hangingPunct="1"/>
            <a:r>
              <a:rPr lang="en-US" dirty="0" smtClean="0"/>
              <a:t>interrupt driven I/O – </a:t>
            </a:r>
          </a:p>
          <a:p>
            <a:pPr lvl="1"/>
            <a:r>
              <a:rPr lang="en-US" dirty="0" smtClean="0"/>
              <a:t>problems?</a:t>
            </a:r>
          </a:p>
          <a:p>
            <a:pPr eaLnBrk="1" hangingPunct="1"/>
            <a:r>
              <a:rPr lang="en-US" dirty="0" smtClean="0"/>
              <a:t>DMA – what is it? </a:t>
            </a:r>
          </a:p>
          <a:p>
            <a:pPr eaLnBrk="1" hangingPunct="1"/>
            <a:r>
              <a:rPr lang="en-US" dirty="0" err="1" smtClean="0"/>
              <a:t>Premapped</a:t>
            </a:r>
            <a:r>
              <a:rPr lang="en-US" dirty="0" smtClean="0"/>
              <a:t> I/O –</a:t>
            </a:r>
          </a:p>
          <a:p>
            <a:pPr lvl="1"/>
            <a:r>
              <a:rPr lang="en-US" dirty="0" smtClean="0"/>
              <a:t>problems?</a:t>
            </a:r>
          </a:p>
          <a:p>
            <a:pPr eaLnBrk="1" hangingPunct="1"/>
            <a:r>
              <a:rPr lang="en-US" dirty="0" smtClean="0"/>
              <a:t>Fully Mapped I/O  - virtual I/O devices</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ctrTitle"/>
          </p:nvPr>
        </p:nvSpPr>
        <p:spPr/>
        <p:txBody>
          <a:bodyPr/>
          <a:lstStyle/>
          <a:p>
            <a:pPr eaLnBrk="1" hangingPunct="1"/>
            <a:r>
              <a:rPr lang="en-US" smtClean="0"/>
              <a:t>System Security Architecture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Registers (285)</a:t>
            </a:r>
          </a:p>
        </p:txBody>
      </p:sp>
      <p:sp>
        <p:nvSpPr>
          <p:cNvPr id="6147" name="Rectangle 3"/>
          <p:cNvSpPr>
            <a:spLocks noGrp="1" noChangeArrowheads="1"/>
          </p:cNvSpPr>
          <p:nvPr>
            <p:ph idx="1"/>
          </p:nvPr>
        </p:nvSpPr>
        <p:spPr/>
        <p:txBody>
          <a:bodyPr>
            <a:normAutofit/>
          </a:bodyPr>
          <a:lstStyle/>
          <a:p>
            <a:pPr>
              <a:buNone/>
            </a:pPr>
            <a:r>
              <a:rPr lang="en-US" dirty="0" smtClean="0"/>
              <a:t>Registers – small extremely fast memory locations located directly on the CPU. </a:t>
            </a:r>
          </a:p>
          <a:p>
            <a:pPr lvl="1"/>
            <a:r>
              <a:rPr lang="en-US" dirty="0" smtClean="0"/>
              <a:t>General purpose registers – variables</a:t>
            </a:r>
          </a:p>
          <a:p>
            <a:pPr lvl="1"/>
            <a:r>
              <a:rPr lang="en-US" dirty="0" smtClean="0"/>
              <a:t>special registers – hold special values</a:t>
            </a:r>
          </a:p>
          <a:p>
            <a:pPr lvl="2"/>
            <a:r>
              <a:rPr lang="en-US" dirty="0" smtClean="0"/>
              <a:t>The Program Counter is a special register, which holds the address in memory of the next instruction to be executed (EIP on Intel IA32*)</a:t>
            </a:r>
          </a:p>
          <a:p>
            <a:pPr lvl="2"/>
            <a:r>
              <a:rPr lang="en-US" dirty="0" smtClean="0"/>
              <a:t>Program Status Word – contains flags that describe the status of instructions being run. </a:t>
            </a:r>
          </a:p>
          <a:p>
            <a:pPr lvl="2"/>
            <a:r>
              <a:rPr lang="en-US" dirty="0" smtClean="0"/>
              <a:t>Stack Pointer – (ESP on Intel IA32)</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System Architecture (324)</a:t>
            </a:r>
          </a:p>
        </p:txBody>
      </p:sp>
      <p:sp>
        <p:nvSpPr>
          <p:cNvPr id="51203" name="Rectangle 3"/>
          <p:cNvSpPr>
            <a:spLocks noGrp="1" noChangeArrowheads="1"/>
          </p:cNvSpPr>
          <p:nvPr>
            <p:ph idx="1"/>
          </p:nvPr>
        </p:nvSpPr>
        <p:spPr>
          <a:xfrm>
            <a:off x="152400" y="1524000"/>
            <a:ext cx="8763000" cy="5181600"/>
          </a:xfrm>
        </p:spPr>
        <p:txBody>
          <a:bodyPr/>
          <a:lstStyle/>
          <a:p>
            <a:pPr eaLnBrk="1" hangingPunct="1">
              <a:buFontTx/>
              <a:buNone/>
            </a:pPr>
            <a:r>
              <a:rPr lang="en-US" smtClean="0"/>
              <a:t>A OS should be able to enforce the security principals (CIA). How to properly design and build a system is called “Security System Architecture”.</a:t>
            </a:r>
          </a:p>
          <a:p>
            <a:pPr eaLnBrk="1" hangingPunct="1">
              <a:buFontTx/>
              <a:buNone/>
            </a:pPr>
            <a:endParaRPr lang="en-US" smtClean="0"/>
          </a:p>
          <a:p>
            <a:pPr eaLnBrk="1" hangingPunct="1">
              <a:buFontTx/>
              <a:buNone/>
            </a:pPr>
            <a:r>
              <a:rPr lang="en-US" smtClean="0"/>
              <a:t>We are going to talk about some terms that are used when discussing System security Architecture</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r>
              <a:rPr lang="en-US" smtClean="0"/>
              <a:t>Security Architecture Terms (325)</a:t>
            </a:r>
          </a:p>
        </p:txBody>
      </p:sp>
      <p:sp>
        <p:nvSpPr>
          <p:cNvPr id="52227" name="Rectangle 3"/>
          <p:cNvSpPr>
            <a:spLocks noGrp="1" noChangeArrowheads="1"/>
          </p:cNvSpPr>
          <p:nvPr>
            <p:ph idx="1"/>
          </p:nvPr>
        </p:nvSpPr>
        <p:spPr/>
        <p:txBody>
          <a:bodyPr>
            <a:normAutofit lnSpcReduction="10000"/>
          </a:bodyPr>
          <a:lstStyle/>
          <a:p>
            <a:r>
              <a:rPr lang="en-US" dirty="0" smtClean="0"/>
              <a:t>TCB – Trusted Computing Base* - the total combination of protection mechanisms within a computer system. This includes hardware, software and firmware. These are part of the TCB because the systems </a:t>
            </a:r>
            <a:r>
              <a:rPr lang="en-US" b="1" dirty="0" smtClean="0"/>
              <a:t>trusts</a:t>
            </a:r>
            <a:r>
              <a:rPr lang="en-US" dirty="0" smtClean="0"/>
              <a:t> </a:t>
            </a:r>
            <a:r>
              <a:rPr lang="en-US" b="1" dirty="0" smtClean="0"/>
              <a:t>that they will enforce the security policy and not violate it*. </a:t>
            </a:r>
            <a:r>
              <a:rPr lang="en-US" dirty="0" smtClean="0"/>
              <a:t>The TCB must enforce the security rules strictly AND ensure that that components react in a </a:t>
            </a:r>
            <a:r>
              <a:rPr lang="en-US" b="1" dirty="0" smtClean="0"/>
              <a:t>predictable manner.*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Computing Base</a:t>
            </a:r>
            <a:endParaRPr lang="en-US" dirty="0"/>
          </a:p>
        </p:txBody>
      </p:sp>
      <p:sp>
        <p:nvSpPr>
          <p:cNvPr id="3" name="Content Placeholder 2"/>
          <p:cNvSpPr>
            <a:spLocks noGrp="1"/>
          </p:cNvSpPr>
          <p:nvPr>
            <p:ph idx="1"/>
          </p:nvPr>
        </p:nvSpPr>
        <p:spPr/>
        <p:txBody>
          <a:bodyPr>
            <a:normAutofit/>
          </a:bodyPr>
          <a:lstStyle/>
          <a:p>
            <a:pPr>
              <a:buNone/>
            </a:pPr>
            <a:r>
              <a:rPr lang="en-US" dirty="0" smtClean="0"/>
              <a:t>This term should be internalized, you should be able to name a system component and determine if it’s part of the TCB</a:t>
            </a:r>
          </a:p>
          <a:p>
            <a:pPr>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Security Perimeter (329)</a:t>
            </a:r>
          </a:p>
        </p:txBody>
      </p:sp>
      <p:sp>
        <p:nvSpPr>
          <p:cNvPr id="54275" name="Rectangle 3"/>
          <p:cNvSpPr>
            <a:spLocks noGrp="1" noChangeArrowheads="1"/>
          </p:cNvSpPr>
          <p:nvPr>
            <p:ph idx="1"/>
          </p:nvPr>
        </p:nvSpPr>
        <p:spPr>
          <a:xfrm>
            <a:off x="152400" y="1600200"/>
            <a:ext cx="8763000" cy="5029200"/>
          </a:xfrm>
        </p:spPr>
        <p:txBody>
          <a:bodyPr/>
          <a:lstStyle/>
          <a:p>
            <a:pPr eaLnBrk="1" hangingPunct="1">
              <a:buFontTx/>
              <a:buNone/>
            </a:pPr>
            <a:r>
              <a:rPr lang="en-US" smtClean="0"/>
              <a:t>Not every process falls within the TCB. The security perimeter is the imaginary boundary that divides the trusted from the un trusted. Communications between the trusted and un trusted must be well defined and strictly controlled. (what is an example that falls outside the security perimeter?)</a:t>
            </a:r>
          </a:p>
          <a:p>
            <a:pPr algn="ctr" eaLnBrk="1" hangingPunct="1">
              <a:buFontTx/>
              <a:buNone/>
            </a:pPr>
            <a:r>
              <a:rPr lang="en-US" smtClean="0"/>
              <a:t>(more)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TCB Check</a:t>
            </a:r>
            <a:endParaRPr lang="en-US" dirty="0"/>
          </a:p>
        </p:txBody>
      </p:sp>
      <p:sp>
        <p:nvSpPr>
          <p:cNvPr id="3" name="Content Placeholder 2"/>
          <p:cNvSpPr>
            <a:spLocks noGrp="1"/>
          </p:cNvSpPr>
          <p:nvPr>
            <p:ph idx="1"/>
          </p:nvPr>
        </p:nvSpPr>
        <p:spPr/>
        <p:txBody>
          <a:bodyPr/>
          <a:lstStyle/>
          <a:p>
            <a:pPr>
              <a:buNone/>
            </a:pPr>
            <a:r>
              <a:rPr lang="en-US" dirty="0" smtClean="0"/>
              <a:t>Quick Quiz: for each component IS it part of the TCB?</a:t>
            </a:r>
          </a:p>
          <a:p>
            <a:pPr lvl="1"/>
            <a:r>
              <a:rPr lang="en-US" sz="2400" dirty="0" smtClean="0"/>
              <a:t>Kernel component that determines if a user has access to a specific file by ACL</a:t>
            </a:r>
          </a:p>
          <a:p>
            <a:pPr lvl="1"/>
            <a:r>
              <a:rPr lang="en-US" sz="2400" dirty="0" smtClean="0"/>
              <a:t>Web Browser</a:t>
            </a:r>
          </a:p>
          <a:p>
            <a:pPr lvl="1"/>
            <a:r>
              <a:rPr lang="en-US" sz="2400" dirty="0" smtClean="0"/>
              <a:t>Biometric reader authentication system</a:t>
            </a:r>
          </a:p>
          <a:p>
            <a:pPr lvl="1"/>
            <a:r>
              <a:rPr lang="en-US" sz="2400" dirty="0" smtClean="0"/>
              <a:t>Spread sheet</a:t>
            </a:r>
          </a:p>
          <a:p>
            <a:pPr>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Security Terms</a:t>
            </a:r>
          </a:p>
        </p:txBody>
      </p:sp>
      <p:sp>
        <p:nvSpPr>
          <p:cNvPr id="53251" name="Rectangle 3"/>
          <p:cNvSpPr>
            <a:spLocks noGrp="1" noChangeArrowheads="1"/>
          </p:cNvSpPr>
          <p:nvPr>
            <p:ph idx="1"/>
          </p:nvPr>
        </p:nvSpPr>
        <p:spPr>
          <a:xfrm>
            <a:off x="228600" y="1600200"/>
            <a:ext cx="8458200" cy="5029200"/>
          </a:xfrm>
        </p:spPr>
        <p:txBody>
          <a:bodyPr/>
          <a:lstStyle/>
          <a:p>
            <a:pPr eaLnBrk="1" hangingPunct="1">
              <a:lnSpc>
                <a:spcPct val="90000"/>
              </a:lnSpc>
              <a:buFontTx/>
              <a:buNone/>
            </a:pPr>
            <a:r>
              <a:rPr lang="en-US" sz="2800" dirty="0" smtClean="0"/>
              <a:t>Note that the TCB does not address the technical level of security the system provides.. Just the level of </a:t>
            </a:r>
            <a:r>
              <a:rPr lang="en-US" sz="2800" i="1" dirty="0" smtClean="0"/>
              <a:t>trust</a:t>
            </a:r>
            <a:r>
              <a:rPr lang="en-US" sz="2800" dirty="0" smtClean="0"/>
              <a:t> or </a:t>
            </a:r>
            <a:r>
              <a:rPr lang="en-US" sz="2800" i="1" dirty="0" smtClean="0"/>
              <a:t>assurance</a:t>
            </a:r>
            <a:r>
              <a:rPr lang="en-US" sz="2800" dirty="0" smtClean="0"/>
              <a:t> we have in it.</a:t>
            </a:r>
          </a:p>
          <a:p>
            <a:pPr eaLnBrk="1" hangingPunct="1">
              <a:lnSpc>
                <a:spcPct val="90000"/>
              </a:lnSpc>
              <a:buFontTx/>
              <a:buNone/>
            </a:pPr>
            <a:endParaRPr lang="en-US" sz="2800" dirty="0" smtClean="0"/>
          </a:p>
          <a:p>
            <a:pPr eaLnBrk="1" hangingPunct="1">
              <a:lnSpc>
                <a:spcPct val="90000"/>
              </a:lnSpc>
              <a:buFontTx/>
              <a:buNone/>
            </a:pPr>
            <a:r>
              <a:rPr lang="en-US" sz="2800" dirty="0" smtClean="0"/>
              <a:t>Trusted Path* – a communications channel between the user/program and the kernel. An example of a trusted path is hitting control-alt-delete on windows. Windows TCB provides that nothing can “intercept that sequence” and when you hit it you will actually be telling the operating system you’d like to login etc.</a:t>
            </a:r>
          </a:p>
          <a:p>
            <a:pPr algn="ctr" eaLnBrk="1" hangingPunct="1">
              <a:lnSpc>
                <a:spcPct val="90000"/>
              </a:lnSpc>
              <a:buFontTx/>
              <a:buNone/>
            </a:pPr>
            <a:r>
              <a:rPr lang="en-US" sz="2800" dirty="0" smtClean="0"/>
              <a:t>(more)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Reference Monitor (330)</a:t>
            </a:r>
          </a:p>
        </p:txBody>
      </p:sp>
      <p:sp>
        <p:nvSpPr>
          <p:cNvPr id="56323" name="Rectangle 3"/>
          <p:cNvSpPr>
            <a:spLocks noGrp="1" noChangeArrowheads="1"/>
          </p:cNvSpPr>
          <p:nvPr>
            <p:ph idx="1"/>
          </p:nvPr>
        </p:nvSpPr>
        <p:spPr>
          <a:xfrm>
            <a:off x="228600" y="1600200"/>
            <a:ext cx="8763000" cy="5029200"/>
          </a:xfrm>
        </p:spPr>
        <p:txBody>
          <a:bodyPr/>
          <a:lstStyle/>
          <a:p>
            <a:pPr eaLnBrk="1" hangingPunct="1">
              <a:buFontTx/>
              <a:buNone/>
            </a:pPr>
            <a:r>
              <a:rPr lang="en-US" sz="2800" dirty="0" smtClean="0"/>
              <a:t>Reference Monitor – is an abstract machine the mediates all access subjects have to objects. The RM ensures that the subjects have the necessary access rights to the object, as well as protecting the objects from destructive modification. For a system to have a higher level of trust it must require all subjects are authorized prior to allowing access to an object.</a:t>
            </a:r>
          </a:p>
          <a:p>
            <a:pPr eaLnBrk="1" hangingPunct="1">
              <a:buFontTx/>
              <a:buNone/>
            </a:pPr>
            <a:r>
              <a:rPr lang="en-US" sz="2800" dirty="0" smtClean="0"/>
              <a:t>The RM is an abstract or conceptual idea, it’s not an actual piece of code*</a:t>
            </a:r>
          </a:p>
          <a:p>
            <a:pPr algn="ctr" eaLnBrk="1" hangingPunct="1">
              <a:buFontTx/>
              <a:buNone/>
            </a:pPr>
            <a:r>
              <a:rPr lang="en-US" sz="2800" dirty="0" smtClean="0"/>
              <a:t>(more)</a:t>
            </a:r>
          </a:p>
          <a:p>
            <a:pPr eaLnBrk="1" hangingPunct="1">
              <a:buFontTx/>
              <a:buNone/>
            </a:pPr>
            <a:endParaRPr lang="en-US" sz="28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Reference Monitor</a:t>
            </a:r>
          </a:p>
        </p:txBody>
      </p:sp>
      <p:pic>
        <p:nvPicPr>
          <p:cNvPr id="55299" name="Picture 4" descr="reference-monitor"/>
          <p:cNvPicPr>
            <a:picLocks noChangeAspect="1" noChangeArrowheads="1"/>
          </p:cNvPicPr>
          <p:nvPr/>
        </p:nvPicPr>
        <p:blipFill>
          <a:blip r:embed="rId2" cstate="print"/>
          <a:srcRect/>
          <a:stretch>
            <a:fillRect/>
          </a:stretch>
        </p:blipFill>
        <p:spPr bwMode="auto">
          <a:xfrm>
            <a:off x="838200" y="1494206"/>
            <a:ext cx="7162800" cy="5170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Security Kernel ()</a:t>
            </a:r>
          </a:p>
        </p:txBody>
      </p:sp>
      <p:sp>
        <p:nvSpPr>
          <p:cNvPr id="57347" name="Rectangle 3"/>
          <p:cNvSpPr>
            <a:spLocks noGrp="1" noChangeArrowheads="1"/>
          </p:cNvSpPr>
          <p:nvPr>
            <p:ph idx="1"/>
          </p:nvPr>
        </p:nvSpPr>
        <p:spPr>
          <a:xfrm>
            <a:off x="152400" y="1600200"/>
            <a:ext cx="8763000" cy="5029200"/>
          </a:xfrm>
        </p:spPr>
        <p:txBody>
          <a:bodyPr/>
          <a:lstStyle/>
          <a:p>
            <a:pPr marL="609600" indent="-609600" eaLnBrk="1" hangingPunct="1">
              <a:lnSpc>
                <a:spcPct val="80000"/>
              </a:lnSpc>
              <a:buFontTx/>
              <a:buNone/>
            </a:pPr>
            <a:r>
              <a:rPr lang="en-US" sz="2800" dirty="0" smtClean="0"/>
              <a:t>This is the hardware, software and firmware that fall within the TCB and implements and enforces the reference monitor concept!* </a:t>
            </a:r>
          </a:p>
          <a:p>
            <a:pPr marL="609600" indent="-609600" eaLnBrk="1" hangingPunct="1">
              <a:lnSpc>
                <a:spcPct val="80000"/>
              </a:lnSpc>
              <a:buFontTx/>
              <a:buNone/>
            </a:pPr>
            <a:endParaRPr lang="en-US" sz="2800" dirty="0" smtClean="0"/>
          </a:p>
          <a:p>
            <a:pPr marL="609600" indent="-609600" eaLnBrk="1" hangingPunct="1">
              <a:lnSpc>
                <a:spcPct val="80000"/>
              </a:lnSpc>
              <a:buFontTx/>
              <a:buNone/>
            </a:pPr>
            <a:r>
              <a:rPr lang="en-US" sz="2800" dirty="0" smtClean="0"/>
              <a:t>The security kernel must provide the following</a:t>
            </a:r>
          </a:p>
          <a:p>
            <a:pPr marL="609600" indent="-609600" eaLnBrk="1" hangingPunct="1">
              <a:lnSpc>
                <a:spcPct val="80000"/>
              </a:lnSpc>
              <a:buFontTx/>
              <a:buAutoNum type="arabicPeriod"/>
            </a:pPr>
            <a:r>
              <a:rPr lang="en-US" sz="2800" dirty="0" smtClean="0"/>
              <a:t>Provide isolation for processes carrying out the reference monitor concept, the processes must be tamperproof (why?)*</a:t>
            </a:r>
          </a:p>
          <a:p>
            <a:pPr marL="609600" indent="-609600" eaLnBrk="1" hangingPunct="1">
              <a:lnSpc>
                <a:spcPct val="80000"/>
              </a:lnSpc>
              <a:buFontTx/>
              <a:buAutoNum type="arabicPeriod"/>
            </a:pPr>
            <a:r>
              <a:rPr lang="en-US" sz="2800" dirty="0" smtClean="0"/>
              <a:t>The SK must be invoked for every access attempt and be impossible to circumvent, therefore it must be foolproof (why?)*</a:t>
            </a:r>
          </a:p>
          <a:p>
            <a:pPr marL="609600" indent="-609600" eaLnBrk="1" hangingPunct="1">
              <a:lnSpc>
                <a:spcPct val="80000"/>
              </a:lnSpc>
              <a:buFontTx/>
              <a:buAutoNum type="arabicPeriod"/>
            </a:pPr>
            <a:r>
              <a:rPr lang="en-US" sz="2800" dirty="0" smtClean="0"/>
              <a:t>It must be small enough to be tested and verified comprehensively*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r>
              <a:rPr lang="en-US" sz="4000" smtClean="0"/>
              <a:t>Terms we need to know before we move on ()</a:t>
            </a:r>
          </a:p>
        </p:txBody>
      </p:sp>
      <p:sp>
        <p:nvSpPr>
          <p:cNvPr id="58371" name="Rectangle 3"/>
          <p:cNvSpPr>
            <a:spLocks noGrp="1" noChangeArrowheads="1"/>
          </p:cNvSpPr>
          <p:nvPr>
            <p:ph idx="1"/>
          </p:nvPr>
        </p:nvSpPr>
        <p:spPr/>
        <p:txBody>
          <a:bodyPr/>
          <a:lstStyle/>
          <a:p>
            <a:pPr eaLnBrk="1" hangingPunct="1">
              <a:lnSpc>
                <a:spcPct val="90000"/>
              </a:lnSpc>
              <a:buFontTx/>
              <a:buNone/>
            </a:pPr>
            <a:r>
              <a:rPr lang="en-US" sz="2800" smtClean="0"/>
              <a:t>Before we move on to System specific security models (rather than the company security model from chapter 3) we need to know a couple terms</a:t>
            </a:r>
          </a:p>
          <a:p>
            <a:pPr eaLnBrk="1" hangingPunct="1">
              <a:lnSpc>
                <a:spcPct val="90000"/>
              </a:lnSpc>
            </a:pPr>
            <a:r>
              <a:rPr lang="en-US" sz="2800" smtClean="0"/>
              <a:t>Least privilege – a fundamental security concept. Someone should only have the absolutely minimum rights that they NEED to do their job.</a:t>
            </a:r>
          </a:p>
          <a:p>
            <a:pPr eaLnBrk="1" hangingPunct="1">
              <a:lnSpc>
                <a:spcPct val="90000"/>
              </a:lnSpc>
            </a:pPr>
            <a:r>
              <a:rPr lang="en-US" sz="2800" smtClean="0"/>
              <a:t>Multilevel security policy – security policies that prevent information from flowing from a high security level to a lower security level.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descr="psw"/>
          <p:cNvPicPr>
            <a:picLocks noChangeAspect="1" noChangeArrowheads="1"/>
          </p:cNvPicPr>
          <p:nvPr/>
        </p:nvPicPr>
        <p:blipFill>
          <a:blip r:embed="rId2" cstate="print"/>
          <a:srcRect/>
          <a:stretch>
            <a:fillRect/>
          </a:stretch>
        </p:blipFill>
        <p:spPr bwMode="auto">
          <a:xfrm>
            <a:off x="152400" y="1525256"/>
            <a:ext cx="8229600" cy="5162882"/>
          </a:xfrm>
          <a:prstGeom prst="rect">
            <a:avLst/>
          </a:prstGeom>
          <a:noFill/>
          <a:ln w="9525">
            <a:noFill/>
            <a:miter lim="800000"/>
            <a:headEnd/>
            <a:tailEnd/>
          </a:ln>
        </p:spPr>
      </p:pic>
      <p:sp>
        <p:nvSpPr>
          <p:cNvPr id="7170" name="Rectangle 2"/>
          <p:cNvSpPr>
            <a:spLocks noGrp="1" noChangeArrowheads="1"/>
          </p:cNvSpPr>
          <p:nvPr>
            <p:ph type="title"/>
          </p:nvPr>
        </p:nvSpPr>
        <p:spPr/>
        <p:txBody>
          <a:bodyPr/>
          <a:lstStyle/>
          <a:p>
            <a:r>
              <a:rPr lang="en-US" smtClean="0"/>
              <a:t>Program Status Word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ctrTitle"/>
          </p:nvPr>
        </p:nvSpPr>
        <p:spPr/>
        <p:txBody>
          <a:bodyPr/>
          <a:lstStyle/>
          <a:p>
            <a:pPr eaLnBrk="1" hangingPunct="1"/>
            <a:r>
              <a:rPr lang="en-US" smtClean="0"/>
              <a:t>System Security Models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System Security Model ()</a:t>
            </a:r>
          </a:p>
        </p:txBody>
      </p:sp>
      <p:sp>
        <p:nvSpPr>
          <p:cNvPr id="60419" name="Rectangle 3"/>
          <p:cNvSpPr>
            <a:spLocks noGrp="1" noChangeArrowheads="1"/>
          </p:cNvSpPr>
          <p:nvPr>
            <p:ph idx="1"/>
          </p:nvPr>
        </p:nvSpPr>
        <p:spPr>
          <a:xfrm>
            <a:off x="152400" y="1600200"/>
            <a:ext cx="8763000" cy="5029200"/>
          </a:xfrm>
        </p:spPr>
        <p:txBody>
          <a:bodyPr/>
          <a:lstStyle/>
          <a:p>
            <a:pPr eaLnBrk="1" hangingPunct="1">
              <a:lnSpc>
                <a:spcPct val="90000"/>
              </a:lnSpc>
              <a:buFontTx/>
              <a:buNone/>
            </a:pPr>
            <a:r>
              <a:rPr lang="en-US" dirty="0" smtClean="0"/>
              <a:t>A security model is a technical model of a system that enforces it’s security policy.</a:t>
            </a:r>
          </a:p>
          <a:p>
            <a:pPr lvl="1">
              <a:lnSpc>
                <a:spcPct val="90000"/>
              </a:lnSpc>
            </a:pPr>
            <a:r>
              <a:rPr lang="en-US" dirty="0" smtClean="0"/>
              <a:t>Maps the abstract goals of the policy into data structures and techniques necessary to enforce the security policy.</a:t>
            </a:r>
          </a:p>
          <a:p>
            <a:pPr lvl="1">
              <a:lnSpc>
                <a:spcPct val="90000"/>
              </a:lnSpc>
            </a:pPr>
            <a:r>
              <a:rPr lang="en-US" dirty="0" smtClean="0"/>
              <a:t>Represented in mathematical and analytical ideas. Which programmer then implement with code.</a:t>
            </a:r>
          </a:p>
          <a:p>
            <a:pPr algn="ctr" eaLnBrk="1" hangingPunct="1">
              <a:lnSpc>
                <a:spcPct val="90000"/>
              </a:lnSpc>
              <a:buFontTx/>
              <a:buNone/>
            </a:pPr>
            <a:r>
              <a:rPr lang="en-US" dirty="0" smtClean="0"/>
              <a:t>(more)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System Security Model</a:t>
            </a:r>
          </a:p>
        </p:txBody>
      </p:sp>
      <p:sp>
        <p:nvSpPr>
          <p:cNvPr id="61443" name="Rectangle 3"/>
          <p:cNvSpPr>
            <a:spLocks noGrp="1" noChangeArrowheads="1"/>
          </p:cNvSpPr>
          <p:nvPr>
            <p:ph idx="1"/>
          </p:nvPr>
        </p:nvSpPr>
        <p:spPr>
          <a:xfrm>
            <a:off x="152400" y="1524000"/>
            <a:ext cx="8839200" cy="5181600"/>
          </a:xfrm>
        </p:spPr>
        <p:txBody>
          <a:bodyPr/>
          <a:lstStyle/>
          <a:p>
            <a:pPr eaLnBrk="1" hangingPunct="1">
              <a:buFontTx/>
              <a:buNone/>
            </a:pPr>
            <a:r>
              <a:rPr lang="en-US" smtClean="0"/>
              <a:t>Example: if a policy states that subjects need to be authorized to access objects, the security model would provide mathematical relationships explaining how x can access y only through outlined methods. Then programmers write code based on this model to implement these relationships.</a:t>
            </a:r>
          </a:p>
          <a:p>
            <a:pPr algn="ctr" eaLnBrk="1" hangingPunct="1">
              <a:buFontTx/>
              <a:buNone/>
            </a:pPr>
            <a:r>
              <a:rPr lang="en-US" smtClean="0"/>
              <a:t>(more)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Systems Security Models</a:t>
            </a:r>
          </a:p>
        </p:txBody>
      </p:sp>
      <p:sp>
        <p:nvSpPr>
          <p:cNvPr id="62467" name="Rectangle 3"/>
          <p:cNvSpPr>
            <a:spLocks noGrp="1" noChangeArrowheads="1"/>
          </p:cNvSpPr>
          <p:nvPr>
            <p:ph idx="1"/>
          </p:nvPr>
        </p:nvSpPr>
        <p:spPr>
          <a:xfrm>
            <a:off x="152400" y="1447800"/>
            <a:ext cx="8839200" cy="5181600"/>
          </a:xfrm>
        </p:spPr>
        <p:txBody>
          <a:bodyPr/>
          <a:lstStyle/>
          <a:p>
            <a:pPr eaLnBrk="1" hangingPunct="1">
              <a:buFontTx/>
              <a:buNone/>
            </a:pPr>
            <a:r>
              <a:rPr lang="en-US" smtClean="0"/>
              <a:t>We will cover the following models</a:t>
            </a:r>
          </a:p>
          <a:p>
            <a:pPr eaLnBrk="1" hangingPunct="1"/>
            <a:r>
              <a:rPr lang="en-US" smtClean="0"/>
              <a:t>State Machine Model</a:t>
            </a:r>
          </a:p>
          <a:p>
            <a:pPr eaLnBrk="1" hangingPunct="1"/>
            <a:r>
              <a:rPr lang="en-US" smtClean="0"/>
              <a:t>Bell-LaPadula Model</a:t>
            </a:r>
          </a:p>
          <a:p>
            <a:pPr eaLnBrk="1" hangingPunct="1"/>
            <a:r>
              <a:rPr lang="en-US" smtClean="0"/>
              <a:t>Biba Model</a:t>
            </a:r>
          </a:p>
          <a:p>
            <a:pPr eaLnBrk="1" hangingPunct="1"/>
            <a:r>
              <a:rPr lang="en-US" smtClean="0"/>
              <a:t>Clark Wilson Model</a:t>
            </a:r>
          </a:p>
          <a:p>
            <a:pPr eaLnBrk="1" hangingPunct="1"/>
            <a:r>
              <a:rPr lang="en-US" smtClean="0"/>
              <a:t>Lattice Model</a:t>
            </a:r>
          </a:p>
          <a:p>
            <a:pPr eaLnBrk="1" hangingPunct="1"/>
            <a:r>
              <a:rPr lang="en-US" smtClean="0"/>
              <a:t>Brewer and Nash Model</a:t>
            </a:r>
          </a:p>
          <a:p>
            <a:pPr eaLnBrk="1" hangingPunct="1"/>
            <a:r>
              <a:rPr lang="en-US" smtClean="0"/>
              <a:t>Graham-Denning Model</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State machine Model</a:t>
            </a:r>
          </a:p>
        </p:txBody>
      </p:sp>
      <p:sp>
        <p:nvSpPr>
          <p:cNvPr id="63491" name="Rectangle 3"/>
          <p:cNvSpPr>
            <a:spLocks noGrp="1" noChangeArrowheads="1"/>
          </p:cNvSpPr>
          <p:nvPr>
            <p:ph idx="1"/>
          </p:nvPr>
        </p:nvSpPr>
        <p:spPr/>
        <p:txBody>
          <a:bodyPr/>
          <a:lstStyle/>
          <a:p>
            <a:pPr eaLnBrk="1" hangingPunct="1"/>
            <a:r>
              <a:rPr lang="en-US" dirty="0" smtClean="0"/>
              <a:t>Need a visualization – think flowchart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State Machine model</a:t>
            </a:r>
          </a:p>
        </p:txBody>
      </p:sp>
      <p:sp>
        <p:nvSpPr>
          <p:cNvPr id="64515" name="Rectangle 3"/>
          <p:cNvSpPr>
            <a:spLocks noGrp="1" noChangeArrowheads="1"/>
          </p:cNvSpPr>
          <p:nvPr>
            <p:ph idx="1"/>
          </p:nvPr>
        </p:nvSpPr>
        <p:spPr>
          <a:xfrm>
            <a:off x="228600" y="1524000"/>
            <a:ext cx="8686800" cy="5181600"/>
          </a:xfrm>
        </p:spPr>
        <p:txBody>
          <a:bodyPr/>
          <a:lstStyle/>
          <a:p>
            <a:pPr eaLnBrk="1" hangingPunct="1">
              <a:buFontTx/>
              <a:buNone/>
            </a:pPr>
            <a:r>
              <a:rPr lang="en-US" smtClean="0"/>
              <a:t>Like a flowchart with a number of states and transitions from state to state.</a:t>
            </a:r>
          </a:p>
          <a:p>
            <a:pPr eaLnBrk="1" hangingPunct="1"/>
            <a:r>
              <a:rPr lang="en-US" smtClean="0"/>
              <a:t>A developer needs to look at all the states and ensures that any transition from one state leads to the OS being in a state that is also secure.</a:t>
            </a:r>
          </a:p>
          <a:p>
            <a:pPr eaLnBrk="1" hangingPunct="1"/>
            <a:r>
              <a:rPr lang="en-US" smtClean="0"/>
              <a:t>If something in the OS fails it must fail to a secure state*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Bell-LaPadula It’s a MAC model</a:t>
            </a:r>
          </a:p>
        </p:txBody>
      </p:sp>
      <p:pic>
        <p:nvPicPr>
          <p:cNvPr id="65539" name="Picture 4" descr="bigmac"/>
          <p:cNvPicPr>
            <a:picLocks noChangeAspect="1" noChangeArrowheads="1"/>
          </p:cNvPicPr>
          <p:nvPr/>
        </p:nvPicPr>
        <p:blipFill>
          <a:blip r:embed="rId2" cstate="print"/>
          <a:srcRect/>
          <a:stretch>
            <a:fillRect/>
          </a:stretch>
        </p:blipFill>
        <p:spPr bwMode="auto">
          <a:xfrm>
            <a:off x="1066800" y="1476374"/>
            <a:ext cx="6477000" cy="4371975"/>
          </a:xfrm>
          <a:prstGeom prst="rect">
            <a:avLst/>
          </a:prstGeom>
          <a:noFill/>
          <a:ln w="9525">
            <a:noFill/>
            <a:miter lim="800000"/>
            <a:headEnd/>
            <a:tailEnd/>
          </a:ln>
        </p:spPr>
      </p:pic>
      <p:sp>
        <p:nvSpPr>
          <p:cNvPr id="65540" name="Text Box 5"/>
          <p:cNvSpPr txBox="1">
            <a:spLocks noChangeArrowheads="1"/>
          </p:cNvSpPr>
          <p:nvPr/>
        </p:nvSpPr>
        <p:spPr bwMode="auto">
          <a:xfrm>
            <a:off x="152400" y="5867400"/>
            <a:ext cx="8839200" cy="822325"/>
          </a:xfrm>
          <a:prstGeom prst="rect">
            <a:avLst/>
          </a:prstGeom>
          <a:noFill/>
          <a:ln w="9525">
            <a:noFill/>
            <a:miter lim="800000"/>
            <a:headEnd/>
            <a:tailEnd/>
          </a:ln>
        </p:spPr>
        <p:txBody>
          <a:bodyPr>
            <a:spAutoFit/>
          </a:bodyPr>
          <a:lstStyle/>
          <a:p>
            <a:r>
              <a:rPr lang="en-US" sz="2400"/>
              <a:t>Distinct layers… along with 2 all beef patties, special sauce, lettuce, cheese, pickles, onions on a sesame seed bun…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Bell-LaPadula Model (336)</a:t>
            </a:r>
          </a:p>
        </p:txBody>
      </p:sp>
      <p:sp>
        <p:nvSpPr>
          <p:cNvPr id="66563" name="Rectangle 3"/>
          <p:cNvSpPr>
            <a:spLocks noGrp="1" noChangeArrowheads="1"/>
          </p:cNvSpPr>
          <p:nvPr>
            <p:ph idx="1"/>
          </p:nvPr>
        </p:nvSpPr>
        <p:spPr>
          <a:xfrm>
            <a:off x="152400" y="1447800"/>
            <a:ext cx="8839200" cy="5257800"/>
          </a:xfrm>
        </p:spPr>
        <p:txBody>
          <a:bodyPr/>
          <a:lstStyle/>
          <a:p>
            <a:pPr eaLnBrk="1" hangingPunct="1">
              <a:buFontTx/>
              <a:buNone/>
            </a:pPr>
            <a:r>
              <a:rPr lang="en-US" smtClean="0"/>
              <a:t>Possible the most famous model, and probably the model most “needed” in your exam studies is the Bell-LaPadula Model.</a:t>
            </a:r>
          </a:p>
          <a:p>
            <a:pPr eaLnBrk="1" hangingPunct="1"/>
            <a:r>
              <a:rPr lang="en-US" smtClean="0"/>
              <a:t>Explain the model here… levels and compartments/need to know</a:t>
            </a:r>
          </a:p>
          <a:p>
            <a:pPr eaLnBrk="1" hangingPunct="1"/>
            <a:r>
              <a:rPr lang="en-US" smtClean="0"/>
              <a:t>It was developed by the US military for use on time sharing mainframes* (what is that?)</a:t>
            </a:r>
          </a:p>
          <a:p>
            <a:pPr eaLnBrk="1" hangingPunct="1"/>
            <a:r>
              <a:rPr lang="en-US" smtClean="0"/>
              <a:t>First mathematical model of an MLS*</a:t>
            </a:r>
          </a:p>
          <a:p>
            <a:pPr algn="ctr" eaLnBrk="1" hangingPunct="1">
              <a:buFontTx/>
              <a:buNone/>
            </a:pPr>
            <a:r>
              <a:rPr lang="en-US" smtClean="0"/>
              <a:t>(more)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B-LP (336)</a:t>
            </a:r>
          </a:p>
        </p:txBody>
      </p:sp>
      <p:sp>
        <p:nvSpPr>
          <p:cNvPr id="67587" name="Rectangle 3"/>
          <p:cNvSpPr>
            <a:spLocks noGrp="1" noChangeArrowheads="1"/>
          </p:cNvSpPr>
          <p:nvPr>
            <p:ph idx="1"/>
          </p:nvPr>
        </p:nvSpPr>
        <p:spPr/>
        <p:txBody>
          <a:bodyPr/>
          <a:lstStyle/>
          <a:p>
            <a:r>
              <a:rPr lang="en-US" dirty="0" smtClean="0"/>
              <a:t>It is MAC Model</a:t>
            </a:r>
          </a:p>
          <a:p>
            <a:r>
              <a:rPr lang="en-US" dirty="0" smtClean="0"/>
              <a:t>A system that employs B-LP is called an MLS system.</a:t>
            </a:r>
          </a:p>
          <a:p>
            <a:r>
              <a:rPr lang="en-US" dirty="0" smtClean="0"/>
              <a:t>It is technically also an information flow model because it is proven that information flows security</a:t>
            </a:r>
          </a:p>
          <a:p>
            <a:r>
              <a:rPr lang="en-US" dirty="0" smtClean="0"/>
              <a:t>It uses a Lattice structure</a:t>
            </a:r>
          </a:p>
          <a:p>
            <a:r>
              <a:rPr lang="en-US" dirty="0" smtClean="0"/>
              <a:t>Only addresses Confidentiality, not I or A*</a:t>
            </a:r>
          </a:p>
          <a:p>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B-LP (336)</a:t>
            </a:r>
          </a:p>
        </p:txBody>
      </p:sp>
      <p:sp>
        <p:nvSpPr>
          <p:cNvPr id="68611" name="Rectangle 3"/>
          <p:cNvSpPr>
            <a:spLocks noGrp="1" noChangeArrowheads="1"/>
          </p:cNvSpPr>
          <p:nvPr>
            <p:ph idx="1"/>
          </p:nvPr>
        </p:nvSpPr>
        <p:spPr>
          <a:xfrm>
            <a:off x="152400" y="1447800"/>
            <a:ext cx="8839200" cy="5181600"/>
          </a:xfrm>
        </p:spPr>
        <p:txBody>
          <a:bodyPr/>
          <a:lstStyle/>
          <a:p>
            <a:pPr eaLnBrk="1" hangingPunct="1">
              <a:buFontTx/>
              <a:buNone/>
            </a:pPr>
            <a:r>
              <a:rPr lang="en-US" dirty="0" smtClean="0"/>
              <a:t>3 main rules</a:t>
            </a:r>
          </a:p>
          <a:p>
            <a:pPr eaLnBrk="1" hangingPunct="1"/>
            <a:r>
              <a:rPr lang="en-US" dirty="0" smtClean="0"/>
              <a:t>Simple security rule – subjects must dominate objects for read*</a:t>
            </a:r>
          </a:p>
          <a:p>
            <a:pPr eaLnBrk="1" hangingPunct="1"/>
            <a:r>
              <a:rPr lang="en-US" dirty="0" smtClean="0"/>
              <a:t>*-property rule – no write down (why?)*</a:t>
            </a:r>
          </a:p>
          <a:p>
            <a:pPr eaLnBrk="1" hangingPunct="1"/>
            <a:r>
              <a:rPr lang="en-US" dirty="0" smtClean="0"/>
              <a:t>Strong *-property -read and write must be at the same level*</a:t>
            </a:r>
          </a:p>
          <a:p>
            <a:pPr eaLnBrk="1" hangingPunct="1">
              <a:buFontTx/>
              <a:buNone/>
            </a:pPr>
            <a:r>
              <a:rPr lang="en-US" dirty="0" smtClean="0"/>
              <a:t>You really need to understand this model and terms for the exam. You need to be able to solve access word problems based on this model.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External Components (287)</a:t>
            </a:r>
          </a:p>
        </p:txBody>
      </p:sp>
      <p:sp>
        <p:nvSpPr>
          <p:cNvPr id="8195" name="Rectangle 3"/>
          <p:cNvSpPr>
            <a:spLocks noGrp="1" noChangeArrowheads="1"/>
          </p:cNvSpPr>
          <p:nvPr>
            <p:ph idx="1"/>
          </p:nvPr>
        </p:nvSpPr>
        <p:spPr/>
        <p:txBody>
          <a:bodyPr/>
          <a:lstStyle/>
          <a:p>
            <a:pPr>
              <a:buNone/>
            </a:pPr>
            <a:r>
              <a:rPr lang="en-US" dirty="0" smtClean="0"/>
              <a:t>Address Bus – a series of wires that the CPU and other components share that specific a memory ADDRESS to access</a:t>
            </a:r>
          </a:p>
          <a:p>
            <a:pPr>
              <a:buNone/>
            </a:pPr>
            <a:r>
              <a:rPr lang="en-US" dirty="0" smtClean="0"/>
              <a:t>Data Bus – a series of wires that the CPU and other components share that hold the actual DATA for the memory location currently being accessed</a:t>
            </a:r>
          </a:p>
          <a:p>
            <a:endParaRPr lang="en-US" dirty="0" smtClean="0"/>
          </a:p>
          <a:p>
            <a:r>
              <a:rPr lang="en-US" dirty="0" smtClean="0"/>
              <a:t>(see visualization)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Covert Channels (345)</a:t>
            </a:r>
          </a:p>
        </p:txBody>
      </p:sp>
      <p:sp>
        <p:nvSpPr>
          <p:cNvPr id="69635" name="Rectangle 3"/>
          <p:cNvSpPr>
            <a:spLocks noGrp="1" noChangeArrowheads="1"/>
          </p:cNvSpPr>
          <p:nvPr>
            <p:ph idx="1"/>
          </p:nvPr>
        </p:nvSpPr>
        <p:spPr>
          <a:xfrm>
            <a:off x="152400" y="1524000"/>
            <a:ext cx="8839200" cy="5105400"/>
          </a:xfrm>
        </p:spPr>
        <p:txBody>
          <a:bodyPr/>
          <a:lstStyle/>
          <a:p>
            <a:pPr eaLnBrk="1" hangingPunct="1">
              <a:buFontTx/>
              <a:buNone/>
            </a:pPr>
            <a:r>
              <a:rPr lang="en-US" smtClean="0"/>
              <a:t>A Covert Channel is a way for an entity to send or receive information in an unauthorized manner. It is an information flow that is not controlled via a security mechanism and was not intended to transfer information. Such methods violate the security policy.</a:t>
            </a:r>
          </a:p>
          <a:p>
            <a:pPr algn="ctr" eaLnBrk="1" hangingPunct="1">
              <a:buFontTx/>
              <a:buNone/>
            </a:pPr>
            <a:r>
              <a:rPr lang="en-US" smtClean="0"/>
              <a:t>(more)</a:t>
            </a:r>
          </a:p>
          <a:p>
            <a:pPr eaLnBrk="1" hangingPunct="1"/>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Covert Channels (345)</a:t>
            </a:r>
          </a:p>
        </p:txBody>
      </p:sp>
      <p:sp>
        <p:nvSpPr>
          <p:cNvPr id="70659" name="Rectangle 3"/>
          <p:cNvSpPr>
            <a:spLocks noGrp="1" noChangeArrowheads="1"/>
          </p:cNvSpPr>
          <p:nvPr>
            <p:ph idx="1"/>
          </p:nvPr>
        </p:nvSpPr>
        <p:spPr>
          <a:xfrm>
            <a:off x="228600" y="1524000"/>
            <a:ext cx="8763000" cy="5105400"/>
          </a:xfrm>
        </p:spPr>
        <p:txBody>
          <a:bodyPr/>
          <a:lstStyle/>
          <a:p>
            <a:pPr marL="609600" indent="-609600" eaLnBrk="1" hangingPunct="1">
              <a:buFontTx/>
              <a:buNone/>
            </a:pPr>
            <a:r>
              <a:rPr lang="en-US" sz="2800" smtClean="0"/>
              <a:t>Two types of CC</a:t>
            </a:r>
          </a:p>
          <a:p>
            <a:pPr marL="609600" indent="-609600" eaLnBrk="1" hangingPunct="1"/>
            <a:r>
              <a:rPr lang="en-US" sz="2800" smtClean="0"/>
              <a:t>Storage – (give temp file example)</a:t>
            </a:r>
          </a:p>
          <a:p>
            <a:pPr marL="609600" indent="-609600" eaLnBrk="1" hangingPunct="1"/>
            <a:r>
              <a:rPr lang="en-US" sz="2800" smtClean="0"/>
              <a:t>Timing – hold or not hold an object (give example)</a:t>
            </a:r>
          </a:p>
          <a:p>
            <a:pPr marL="609600" indent="-609600" eaLnBrk="1" hangingPunct="1"/>
            <a:endParaRPr lang="en-US" sz="2800" smtClean="0"/>
          </a:p>
          <a:p>
            <a:pPr marL="609600" indent="-609600" eaLnBrk="1" hangingPunct="1">
              <a:buFontTx/>
              <a:buNone/>
            </a:pPr>
            <a:r>
              <a:rPr lang="en-US" sz="2800" smtClean="0"/>
              <a:t>They occur due to one of the following reasons</a:t>
            </a:r>
          </a:p>
          <a:p>
            <a:pPr marL="609600" indent="-609600" eaLnBrk="1" hangingPunct="1">
              <a:buFontTx/>
              <a:buAutoNum type="arabicPeriod"/>
            </a:pPr>
            <a:r>
              <a:rPr lang="en-US" sz="2800" smtClean="0"/>
              <a:t>Improper oversight in the development of a product</a:t>
            </a:r>
          </a:p>
          <a:p>
            <a:pPr marL="609600" indent="-609600" eaLnBrk="1" hangingPunct="1">
              <a:buFontTx/>
              <a:buAutoNum type="arabicPeriod"/>
            </a:pPr>
            <a:r>
              <a:rPr lang="en-US" sz="2800" smtClean="0"/>
              <a:t>Improper implementation of access controls</a:t>
            </a:r>
          </a:p>
          <a:p>
            <a:pPr marL="609600" indent="-609600" eaLnBrk="1" hangingPunct="1">
              <a:buFontTx/>
              <a:buAutoNum type="arabicPeriod"/>
            </a:pPr>
            <a:r>
              <a:rPr lang="en-US" sz="2800" smtClean="0"/>
              <a:t>Existence of a shared resource between to subjects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Biba (Whopper)</a:t>
            </a:r>
          </a:p>
        </p:txBody>
      </p:sp>
      <p:pic>
        <p:nvPicPr>
          <p:cNvPr id="71683" name="Picture 4" descr="whopper"/>
          <p:cNvPicPr>
            <a:picLocks noChangeAspect="1" noChangeArrowheads="1"/>
          </p:cNvPicPr>
          <p:nvPr/>
        </p:nvPicPr>
        <p:blipFill>
          <a:blip r:embed="rId2" cstate="print"/>
          <a:srcRect/>
          <a:stretch>
            <a:fillRect/>
          </a:stretch>
        </p:blipFill>
        <p:spPr bwMode="auto">
          <a:xfrm>
            <a:off x="1600200" y="1543168"/>
            <a:ext cx="5638800" cy="3995619"/>
          </a:xfrm>
          <a:prstGeom prst="rect">
            <a:avLst/>
          </a:prstGeom>
          <a:noFill/>
          <a:ln w="9525">
            <a:noFill/>
            <a:miter lim="800000"/>
            <a:headEnd/>
            <a:tailEnd/>
          </a:ln>
        </p:spPr>
      </p:pic>
      <p:sp>
        <p:nvSpPr>
          <p:cNvPr id="71684" name="Text Box 5"/>
          <p:cNvSpPr txBox="1">
            <a:spLocks noChangeArrowheads="1"/>
          </p:cNvSpPr>
          <p:nvPr/>
        </p:nvSpPr>
        <p:spPr bwMode="auto">
          <a:xfrm>
            <a:off x="152400" y="5562600"/>
            <a:ext cx="8839200" cy="1187450"/>
          </a:xfrm>
          <a:prstGeom prst="rect">
            <a:avLst/>
          </a:prstGeom>
          <a:noFill/>
          <a:ln w="9525">
            <a:noFill/>
            <a:miter lim="800000"/>
            <a:headEnd/>
            <a:tailEnd/>
          </a:ln>
        </p:spPr>
        <p:txBody>
          <a:bodyPr>
            <a:spAutoFit/>
          </a:bodyPr>
          <a:lstStyle/>
          <a:p>
            <a:pPr>
              <a:spcBef>
                <a:spcPct val="50000"/>
              </a:spcBef>
            </a:pPr>
            <a:r>
              <a:rPr lang="en-US" sz="2400"/>
              <a:t>Biba… layered like the Big Mac.. but it’s more concerned with integrity and data quality… so this one is flamed broiled and much more delicious!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Biba Model (338)</a:t>
            </a:r>
          </a:p>
        </p:txBody>
      </p:sp>
      <p:sp>
        <p:nvSpPr>
          <p:cNvPr id="72707" name="Rectangle 3"/>
          <p:cNvSpPr>
            <a:spLocks noGrp="1" noChangeArrowheads="1"/>
          </p:cNvSpPr>
          <p:nvPr>
            <p:ph idx="1"/>
          </p:nvPr>
        </p:nvSpPr>
        <p:spPr>
          <a:xfrm>
            <a:off x="152400" y="1600200"/>
            <a:ext cx="8839200" cy="5029200"/>
          </a:xfrm>
        </p:spPr>
        <p:txBody>
          <a:bodyPr/>
          <a:lstStyle/>
          <a:p>
            <a:pPr eaLnBrk="1" hangingPunct="1">
              <a:buFontTx/>
              <a:buNone/>
            </a:pPr>
            <a:r>
              <a:rPr lang="en-US" sz="2800" dirty="0" smtClean="0"/>
              <a:t>A state machine model similar to Bell-</a:t>
            </a:r>
            <a:r>
              <a:rPr lang="en-US" sz="2800" dirty="0" err="1" smtClean="0"/>
              <a:t>LaPadula</a:t>
            </a:r>
            <a:r>
              <a:rPr lang="en-US" sz="2800" dirty="0" smtClean="0"/>
              <a:t>, but is only concerned with Integrity (not C or A).</a:t>
            </a:r>
          </a:p>
          <a:p>
            <a:pPr eaLnBrk="1" hangingPunct="1">
              <a:buFontTx/>
              <a:buNone/>
            </a:pPr>
            <a:endParaRPr lang="en-US" sz="2800" dirty="0" smtClean="0"/>
          </a:p>
          <a:p>
            <a:pPr eaLnBrk="1" hangingPunct="1">
              <a:buFontTx/>
              <a:buNone/>
            </a:pPr>
            <a:r>
              <a:rPr lang="en-US" sz="2800" dirty="0" smtClean="0"/>
              <a:t>3 rules</a:t>
            </a:r>
          </a:p>
          <a:p>
            <a:pPr eaLnBrk="1" hangingPunct="1"/>
            <a:r>
              <a:rPr lang="en-US" sz="2800" dirty="0" smtClean="0"/>
              <a:t>*-integrity axiom – no write up?!?</a:t>
            </a:r>
          </a:p>
          <a:p>
            <a:pPr eaLnBrk="1" hangingPunct="1"/>
            <a:r>
              <a:rPr lang="en-US" sz="2800" dirty="0" smtClean="0"/>
              <a:t>Simple Integrity Axiom – no read down ?!?</a:t>
            </a:r>
          </a:p>
          <a:p>
            <a:pPr eaLnBrk="1" hangingPunct="1"/>
            <a:r>
              <a:rPr lang="en-US" sz="2800" dirty="0" smtClean="0"/>
              <a:t>Invocation property – a subject cannot request services to another SUBJECT (not object) </a:t>
            </a:r>
          </a:p>
          <a:p>
            <a:pPr lvl="1" eaLnBrk="1" hangingPunct="1">
              <a:buNone/>
            </a:pPr>
            <a:endParaRPr lang="en-US" sz="2400" dirty="0" smtClean="0"/>
          </a:p>
          <a:p>
            <a:pPr eaLnBrk="1" hangingPunct="1">
              <a:buFontTx/>
              <a:buNone/>
            </a:pPr>
            <a:endParaRPr lang="en-US" sz="2800" dirty="0" smtClean="0"/>
          </a:p>
          <a:p>
            <a:pPr eaLnBrk="1" hangingPunct="1">
              <a:buFontTx/>
              <a:buNone/>
            </a:pPr>
            <a:endParaRPr lang="en-US" sz="2800"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Biba (338)</a:t>
            </a:r>
          </a:p>
        </p:txBody>
      </p:sp>
      <p:sp>
        <p:nvSpPr>
          <p:cNvPr id="73731" name="Rectangle 3"/>
          <p:cNvSpPr>
            <a:spLocks noGrp="1" noChangeArrowheads="1"/>
          </p:cNvSpPr>
          <p:nvPr>
            <p:ph idx="1"/>
          </p:nvPr>
        </p:nvSpPr>
        <p:spPr>
          <a:xfrm>
            <a:off x="152400" y="1600200"/>
            <a:ext cx="8763000" cy="5029200"/>
          </a:xfrm>
        </p:spPr>
        <p:txBody>
          <a:bodyPr/>
          <a:lstStyle/>
          <a:p>
            <a:pPr eaLnBrk="1" hangingPunct="1"/>
            <a:r>
              <a:rPr lang="en-US" dirty="0" smtClean="0"/>
              <a:t>Remember </a:t>
            </a:r>
            <a:r>
              <a:rPr lang="en-US" dirty="0" err="1" smtClean="0"/>
              <a:t>Biba</a:t>
            </a:r>
            <a:r>
              <a:rPr lang="en-US" dirty="0" smtClean="0"/>
              <a:t> is also a MLS type system</a:t>
            </a:r>
          </a:p>
          <a:p>
            <a:pPr eaLnBrk="1" hangingPunct="1"/>
            <a:r>
              <a:rPr lang="en-US" dirty="0" smtClean="0"/>
              <a:t>Also uses lattices of levels</a:t>
            </a:r>
          </a:p>
          <a:p>
            <a:pPr eaLnBrk="1" hangingPunct="1"/>
            <a:r>
              <a:rPr lang="en-US" dirty="0" smtClean="0"/>
              <a:t>Concerned ONLY with integrity*</a:t>
            </a:r>
          </a:p>
          <a:p>
            <a:pPr eaLnBrk="1" hangingPunct="1"/>
            <a:r>
              <a:rPr lang="en-US" dirty="0" smtClean="0"/>
              <a:t>3 rules are pretty much the opposite of the B-LP model.</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Lattice Model (348)</a:t>
            </a:r>
          </a:p>
        </p:txBody>
      </p:sp>
      <p:sp>
        <p:nvSpPr>
          <p:cNvPr id="74755" name="Rectangle 3"/>
          <p:cNvSpPr>
            <a:spLocks noGrp="1" noChangeArrowheads="1"/>
          </p:cNvSpPr>
          <p:nvPr>
            <p:ph idx="1"/>
          </p:nvPr>
        </p:nvSpPr>
        <p:spPr>
          <a:xfrm>
            <a:off x="228600" y="1600200"/>
            <a:ext cx="8763000" cy="5105400"/>
          </a:xfrm>
        </p:spPr>
        <p:txBody>
          <a:bodyPr/>
          <a:lstStyle/>
          <a:p>
            <a:pPr eaLnBrk="1" hangingPunct="1">
              <a:buFontTx/>
              <a:buNone/>
            </a:pPr>
            <a:r>
              <a:rPr lang="en-US" sz="2800" dirty="0" smtClean="0"/>
              <a:t>A lattice is a mathematical construct that is built upon the notion of a group. “A structure consisting of a finite partially ordered set together with least upper bound and greatest lower bound on the set”.* (memorize this definition)</a:t>
            </a:r>
          </a:p>
          <a:p>
            <a:pPr eaLnBrk="1" hangingPunct="1">
              <a:buFontTx/>
              <a:buNone/>
            </a:pPr>
            <a:endParaRPr lang="en-US" sz="2800" dirty="0" smtClean="0"/>
          </a:p>
          <a:p>
            <a:pPr eaLnBrk="1" hangingPunct="1">
              <a:buFontTx/>
              <a:buNone/>
            </a:pPr>
            <a:r>
              <a:rPr lang="en-US" sz="2800" dirty="0" smtClean="0"/>
              <a:t>This model (which </a:t>
            </a:r>
            <a:r>
              <a:rPr lang="en-US" sz="2800" dirty="0" err="1" smtClean="0"/>
              <a:t>Biba</a:t>
            </a:r>
            <a:r>
              <a:rPr lang="en-US" sz="2800" dirty="0" smtClean="0"/>
              <a:t> and Bell </a:t>
            </a:r>
            <a:r>
              <a:rPr lang="en-US" sz="2800" dirty="0" err="1" smtClean="0"/>
              <a:t>Ladula</a:t>
            </a:r>
            <a:r>
              <a:rPr lang="en-US" sz="2800" dirty="0" smtClean="0"/>
              <a:t> uses) has multiple levels of classification for resources and subjects and permissions are determined based on these levels of classification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Clark Wilson (341)</a:t>
            </a:r>
          </a:p>
        </p:txBody>
      </p:sp>
      <p:sp>
        <p:nvSpPr>
          <p:cNvPr id="75779" name="Rectangle 3"/>
          <p:cNvSpPr>
            <a:spLocks noGrp="1" noChangeArrowheads="1"/>
          </p:cNvSpPr>
          <p:nvPr>
            <p:ph idx="1"/>
          </p:nvPr>
        </p:nvSpPr>
        <p:spPr>
          <a:xfrm>
            <a:off x="152400" y="1524000"/>
            <a:ext cx="8839200" cy="5105400"/>
          </a:xfrm>
        </p:spPr>
        <p:txBody>
          <a:bodyPr/>
          <a:lstStyle/>
          <a:p>
            <a:pPr eaLnBrk="1" hangingPunct="1">
              <a:buFontTx/>
              <a:buNone/>
            </a:pPr>
            <a:r>
              <a:rPr lang="en-US" dirty="0" smtClean="0"/>
              <a:t>Also concerned with integrity, but uses a different approach, has 5 elements</a:t>
            </a:r>
          </a:p>
          <a:p>
            <a:pPr eaLnBrk="1" hangingPunct="1"/>
            <a:r>
              <a:rPr lang="en-US" dirty="0" smtClean="0"/>
              <a:t>Users</a:t>
            </a:r>
          </a:p>
          <a:p>
            <a:pPr eaLnBrk="1" hangingPunct="1"/>
            <a:r>
              <a:rPr lang="en-US" dirty="0" smtClean="0"/>
              <a:t>Transformation procedures</a:t>
            </a:r>
          </a:p>
          <a:p>
            <a:pPr eaLnBrk="1" hangingPunct="1"/>
            <a:r>
              <a:rPr lang="en-US" dirty="0" smtClean="0"/>
              <a:t>Constrained Data Items</a:t>
            </a:r>
          </a:p>
          <a:p>
            <a:pPr eaLnBrk="1" hangingPunct="1"/>
            <a:r>
              <a:rPr lang="en-US" dirty="0" smtClean="0"/>
              <a:t>Unconstrained Data Items</a:t>
            </a:r>
          </a:p>
          <a:p>
            <a:pPr eaLnBrk="1" hangingPunct="1"/>
            <a:r>
              <a:rPr lang="en-US" dirty="0" smtClean="0"/>
              <a:t>Integrity Verification Procedures</a:t>
            </a:r>
          </a:p>
          <a:p>
            <a:pPr eaLnBrk="1" hangingPunct="1">
              <a:buFontTx/>
              <a:buNone/>
            </a:pPr>
            <a:endParaRPr lang="en-US" dirty="0" smtClean="0"/>
          </a:p>
          <a:p>
            <a:pPr algn="ctr" eaLnBrk="1" hangingPunct="1">
              <a:buFontTx/>
              <a:buNone/>
            </a:pPr>
            <a:r>
              <a:rPr lang="en-US" dirty="0" smtClean="0"/>
              <a:t>(visualization next slide)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Clark Wilson</a:t>
            </a:r>
          </a:p>
        </p:txBody>
      </p:sp>
      <p:sp>
        <p:nvSpPr>
          <p:cNvPr id="5" name="Content Placeholder 4"/>
          <p:cNvSpPr>
            <a:spLocks noGrp="1"/>
          </p:cNvSpPr>
          <p:nvPr>
            <p:ph idx="1"/>
          </p:nvPr>
        </p:nvSpPr>
        <p:spPr/>
        <p:txBody>
          <a:bodyPr/>
          <a:lstStyle/>
          <a:p>
            <a:endParaRPr lang="en-US"/>
          </a:p>
        </p:txBody>
      </p:sp>
      <p:pic>
        <p:nvPicPr>
          <p:cNvPr id="76803" name="Picture 6" descr="clark-wilson"/>
          <p:cNvPicPr>
            <a:picLocks noChangeAspect="1" noChangeArrowheads="1"/>
          </p:cNvPicPr>
          <p:nvPr/>
        </p:nvPicPr>
        <p:blipFill>
          <a:blip r:embed="rId2" cstate="print"/>
          <a:srcRect/>
          <a:stretch>
            <a:fillRect/>
          </a:stretch>
        </p:blipFill>
        <p:spPr bwMode="auto">
          <a:xfrm>
            <a:off x="838200" y="1524000"/>
            <a:ext cx="7315200" cy="5110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Clark Wilson (341)</a:t>
            </a:r>
          </a:p>
        </p:txBody>
      </p:sp>
      <p:sp>
        <p:nvSpPr>
          <p:cNvPr id="77827" name="Rectangle 3"/>
          <p:cNvSpPr>
            <a:spLocks noGrp="1" noChangeArrowheads="1"/>
          </p:cNvSpPr>
          <p:nvPr>
            <p:ph idx="1"/>
          </p:nvPr>
        </p:nvSpPr>
        <p:spPr>
          <a:xfrm>
            <a:off x="228600" y="1447800"/>
            <a:ext cx="8686800" cy="5257800"/>
          </a:xfrm>
        </p:spPr>
        <p:txBody>
          <a:bodyPr/>
          <a:lstStyle/>
          <a:p>
            <a:pPr eaLnBrk="1" hangingPunct="1">
              <a:lnSpc>
                <a:spcPct val="90000"/>
              </a:lnSpc>
            </a:pPr>
            <a:r>
              <a:rPr lang="en-US" dirty="0" smtClean="0"/>
              <a:t>Data is classified as highly protected (</a:t>
            </a:r>
            <a:r>
              <a:rPr lang="en-US" i="1" dirty="0" smtClean="0"/>
              <a:t>constrained</a:t>
            </a:r>
            <a:r>
              <a:rPr lang="en-US" dirty="0" smtClean="0"/>
              <a:t>) or not highly protected (</a:t>
            </a:r>
            <a:r>
              <a:rPr lang="en-US" i="1" dirty="0" smtClean="0"/>
              <a:t>unconstrained</a:t>
            </a:r>
            <a:r>
              <a:rPr lang="en-US" dirty="0" smtClean="0"/>
              <a:t>)</a:t>
            </a:r>
          </a:p>
          <a:p>
            <a:pPr eaLnBrk="1" hangingPunct="1">
              <a:lnSpc>
                <a:spcPct val="90000"/>
              </a:lnSpc>
            </a:pPr>
            <a:r>
              <a:rPr lang="en-US" dirty="0" smtClean="0"/>
              <a:t>Users cannot modify </a:t>
            </a:r>
            <a:r>
              <a:rPr lang="en-US" i="1" dirty="0" smtClean="0"/>
              <a:t>constrained</a:t>
            </a:r>
            <a:r>
              <a:rPr lang="en-US" dirty="0" smtClean="0"/>
              <a:t> items directly, they must use software that has </a:t>
            </a:r>
            <a:r>
              <a:rPr lang="en-US" i="1" dirty="0" smtClean="0"/>
              <a:t>Transformation Procedures </a:t>
            </a:r>
            <a:r>
              <a:rPr lang="en-US" dirty="0" smtClean="0"/>
              <a:t>(TPs) that operated on the data on behalf of the users. TPs ensure the security and validity of the operations on the data by the users.</a:t>
            </a:r>
          </a:p>
          <a:p>
            <a:pPr algn="ctr" eaLnBrk="1" hangingPunct="1">
              <a:lnSpc>
                <a:spcPct val="90000"/>
              </a:lnSpc>
              <a:buFontTx/>
              <a:buNone/>
            </a:pPr>
            <a:r>
              <a:rPr lang="en-US" dirty="0" smtClean="0"/>
              <a:t>(more)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Clark Wilson (341)</a:t>
            </a:r>
          </a:p>
        </p:txBody>
      </p:sp>
      <p:sp>
        <p:nvSpPr>
          <p:cNvPr id="78851" name="Rectangle 3"/>
          <p:cNvSpPr>
            <a:spLocks noGrp="1" noChangeArrowheads="1"/>
          </p:cNvSpPr>
          <p:nvPr>
            <p:ph idx="1"/>
          </p:nvPr>
        </p:nvSpPr>
        <p:spPr>
          <a:xfrm>
            <a:off x="457200" y="1600200"/>
            <a:ext cx="8229600" cy="5029200"/>
          </a:xfrm>
        </p:spPr>
        <p:txBody>
          <a:bodyPr/>
          <a:lstStyle/>
          <a:p>
            <a:pPr eaLnBrk="1" hangingPunct="1">
              <a:lnSpc>
                <a:spcPct val="80000"/>
              </a:lnSpc>
            </a:pPr>
            <a:r>
              <a:rPr lang="en-US" sz="2800" dirty="0" smtClean="0"/>
              <a:t>All accesses to Constrained data are checked via an access triple which defines (users, TP, data) that is what TPs a user can invoke on what data.</a:t>
            </a:r>
          </a:p>
          <a:p>
            <a:pPr eaLnBrk="1" hangingPunct="1">
              <a:lnSpc>
                <a:spcPct val="80000"/>
              </a:lnSpc>
            </a:pPr>
            <a:r>
              <a:rPr lang="en-US" sz="2800" dirty="0" smtClean="0"/>
              <a:t>Unconstrained data items, are not protected via TPs.</a:t>
            </a:r>
          </a:p>
          <a:p>
            <a:pPr eaLnBrk="1" hangingPunct="1">
              <a:lnSpc>
                <a:spcPct val="80000"/>
              </a:lnSpc>
            </a:pPr>
            <a:r>
              <a:rPr lang="en-US" sz="2800" dirty="0" smtClean="0"/>
              <a:t>The Integrity Verification Procedures ensure that specific integrity rules are being carried out , these rules are abstract and are be defined by the vendor of the system based on the needs of the client. The kind of audits the TP actions on the data.</a:t>
            </a:r>
          </a:p>
          <a:p>
            <a:pPr algn="ctr" eaLnBrk="1" hangingPunct="1">
              <a:lnSpc>
                <a:spcPct val="80000"/>
              </a:lnSpc>
              <a:buFontTx/>
              <a:buNone/>
            </a:pPr>
            <a:r>
              <a:rPr lang="en-US" sz="2800" dirty="0" smtClean="0"/>
              <a:t>(more)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Memory Access</a:t>
            </a:r>
          </a:p>
        </p:txBody>
      </p:sp>
      <p:graphicFrame>
        <p:nvGraphicFramePr>
          <p:cNvPr id="193539" name="Group 3"/>
          <p:cNvGraphicFramePr>
            <a:graphicFrameLocks noGrp="1"/>
          </p:cNvGraphicFramePr>
          <p:nvPr>
            <p:ph type="tbl" idx="1"/>
          </p:nvPr>
        </p:nvGraphicFramePr>
        <p:xfrm>
          <a:off x="457200" y="1600200"/>
          <a:ext cx="8382000" cy="1043623"/>
        </p:xfrm>
        <a:graphic>
          <a:graphicData uri="http://schemas.openxmlformats.org/drawingml/2006/table">
            <a:tbl>
              <a:tblPr/>
              <a:tblGrid>
                <a:gridCol w="3070991"/>
                <a:gridCol w="5311009"/>
              </a:tblGrid>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Address (Bus)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Data (Bus)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00000101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00100010         (34)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0" name="Text Box 14"/>
          <p:cNvSpPr txBox="1">
            <a:spLocks noChangeArrowheads="1"/>
          </p:cNvSpPr>
          <p:nvPr/>
        </p:nvSpPr>
        <p:spPr bwMode="auto">
          <a:xfrm>
            <a:off x="152400" y="2819400"/>
            <a:ext cx="8382000" cy="3693319"/>
          </a:xfrm>
          <a:prstGeom prst="rect">
            <a:avLst/>
          </a:prstGeom>
          <a:noFill/>
          <a:ln w="9525">
            <a:noFill/>
            <a:miter lim="800000"/>
            <a:headEnd/>
            <a:tailEnd/>
          </a:ln>
        </p:spPr>
        <p:txBody>
          <a:bodyPr wrap="square">
            <a:spAutoFit/>
          </a:bodyPr>
          <a:lstStyle/>
          <a:p>
            <a:pPr>
              <a:spcBef>
                <a:spcPct val="50000"/>
              </a:spcBef>
            </a:pPr>
            <a:r>
              <a:rPr lang="en-US" sz="2600" dirty="0">
                <a:latin typeface="+mj-lt"/>
              </a:rPr>
              <a:t>If the CPU wants to access memory location 5, it would put 00000101 on the ADDRESS BUS and issues a READ request.</a:t>
            </a:r>
          </a:p>
          <a:p>
            <a:pPr>
              <a:spcBef>
                <a:spcPct val="50000"/>
              </a:spcBef>
            </a:pPr>
            <a:r>
              <a:rPr lang="en-US" sz="2600" dirty="0">
                <a:latin typeface="+mj-lt"/>
              </a:rPr>
              <a:t>The memory controller would look up the value in memory location 5 and return the value on the DATA bus, in this case if memory location 5 had the number 34 stored in it. The value returned on the DATA bus would be binary 34 (00100010)</a:t>
            </a:r>
          </a:p>
          <a:p>
            <a:pPr algn="ctr">
              <a:spcBef>
                <a:spcPct val="50000"/>
              </a:spcBef>
            </a:pPr>
            <a:r>
              <a:rPr lang="en-US" sz="2600" dirty="0" smtClean="0">
                <a:latin typeface="+mj-lt"/>
              </a:rPr>
              <a:t>(visualization on next slides)</a:t>
            </a:r>
            <a:endParaRPr lang="en-US" sz="2600" dirty="0">
              <a:latin typeface="+mj-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Clark Wilson (341)</a:t>
            </a:r>
          </a:p>
        </p:txBody>
      </p:sp>
      <p:sp>
        <p:nvSpPr>
          <p:cNvPr id="79875" name="Rectangle 3"/>
          <p:cNvSpPr>
            <a:spLocks noGrp="1" noChangeArrowheads="1"/>
          </p:cNvSpPr>
          <p:nvPr>
            <p:ph idx="1"/>
          </p:nvPr>
        </p:nvSpPr>
        <p:spPr>
          <a:xfrm>
            <a:off x="152400" y="1524000"/>
            <a:ext cx="8839200" cy="5181600"/>
          </a:xfrm>
        </p:spPr>
        <p:txBody>
          <a:bodyPr/>
          <a:lstStyle/>
          <a:p>
            <a:pPr eaLnBrk="1" hangingPunct="1"/>
            <a:r>
              <a:rPr lang="en-US" dirty="0" smtClean="0"/>
              <a:t>The IVPs ensure that the CDI data is consistent*</a:t>
            </a:r>
          </a:p>
          <a:p>
            <a:pPr eaLnBrk="1" hangingPunct="1"/>
            <a:r>
              <a:rPr lang="en-US" dirty="0" smtClean="0"/>
              <a:t>Using TPs to modify CDIs is referred to as a well-formed transaction* (a series of operations to transfer the data from one consistent state to another consistent state).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4000" smtClean="0"/>
              <a:t>Review of goals of Integrity Models</a:t>
            </a:r>
          </a:p>
        </p:txBody>
      </p:sp>
      <p:sp>
        <p:nvSpPr>
          <p:cNvPr id="80899" name="Rectangle 3"/>
          <p:cNvSpPr>
            <a:spLocks noGrp="1" noChangeArrowheads="1"/>
          </p:cNvSpPr>
          <p:nvPr>
            <p:ph idx="1"/>
          </p:nvPr>
        </p:nvSpPr>
        <p:spPr>
          <a:xfrm>
            <a:off x="152400" y="1524000"/>
            <a:ext cx="8839200" cy="5181600"/>
          </a:xfrm>
        </p:spPr>
        <p:txBody>
          <a:bodyPr/>
          <a:lstStyle/>
          <a:p>
            <a:pPr eaLnBrk="1" hangingPunct="1"/>
            <a:r>
              <a:rPr lang="en-US" smtClean="0"/>
              <a:t>Prevent unauthorized users from making modifications</a:t>
            </a:r>
          </a:p>
          <a:p>
            <a:pPr eaLnBrk="1" hangingPunct="1"/>
            <a:r>
              <a:rPr lang="en-US" smtClean="0"/>
              <a:t>Prevent authorized users from making improper modifications</a:t>
            </a:r>
          </a:p>
          <a:p>
            <a:pPr eaLnBrk="1" hangingPunct="1"/>
            <a:r>
              <a:rPr lang="en-US" smtClean="0"/>
              <a:t>Maintain internal and external consistency (via well-formed transactions)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Non Interference Model (347)</a:t>
            </a:r>
          </a:p>
        </p:txBody>
      </p:sp>
      <p:sp>
        <p:nvSpPr>
          <p:cNvPr id="81923" name="Rectangle 3"/>
          <p:cNvSpPr>
            <a:spLocks noGrp="1" noChangeArrowheads="1"/>
          </p:cNvSpPr>
          <p:nvPr>
            <p:ph idx="1"/>
          </p:nvPr>
        </p:nvSpPr>
        <p:spPr>
          <a:xfrm>
            <a:off x="228600" y="1600200"/>
            <a:ext cx="8686800" cy="5105400"/>
          </a:xfrm>
        </p:spPr>
        <p:txBody>
          <a:bodyPr/>
          <a:lstStyle/>
          <a:p>
            <a:pPr eaLnBrk="1" hangingPunct="1">
              <a:buFontTx/>
              <a:buNone/>
            </a:pPr>
            <a:r>
              <a:rPr lang="en-US" smtClean="0"/>
              <a:t>Non interference is not concerned with data flow, but instead how actions by subjects at one level may interfere with subjects at another. </a:t>
            </a:r>
          </a:p>
          <a:p>
            <a:pPr eaLnBrk="1" hangingPunct="1">
              <a:buFontTx/>
              <a:buNone/>
            </a:pPr>
            <a:r>
              <a:rPr lang="en-US" smtClean="0"/>
              <a:t>If a lower level entity was aware of activity that took place by an entity at a higher level it may be able to deduce too much information about the higher level activities</a:t>
            </a:r>
          </a:p>
          <a:p>
            <a:pPr algn="ctr" eaLnBrk="1" hangingPunct="1">
              <a:buFontTx/>
              <a:buNone/>
            </a:pPr>
            <a:r>
              <a:rPr lang="en-US" smtClean="0"/>
              <a:t>(more)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Non-Interference (347)</a:t>
            </a:r>
          </a:p>
        </p:txBody>
      </p:sp>
      <p:sp>
        <p:nvSpPr>
          <p:cNvPr id="82947" name="Rectangle 3"/>
          <p:cNvSpPr>
            <a:spLocks noGrp="1" noChangeArrowheads="1"/>
          </p:cNvSpPr>
          <p:nvPr>
            <p:ph idx="1"/>
          </p:nvPr>
        </p:nvSpPr>
        <p:spPr>
          <a:xfrm>
            <a:off x="152400" y="1600200"/>
            <a:ext cx="8763000" cy="5029200"/>
          </a:xfrm>
        </p:spPr>
        <p:txBody>
          <a:bodyPr/>
          <a:lstStyle/>
          <a:p>
            <a:pPr eaLnBrk="1" hangingPunct="1">
              <a:buFontTx/>
              <a:buNone/>
            </a:pPr>
            <a:r>
              <a:rPr lang="en-US" dirty="0" smtClean="0"/>
              <a:t>Users at one level should not have knowledge of the commands of users in another level. The commands the users run should not affect other in any way such that they can </a:t>
            </a:r>
            <a:r>
              <a:rPr lang="en-US" i="1" dirty="0" smtClean="0"/>
              <a:t>infer</a:t>
            </a:r>
            <a:r>
              <a:rPr lang="en-US" dirty="0" smtClean="0"/>
              <a:t> what is going on.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Non Interference</a:t>
            </a:r>
          </a:p>
        </p:txBody>
      </p:sp>
      <p:pic>
        <p:nvPicPr>
          <p:cNvPr id="83971" name="Picture 4" descr="interference"/>
          <p:cNvPicPr>
            <a:picLocks noChangeAspect="1" noChangeArrowheads="1"/>
          </p:cNvPicPr>
          <p:nvPr/>
        </p:nvPicPr>
        <p:blipFill>
          <a:blip r:embed="rId2" cstate="print"/>
          <a:srcRect r="59483"/>
          <a:stretch>
            <a:fillRect/>
          </a:stretch>
        </p:blipFill>
        <p:spPr bwMode="auto">
          <a:xfrm>
            <a:off x="152400" y="1371600"/>
            <a:ext cx="3581400" cy="2860675"/>
          </a:xfrm>
          <a:prstGeom prst="rect">
            <a:avLst/>
          </a:prstGeom>
          <a:noFill/>
          <a:ln w="9525">
            <a:noFill/>
            <a:miter lim="800000"/>
            <a:headEnd/>
            <a:tailEnd/>
          </a:ln>
        </p:spPr>
      </p:pic>
      <p:pic>
        <p:nvPicPr>
          <p:cNvPr id="83972" name="Picture 5" descr="interference2"/>
          <p:cNvPicPr>
            <a:picLocks noChangeAspect="1" noChangeArrowheads="1"/>
          </p:cNvPicPr>
          <p:nvPr/>
        </p:nvPicPr>
        <p:blipFill>
          <a:blip r:embed="rId3" cstate="print"/>
          <a:srcRect/>
          <a:stretch>
            <a:fillRect/>
          </a:stretch>
        </p:blipFill>
        <p:spPr bwMode="auto">
          <a:xfrm>
            <a:off x="5410200" y="4572000"/>
            <a:ext cx="3124200" cy="1771650"/>
          </a:xfrm>
          <a:prstGeom prst="rect">
            <a:avLst/>
          </a:prstGeom>
          <a:noFill/>
          <a:ln w="9525">
            <a:noFill/>
            <a:miter lim="800000"/>
            <a:headEnd/>
            <a:tailEnd/>
          </a:ln>
        </p:spPr>
      </p:pic>
      <p:pic>
        <p:nvPicPr>
          <p:cNvPr id="5" name="Picture 4" descr="interference"/>
          <p:cNvPicPr>
            <a:picLocks noChangeAspect="1" noChangeArrowheads="1"/>
          </p:cNvPicPr>
          <p:nvPr/>
        </p:nvPicPr>
        <p:blipFill>
          <a:blip r:embed="rId2" cstate="print"/>
          <a:srcRect r="39655"/>
          <a:stretch>
            <a:fillRect/>
          </a:stretch>
        </p:blipFill>
        <p:spPr bwMode="auto">
          <a:xfrm>
            <a:off x="152400" y="1371600"/>
            <a:ext cx="5334000" cy="2860675"/>
          </a:xfrm>
          <a:prstGeom prst="rect">
            <a:avLst/>
          </a:prstGeom>
          <a:noFill/>
          <a:ln w="9525">
            <a:noFill/>
            <a:miter lim="800000"/>
            <a:headEnd/>
            <a:tailEnd/>
          </a:ln>
        </p:spPr>
      </p:pic>
      <p:pic>
        <p:nvPicPr>
          <p:cNvPr id="6" name="Picture 4" descr="interference"/>
          <p:cNvPicPr>
            <a:picLocks noChangeAspect="1" noChangeArrowheads="1"/>
          </p:cNvPicPr>
          <p:nvPr/>
        </p:nvPicPr>
        <p:blipFill>
          <a:blip r:embed="rId2" cstate="print"/>
          <a:srcRect/>
          <a:stretch>
            <a:fillRect/>
          </a:stretch>
        </p:blipFill>
        <p:spPr bwMode="auto">
          <a:xfrm>
            <a:off x="152400" y="1371600"/>
            <a:ext cx="8839200" cy="286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t>Brewer Nash / Chinese Wall (350)</a:t>
            </a:r>
          </a:p>
        </p:txBody>
      </p:sp>
      <p:sp>
        <p:nvSpPr>
          <p:cNvPr id="84995" name="Rectangle 3"/>
          <p:cNvSpPr>
            <a:spLocks noGrp="1" noChangeArrowheads="1"/>
          </p:cNvSpPr>
          <p:nvPr>
            <p:ph idx="1"/>
          </p:nvPr>
        </p:nvSpPr>
        <p:spPr/>
        <p:txBody>
          <a:bodyPr>
            <a:normAutofit fontScale="92500" lnSpcReduction="10000"/>
          </a:bodyPr>
          <a:lstStyle/>
          <a:p>
            <a:pPr>
              <a:buNone/>
            </a:pPr>
            <a:r>
              <a:rPr lang="en-US" sz="3500" dirty="0" smtClean="0"/>
              <a:t>A data flow model, who's purpose is to protect against conflicts. A BN mode can change dynamically to protect the interest of the model</a:t>
            </a:r>
          </a:p>
          <a:p>
            <a:pPr>
              <a:buNone/>
            </a:pPr>
            <a:r>
              <a:rPr lang="en-US" dirty="0" smtClean="0"/>
              <a:t>Example:</a:t>
            </a:r>
          </a:p>
          <a:p>
            <a:pPr lvl="1"/>
            <a:r>
              <a:rPr lang="en-US" dirty="0" smtClean="0"/>
              <a:t>An accounting company has two clients in the same industry. When accountant A is working on Clients X’s data, he cannot access Client Y’s data. There is a “Chinese wall” between them.</a:t>
            </a:r>
          </a:p>
          <a:p>
            <a:pPr lvl="1"/>
            <a:r>
              <a:rPr lang="en-US" dirty="0" smtClean="0"/>
              <a:t>That’s all you really need to know about this model.</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Brewer Nash – Chinese Wall</a:t>
            </a:r>
          </a:p>
        </p:txBody>
      </p:sp>
      <p:pic>
        <p:nvPicPr>
          <p:cNvPr id="86019" name="Picture 4" descr="chinese-wall1"/>
          <p:cNvPicPr>
            <a:picLocks noChangeAspect="1" noChangeArrowheads="1"/>
          </p:cNvPicPr>
          <p:nvPr/>
        </p:nvPicPr>
        <p:blipFill>
          <a:blip r:embed="rId2" cstate="print"/>
          <a:srcRect/>
          <a:stretch>
            <a:fillRect/>
          </a:stretch>
        </p:blipFill>
        <p:spPr bwMode="auto">
          <a:xfrm>
            <a:off x="152400" y="1531390"/>
            <a:ext cx="8229600" cy="5136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Brewer Nash – Chinese Wall</a:t>
            </a:r>
          </a:p>
        </p:txBody>
      </p:sp>
      <p:pic>
        <p:nvPicPr>
          <p:cNvPr id="87043" name="Picture 4" descr="chinese-wall2"/>
          <p:cNvPicPr>
            <a:picLocks noChangeAspect="1" noChangeArrowheads="1"/>
          </p:cNvPicPr>
          <p:nvPr/>
        </p:nvPicPr>
        <p:blipFill>
          <a:blip r:embed="rId2" cstate="print"/>
          <a:srcRect/>
          <a:stretch>
            <a:fillRect/>
          </a:stretch>
        </p:blipFill>
        <p:spPr bwMode="auto">
          <a:xfrm>
            <a:off x="152400" y="1540846"/>
            <a:ext cx="8153400" cy="50885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Graham-Denning Model (351)</a:t>
            </a:r>
          </a:p>
        </p:txBody>
      </p:sp>
      <p:sp>
        <p:nvSpPr>
          <p:cNvPr id="88067" name="Rectangle 3"/>
          <p:cNvSpPr>
            <a:spLocks noGrp="1" noChangeArrowheads="1"/>
          </p:cNvSpPr>
          <p:nvPr>
            <p:ph idx="1"/>
          </p:nvPr>
        </p:nvSpPr>
        <p:spPr>
          <a:xfrm>
            <a:off x="152400" y="1600200"/>
            <a:ext cx="8763000" cy="5105400"/>
          </a:xfrm>
        </p:spPr>
        <p:txBody>
          <a:bodyPr/>
          <a:lstStyle/>
          <a:p>
            <a:pPr eaLnBrk="1" hangingPunct="1">
              <a:buFontTx/>
              <a:buNone/>
            </a:pPr>
            <a:r>
              <a:rPr lang="en-US" smtClean="0"/>
              <a:t>A model more concerned with actual implementation than abstract concepts.</a:t>
            </a:r>
          </a:p>
          <a:p>
            <a:pPr eaLnBrk="1" hangingPunct="1">
              <a:buFontTx/>
              <a:buNone/>
            </a:pPr>
            <a:r>
              <a:rPr lang="en-US" smtClean="0"/>
              <a:t>GD outlines 8 operations that define how objects should be created and deleted. It addresses how to assign specific access rights. The 8 operations specifically are</a:t>
            </a:r>
          </a:p>
          <a:p>
            <a:pPr algn="ctr" eaLnBrk="1" hangingPunct="1">
              <a:buFontTx/>
              <a:buNone/>
            </a:pPr>
            <a:r>
              <a:rPr lang="en-US" smtClean="0"/>
              <a:t>(more)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GD model (349)</a:t>
            </a:r>
          </a:p>
        </p:txBody>
      </p:sp>
      <p:sp>
        <p:nvSpPr>
          <p:cNvPr id="89091" name="Rectangle 3"/>
          <p:cNvSpPr>
            <a:spLocks noGrp="1" noChangeArrowheads="1"/>
          </p:cNvSpPr>
          <p:nvPr>
            <p:ph idx="1"/>
          </p:nvPr>
        </p:nvSpPr>
        <p:spPr/>
        <p:txBody>
          <a:bodyPr/>
          <a:lstStyle/>
          <a:p>
            <a:pPr eaLnBrk="1" hangingPunct="1"/>
            <a:r>
              <a:rPr lang="en-US" sz="2800" smtClean="0"/>
              <a:t>How to securely create an object</a:t>
            </a:r>
          </a:p>
          <a:p>
            <a:pPr eaLnBrk="1" hangingPunct="1"/>
            <a:r>
              <a:rPr lang="en-US" sz="2800" smtClean="0"/>
              <a:t>How to securely create a subject</a:t>
            </a:r>
          </a:p>
          <a:p>
            <a:pPr eaLnBrk="1" hangingPunct="1"/>
            <a:r>
              <a:rPr lang="en-US" sz="2800" smtClean="0"/>
              <a:t>How to securely delete an object</a:t>
            </a:r>
          </a:p>
          <a:p>
            <a:pPr eaLnBrk="1" hangingPunct="1"/>
            <a:r>
              <a:rPr lang="en-US" sz="2800" smtClean="0"/>
              <a:t>How to securely delete a subject</a:t>
            </a:r>
          </a:p>
          <a:p>
            <a:pPr eaLnBrk="1" hangingPunct="1"/>
            <a:r>
              <a:rPr lang="en-US" sz="2800" smtClean="0"/>
              <a:t>How to securely provide the read access right</a:t>
            </a:r>
          </a:p>
          <a:p>
            <a:pPr eaLnBrk="1" hangingPunct="1"/>
            <a:r>
              <a:rPr lang="en-US" sz="2800" smtClean="0"/>
              <a:t>How to securely provide the grant access right</a:t>
            </a:r>
          </a:p>
          <a:p>
            <a:pPr eaLnBrk="1" hangingPunct="1"/>
            <a:r>
              <a:rPr lang="en-US" sz="2800" smtClean="0"/>
              <a:t>How to securely provide the delete access right</a:t>
            </a:r>
          </a:p>
          <a:p>
            <a:pPr eaLnBrk="1" hangingPunct="1"/>
            <a:r>
              <a:rPr lang="en-US" sz="2800" smtClean="0"/>
              <a:t>How to securely provide transfer access rights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Memory Buses (read example)</a:t>
            </a:r>
          </a:p>
        </p:txBody>
      </p:sp>
      <p:pic>
        <p:nvPicPr>
          <p:cNvPr id="10243" name="Picture 4" descr="memory-address-bus-1"/>
          <p:cNvPicPr>
            <a:picLocks noChangeAspect="1" noChangeArrowheads="1"/>
          </p:cNvPicPr>
          <p:nvPr/>
        </p:nvPicPr>
        <p:blipFill>
          <a:blip r:embed="rId2" cstate="print"/>
          <a:srcRect/>
          <a:stretch>
            <a:fillRect/>
          </a:stretch>
        </p:blipFill>
        <p:spPr bwMode="auto">
          <a:xfrm>
            <a:off x="152400" y="1555366"/>
            <a:ext cx="8534400" cy="5145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ctrTitle"/>
          </p:nvPr>
        </p:nvSpPr>
        <p:spPr/>
        <p:txBody>
          <a:bodyPr/>
          <a:lstStyle/>
          <a:p>
            <a:pPr eaLnBrk="1" hangingPunct="1"/>
            <a:r>
              <a:rPr lang="en-US" smtClean="0"/>
              <a:t>Security Modes of Operation</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Security Modes of Operation</a:t>
            </a:r>
          </a:p>
        </p:txBody>
      </p:sp>
      <p:sp>
        <p:nvSpPr>
          <p:cNvPr id="91139" name="Rectangle 3"/>
          <p:cNvSpPr>
            <a:spLocks noGrp="1" noChangeArrowheads="1"/>
          </p:cNvSpPr>
          <p:nvPr>
            <p:ph idx="1"/>
          </p:nvPr>
        </p:nvSpPr>
        <p:spPr/>
        <p:txBody>
          <a:bodyPr>
            <a:normAutofit/>
          </a:bodyPr>
          <a:lstStyle/>
          <a:p>
            <a:pPr>
              <a:buNone/>
            </a:pPr>
            <a:r>
              <a:rPr lang="en-US" dirty="0" smtClean="0"/>
              <a:t>A system can operate in different modes depending on the sensitivity of the data being processed and the clearance level of users. The mode of operation describes the security conditions under which the system actually functions.</a:t>
            </a:r>
          </a:p>
          <a:p>
            <a:r>
              <a:rPr lang="en-US" dirty="0" smtClean="0"/>
              <a:t>The modes are used in MAC systems which hold one or more classifications of data. (TS, Secret, Confidential… etc)</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Dedicated Security Mode (352)</a:t>
            </a:r>
          </a:p>
        </p:txBody>
      </p:sp>
      <p:sp>
        <p:nvSpPr>
          <p:cNvPr id="93187" name="Rectangle 3"/>
          <p:cNvSpPr>
            <a:spLocks noGrp="1" noChangeArrowheads="1"/>
          </p:cNvSpPr>
          <p:nvPr>
            <p:ph idx="1"/>
          </p:nvPr>
        </p:nvSpPr>
        <p:spPr>
          <a:xfrm>
            <a:off x="152400" y="1524000"/>
            <a:ext cx="8763000" cy="5105400"/>
          </a:xfrm>
        </p:spPr>
        <p:txBody>
          <a:bodyPr>
            <a:normAutofit fontScale="92500"/>
          </a:bodyPr>
          <a:lstStyle/>
          <a:p>
            <a:pPr eaLnBrk="1" hangingPunct="1">
              <a:lnSpc>
                <a:spcPct val="90000"/>
              </a:lnSpc>
              <a:buFontTx/>
              <a:buNone/>
            </a:pPr>
            <a:r>
              <a:rPr lang="en-US" dirty="0" smtClean="0"/>
              <a:t>A system is operating in dedicated security mode if</a:t>
            </a:r>
          </a:p>
          <a:p>
            <a:pPr eaLnBrk="1" hangingPunct="1">
              <a:lnSpc>
                <a:spcPct val="90000"/>
              </a:lnSpc>
            </a:pPr>
            <a:r>
              <a:rPr lang="en-US" b="1" dirty="0" smtClean="0"/>
              <a:t>Only 1 classification of data on the system</a:t>
            </a:r>
            <a:endParaRPr lang="en-US" dirty="0" smtClean="0"/>
          </a:p>
          <a:p>
            <a:pPr eaLnBrk="1" hangingPunct="1">
              <a:lnSpc>
                <a:spcPct val="90000"/>
              </a:lnSpc>
            </a:pPr>
            <a:r>
              <a:rPr lang="en-US" dirty="0" smtClean="0"/>
              <a:t>All users have a clearance for all data on the system and</a:t>
            </a:r>
          </a:p>
          <a:p>
            <a:pPr eaLnBrk="1" hangingPunct="1">
              <a:lnSpc>
                <a:spcPct val="90000"/>
              </a:lnSpc>
            </a:pPr>
            <a:r>
              <a:rPr lang="en-US" dirty="0" smtClean="0"/>
              <a:t>All users have a need do know about ALL data on the system.</a:t>
            </a:r>
          </a:p>
          <a:p>
            <a:pPr>
              <a:lnSpc>
                <a:spcPct val="90000"/>
              </a:lnSpc>
            </a:pPr>
            <a:r>
              <a:rPr lang="en-US" dirty="0" smtClean="0"/>
              <a:t>All users have been given formal approval for data</a:t>
            </a:r>
          </a:p>
          <a:p>
            <a:pPr>
              <a:lnSpc>
                <a:spcPct val="90000"/>
              </a:lnSpc>
            </a:pPr>
            <a:r>
              <a:rPr lang="en-US" dirty="0" smtClean="0"/>
              <a:t>All users have signed an NDA. </a:t>
            </a:r>
          </a:p>
          <a:p>
            <a:pPr eaLnBrk="1" hangingPunct="1">
              <a:lnSpc>
                <a:spcPct val="90000"/>
              </a:lnSpc>
            </a:pPr>
            <a:r>
              <a:rPr lang="en-US" dirty="0" smtClean="0"/>
              <a:t>Generally this is used if a system only processes one level of data and ALL users on the system are cleared for this level.*</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Dedicated Security Mode</a:t>
            </a:r>
          </a:p>
        </p:txBody>
      </p:sp>
      <p:pic>
        <p:nvPicPr>
          <p:cNvPr id="92163" name="Picture 4" descr="dedicated-security-mode"/>
          <p:cNvPicPr>
            <a:picLocks noChangeAspect="1" noChangeArrowheads="1"/>
          </p:cNvPicPr>
          <p:nvPr/>
        </p:nvPicPr>
        <p:blipFill>
          <a:blip r:embed="rId2" cstate="print"/>
          <a:srcRect/>
          <a:stretch>
            <a:fillRect/>
          </a:stretch>
        </p:blipFill>
        <p:spPr bwMode="auto">
          <a:xfrm>
            <a:off x="228600" y="1676400"/>
            <a:ext cx="8686800" cy="50185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en-US" smtClean="0"/>
              <a:t>System High Security Mode (353)</a:t>
            </a:r>
          </a:p>
        </p:txBody>
      </p:sp>
      <p:sp>
        <p:nvSpPr>
          <p:cNvPr id="5" name="Content Placeholder 4"/>
          <p:cNvSpPr>
            <a:spLocks noGrp="1"/>
          </p:cNvSpPr>
          <p:nvPr>
            <p:ph idx="1"/>
          </p:nvPr>
        </p:nvSpPr>
        <p:spPr/>
        <p:txBody>
          <a:bodyPr/>
          <a:lstStyle/>
          <a:p>
            <a:pPr>
              <a:lnSpc>
                <a:spcPct val="90000"/>
              </a:lnSpc>
            </a:pPr>
            <a:r>
              <a:rPr lang="en-US" b="1" dirty="0" smtClean="0"/>
              <a:t>Only 1 classification of data on the system</a:t>
            </a:r>
            <a:endParaRPr lang="en-US" dirty="0" smtClean="0"/>
          </a:p>
          <a:p>
            <a:pPr>
              <a:lnSpc>
                <a:spcPct val="90000"/>
              </a:lnSpc>
            </a:pPr>
            <a:r>
              <a:rPr lang="en-US" dirty="0" smtClean="0"/>
              <a:t>All users have a clearance for all data on the system</a:t>
            </a:r>
          </a:p>
          <a:p>
            <a:pPr>
              <a:lnSpc>
                <a:spcPct val="90000"/>
              </a:lnSpc>
            </a:pPr>
            <a:r>
              <a:rPr lang="en-US" dirty="0" smtClean="0"/>
              <a:t>Users </a:t>
            </a:r>
            <a:r>
              <a:rPr lang="en-US" b="1" dirty="0" smtClean="0"/>
              <a:t>do not </a:t>
            </a:r>
            <a:r>
              <a:rPr lang="en-US" dirty="0" smtClean="0"/>
              <a:t>have a need to know for all data.</a:t>
            </a:r>
          </a:p>
          <a:p>
            <a:pPr>
              <a:lnSpc>
                <a:spcPct val="90000"/>
              </a:lnSpc>
            </a:pPr>
            <a:r>
              <a:rPr lang="en-US" dirty="0" smtClean="0"/>
              <a:t>All users have been given formal approval for data</a:t>
            </a:r>
          </a:p>
          <a:p>
            <a:pPr>
              <a:lnSpc>
                <a:spcPct val="90000"/>
              </a:lnSpc>
            </a:pPr>
            <a:r>
              <a:rPr lang="en-US" dirty="0" smtClean="0"/>
              <a:t>All users have signed an NDA. </a:t>
            </a:r>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System High Security Mode</a:t>
            </a:r>
          </a:p>
        </p:txBody>
      </p:sp>
      <p:pic>
        <p:nvPicPr>
          <p:cNvPr id="94211" name="Picture 4" descr="system-high-security-mode"/>
          <p:cNvPicPr>
            <a:picLocks noChangeAspect="1" noChangeArrowheads="1"/>
          </p:cNvPicPr>
          <p:nvPr/>
        </p:nvPicPr>
        <p:blipFill>
          <a:blip r:embed="rId2" cstate="print"/>
          <a:srcRect/>
          <a:stretch>
            <a:fillRect/>
          </a:stretch>
        </p:blipFill>
        <p:spPr bwMode="auto">
          <a:xfrm>
            <a:off x="1143000" y="1598720"/>
            <a:ext cx="6400800" cy="5095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r>
              <a:rPr lang="en-US" smtClean="0"/>
              <a:t>Compartmented Security Mode (352)</a:t>
            </a:r>
          </a:p>
        </p:txBody>
      </p:sp>
      <p:sp>
        <p:nvSpPr>
          <p:cNvPr id="96259" name="Rectangle 3"/>
          <p:cNvSpPr>
            <a:spLocks noGrp="1" noChangeArrowheads="1"/>
          </p:cNvSpPr>
          <p:nvPr>
            <p:ph idx="1"/>
          </p:nvPr>
        </p:nvSpPr>
        <p:spPr/>
        <p:txBody>
          <a:bodyPr>
            <a:normAutofit/>
          </a:bodyPr>
          <a:lstStyle/>
          <a:p>
            <a:pPr>
              <a:lnSpc>
                <a:spcPct val="90000"/>
              </a:lnSpc>
            </a:pPr>
            <a:r>
              <a:rPr lang="en-US" b="1" dirty="0" smtClean="0"/>
              <a:t>Multiple classifications of data on the system</a:t>
            </a:r>
            <a:endParaRPr lang="en-US" dirty="0" smtClean="0"/>
          </a:p>
          <a:p>
            <a:pPr>
              <a:lnSpc>
                <a:spcPct val="90000"/>
              </a:lnSpc>
            </a:pPr>
            <a:r>
              <a:rPr lang="en-US" dirty="0" smtClean="0"/>
              <a:t>All users have a clearance for </a:t>
            </a:r>
            <a:r>
              <a:rPr lang="en-US" b="1" dirty="0" smtClean="0"/>
              <a:t>all </a:t>
            </a:r>
            <a:r>
              <a:rPr lang="en-US" b="1" dirty="0" smtClean="0"/>
              <a:t>data/highest level </a:t>
            </a:r>
            <a:r>
              <a:rPr lang="en-US" dirty="0" smtClean="0"/>
              <a:t>of data</a:t>
            </a:r>
            <a:r>
              <a:rPr lang="en-US" b="1" dirty="0" smtClean="0"/>
              <a:t> </a:t>
            </a:r>
            <a:r>
              <a:rPr lang="en-US" dirty="0" smtClean="0"/>
              <a:t>on the system and</a:t>
            </a:r>
          </a:p>
          <a:p>
            <a:pPr>
              <a:lnSpc>
                <a:spcPct val="90000"/>
              </a:lnSpc>
            </a:pPr>
            <a:r>
              <a:rPr lang="en-US" dirty="0" smtClean="0"/>
              <a:t>Users </a:t>
            </a:r>
            <a:r>
              <a:rPr lang="en-US" b="1" dirty="0" smtClean="0"/>
              <a:t>do not </a:t>
            </a:r>
            <a:r>
              <a:rPr lang="en-US" dirty="0" smtClean="0"/>
              <a:t>have a need to know for all data.</a:t>
            </a:r>
          </a:p>
          <a:p>
            <a:pPr>
              <a:lnSpc>
                <a:spcPct val="90000"/>
              </a:lnSpc>
            </a:pPr>
            <a:r>
              <a:rPr lang="en-US" dirty="0" smtClean="0"/>
              <a:t>All </a:t>
            </a:r>
            <a:r>
              <a:rPr lang="en-US" dirty="0" smtClean="0"/>
              <a:t>users have signed an NDA.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Multilevel Security Mode</a:t>
            </a:r>
          </a:p>
        </p:txBody>
      </p:sp>
      <p:sp>
        <p:nvSpPr>
          <p:cNvPr id="98307" name="Rectangle 3"/>
          <p:cNvSpPr>
            <a:spLocks noGrp="1" noChangeArrowheads="1"/>
          </p:cNvSpPr>
          <p:nvPr>
            <p:ph idx="1"/>
          </p:nvPr>
        </p:nvSpPr>
        <p:spPr/>
        <p:txBody>
          <a:bodyPr>
            <a:normAutofit/>
          </a:bodyPr>
          <a:lstStyle/>
          <a:p>
            <a:pPr>
              <a:lnSpc>
                <a:spcPct val="90000"/>
              </a:lnSpc>
            </a:pPr>
            <a:r>
              <a:rPr lang="en-US" b="1" dirty="0" smtClean="0"/>
              <a:t>Multiple classifications of data on the system</a:t>
            </a:r>
            <a:endParaRPr lang="en-US" dirty="0" smtClean="0"/>
          </a:p>
          <a:p>
            <a:pPr>
              <a:lnSpc>
                <a:spcPct val="90000"/>
              </a:lnSpc>
            </a:pPr>
            <a:r>
              <a:rPr lang="en-US" b="1" dirty="0" smtClean="0"/>
              <a:t>Not all users </a:t>
            </a:r>
            <a:r>
              <a:rPr lang="en-US" dirty="0" smtClean="0"/>
              <a:t>are cleared for the highest level of data on the system.</a:t>
            </a:r>
            <a:endParaRPr lang="en-US" dirty="0" smtClean="0"/>
          </a:p>
          <a:p>
            <a:pPr>
              <a:lnSpc>
                <a:spcPct val="90000"/>
              </a:lnSpc>
            </a:pPr>
            <a:r>
              <a:rPr lang="en-US" dirty="0" smtClean="0"/>
              <a:t>Users </a:t>
            </a:r>
            <a:r>
              <a:rPr lang="en-US" b="1" dirty="0" smtClean="0"/>
              <a:t>do not </a:t>
            </a:r>
            <a:r>
              <a:rPr lang="en-US" dirty="0" smtClean="0"/>
              <a:t>have a need to know for all data.</a:t>
            </a:r>
          </a:p>
          <a:p>
            <a:pPr>
              <a:lnSpc>
                <a:spcPct val="90000"/>
              </a:lnSpc>
            </a:pPr>
            <a:r>
              <a:rPr lang="en-US" dirty="0" smtClean="0"/>
              <a:t>All </a:t>
            </a:r>
            <a:r>
              <a:rPr lang="en-US" dirty="0" smtClean="0"/>
              <a:t>users have signed an NDA.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Multilevel Security Mode</a:t>
            </a:r>
          </a:p>
        </p:txBody>
      </p:sp>
      <p:pic>
        <p:nvPicPr>
          <p:cNvPr id="97283" name="Picture 4" descr="mls"/>
          <p:cNvPicPr>
            <a:picLocks noChangeAspect="1" noChangeArrowheads="1"/>
          </p:cNvPicPr>
          <p:nvPr/>
        </p:nvPicPr>
        <p:blipFill>
          <a:blip r:embed="rId2" cstate="print"/>
          <a:srcRect/>
          <a:stretch>
            <a:fillRect/>
          </a:stretch>
        </p:blipFill>
        <p:spPr bwMode="auto">
          <a:xfrm>
            <a:off x="228600" y="1676400"/>
            <a:ext cx="8667750" cy="441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Mode </a:t>
            </a:r>
            <a:r>
              <a:rPr lang="en-US" dirty="0" err="1" smtClean="0"/>
              <a:t>comparision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Dedicated, System High</a:t>
            </a:r>
          </a:p>
          <a:p>
            <a:pPr lvl="1"/>
            <a:r>
              <a:rPr lang="en-US" b="1" dirty="0" smtClean="0"/>
              <a:t>1 level of data on the system</a:t>
            </a:r>
          </a:p>
          <a:p>
            <a:pPr lvl="1"/>
            <a:r>
              <a:rPr lang="en-US" dirty="0" smtClean="0"/>
              <a:t>Dedicated </a:t>
            </a:r>
          </a:p>
          <a:p>
            <a:pPr lvl="2"/>
            <a:r>
              <a:rPr lang="en-US" dirty="0" smtClean="0"/>
              <a:t>everyone has a need to know</a:t>
            </a:r>
          </a:p>
          <a:p>
            <a:pPr lvl="1"/>
            <a:r>
              <a:rPr lang="en-US" dirty="0" smtClean="0"/>
              <a:t>System high</a:t>
            </a:r>
          </a:p>
          <a:p>
            <a:pPr lvl="2"/>
            <a:r>
              <a:rPr lang="en-US" dirty="0" smtClean="0"/>
              <a:t>Not everyone has a need to know</a:t>
            </a:r>
          </a:p>
          <a:p>
            <a:r>
              <a:rPr lang="en-US" dirty="0" smtClean="0"/>
              <a:t>Compartmentalized, Multilevel</a:t>
            </a:r>
          </a:p>
          <a:p>
            <a:pPr lvl="1"/>
            <a:r>
              <a:rPr lang="en-US" b="1" dirty="0" smtClean="0"/>
              <a:t>Multiple levels </a:t>
            </a:r>
            <a:r>
              <a:rPr lang="en-US" dirty="0" smtClean="0"/>
              <a:t>of data on the system</a:t>
            </a:r>
          </a:p>
          <a:p>
            <a:pPr lvl="1"/>
            <a:r>
              <a:rPr lang="en-US" dirty="0" smtClean="0"/>
              <a:t>Compartmentalized</a:t>
            </a:r>
            <a:endParaRPr lang="en-US" dirty="0" smtClean="0"/>
          </a:p>
          <a:p>
            <a:pPr lvl="2"/>
            <a:r>
              <a:rPr lang="en-US" b="1" dirty="0" smtClean="0"/>
              <a:t>All users </a:t>
            </a:r>
            <a:r>
              <a:rPr lang="en-US" b="1" dirty="0" smtClean="0"/>
              <a:t>are </a:t>
            </a:r>
            <a:r>
              <a:rPr lang="en-US" b="1" dirty="0" smtClean="0"/>
              <a:t>cleared</a:t>
            </a:r>
            <a:r>
              <a:rPr lang="en-US" dirty="0" smtClean="0"/>
              <a:t> for all data on the system</a:t>
            </a:r>
          </a:p>
          <a:p>
            <a:pPr lvl="1"/>
            <a:r>
              <a:rPr lang="en-US" dirty="0" smtClean="0"/>
              <a:t>Multilevel</a:t>
            </a:r>
          </a:p>
          <a:p>
            <a:pPr lvl="2"/>
            <a:r>
              <a:rPr lang="en-US" b="1" dirty="0" smtClean="0"/>
              <a:t>Not all</a:t>
            </a:r>
            <a:r>
              <a:rPr lang="en-US" dirty="0" smtClean="0"/>
              <a:t> users are cleared for all data on the system</a:t>
            </a:r>
          </a:p>
          <a:p>
            <a:pPr lvl="1"/>
            <a:endParaRPr lang="en-US" dirty="0" smtClean="0"/>
          </a:p>
          <a:p>
            <a:pPr lvl="1"/>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1732</TotalTime>
  <Words>6047</Words>
  <Application>Microsoft Office PowerPoint</Application>
  <PresentationFormat>On-screen Show (4:3)</PresentationFormat>
  <Paragraphs>653</Paragraphs>
  <Slides>130</Slides>
  <Notes>0</Notes>
  <HiddenSlides>0</HiddenSlides>
  <MMClips>0</MMClips>
  <ScaleCrop>false</ScaleCrop>
  <HeadingPairs>
    <vt:vector size="4" baseType="variant">
      <vt:variant>
        <vt:lpstr>Theme</vt:lpstr>
      </vt:variant>
      <vt:variant>
        <vt:i4>1</vt:i4>
      </vt:variant>
      <vt:variant>
        <vt:lpstr>Slide Titles</vt:lpstr>
      </vt:variant>
      <vt:variant>
        <vt:i4>130</vt:i4>
      </vt:variant>
    </vt:vector>
  </HeadingPairs>
  <TitlesOfParts>
    <vt:vector size="131" baseType="lpstr">
      <vt:lpstr>Module</vt:lpstr>
      <vt:lpstr>Chapter 5: Security Architecture</vt:lpstr>
      <vt:lpstr>Architecture (283)</vt:lpstr>
      <vt:lpstr>Memory</vt:lpstr>
      <vt:lpstr>CPU (283)</vt:lpstr>
      <vt:lpstr>Registers (285)</vt:lpstr>
      <vt:lpstr>Program Status Word</vt:lpstr>
      <vt:lpstr>External Components (287)</vt:lpstr>
      <vt:lpstr>Memory Access</vt:lpstr>
      <vt:lpstr>Memory Buses (read example)</vt:lpstr>
      <vt:lpstr>Memory Buses (read example)</vt:lpstr>
      <vt:lpstr>Memory Buses (read example)</vt:lpstr>
      <vt:lpstr>Multiprocessing (288)</vt:lpstr>
      <vt:lpstr>Symmetric Multiprocessing (288)</vt:lpstr>
      <vt:lpstr>Asymmetric Multiprocessing (288)</vt:lpstr>
      <vt:lpstr>Process management (289)</vt:lpstr>
      <vt:lpstr>Multiprogramming</vt:lpstr>
      <vt:lpstr>Time Slicing (1 second)</vt:lpstr>
      <vt:lpstr>Multi-programming (290)</vt:lpstr>
      <vt:lpstr>Multi-programming (290)</vt:lpstr>
      <vt:lpstr>Process Table</vt:lpstr>
      <vt:lpstr>Multi-programming (291)</vt:lpstr>
      <vt:lpstr>A thread (293)</vt:lpstr>
      <vt:lpstr>Multi-threaded program</vt:lpstr>
      <vt:lpstr>Thread</vt:lpstr>
      <vt:lpstr>Process/thread scheduling (294)</vt:lpstr>
      <vt:lpstr>Ensuring security on Multitasking systems (296)</vt:lpstr>
      <vt:lpstr>Ensuring security on Multitasking systems (296)</vt:lpstr>
      <vt:lpstr>Memory Encapsulation/Isolation</vt:lpstr>
      <vt:lpstr>Ensuring security on Multitasking systems (297)</vt:lpstr>
      <vt:lpstr>Ensuring security on Multitasking systems (297)</vt:lpstr>
      <vt:lpstr>Ensuring security on Multitasking systems (297)</vt:lpstr>
      <vt:lpstr>Virtual Mapping (297)</vt:lpstr>
      <vt:lpstr>Memory Management (297)</vt:lpstr>
      <vt:lpstr>Memory Management (297)</vt:lpstr>
      <vt:lpstr>Memory Management</vt:lpstr>
      <vt:lpstr>Memory Management</vt:lpstr>
      <vt:lpstr>Memory Types (300)</vt:lpstr>
      <vt:lpstr>Memory Types (300)</vt:lpstr>
      <vt:lpstr>Memory Types (300)</vt:lpstr>
      <vt:lpstr>Other Memory Terms (306)</vt:lpstr>
      <vt:lpstr>Paging (309)</vt:lpstr>
      <vt:lpstr>CPU Modes and protection rings </vt:lpstr>
      <vt:lpstr>CPU Modes and Protection Rings (310)</vt:lpstr>
      <vt:lpstr>OS protection and memory rings ()</vt:lpstr>
      <vt:lpstr>Wrap up on OS Modes and Protection Rings</vt:lpstr>
      <vt:lpstr>Operating Systems Architecture (313)</vt:lpstr>
      <vt:lpstr>Virtual Machines (318)</vt:lpstr>
      <vt:lpstr>I/O device management (320)</vt:lpstr>
      <vt:lpstr>System Security Architecture</vt:lpstr>
      <vt:lpstr>System Architecture (324)</vt:lpstr>
      <vt:lpstr>Security Architecture Terms (325)</vt:lpstr>
      <vt:lpstr>Trusted Computing Base</vt:lpstr>
      <vt:lpstr>Security Perimeter (329)</vt:lpstr>
      <vt:lpstr>TCB Check</vt:lpstr>
      <vt:lpstr>Security Terms</vt:lpstr>
      <vt:lpstr>Reference Monitor (330)</vt:lpstr>
      <vt:lpstr>Reference Monitor</vt:lpstr>
      <vt:lpstr>Security Kernel ()</vt:lpstr>
      <vt:lpstr>Terms we need to know before we move on ()</vt:lpstr>
      <vt:lpstr>System Security Models</vt:lpstr>
      <vt:lpstr>System Security Model ()</vt:lpstr>
      <vt:lpstr>System Security Model</vt:lpstr>
      <vt:lpstr>Systems Security Models</vt:lpstr>
      <vt:lpstr>State machine Model</vt:lpstr>
      <vt:lpstr>State Machine model</vt:lpstr>
      <vt:lpstr>Bell-LaPadula It’s a MAC model</vt:lpstr>
      <vt:lpstr>Bell-LaPadula Model (336)</vt:lpstr>
      <vt:lpstr>B-LP (336)</vt:lpstr>
      <vt:lpstr>B-LP (336)</vt:lpstr>
      <vt:lpstr>Covert Channels (345)</vt:lpstr>
      <vt:lpstr>Covert Channels (345)</vt:lpstr>
      <vt:lpstr>Biba (Whopper)</vt:lpstr>
      <vt:lpstr>Biba Model (338)</vt:lpstr>
      <vt:lpstr>Biba (338)</vt:lpstr>
      <vt:lpstr>Lattice Model (348)</vt:lpstr>
      <vt:lpstr>Clark Wilson (341)</vt:lpstr>
      <vt:lpstr>Clark Wilson</vt:lpstr>
      <vt:lpstr>Clark Wilson (341)</vt:lpstr>
      <vt:lpstr>Clark Wilson (341)</vt:lpstr>
      <vt:lpstr>Clark Wilson (341)</vt:lpstr>
      <vt:lpstr>Review of goals of Integrity Models</vt:lpstr>
      <vt:lpstr>Non Interference Model (347)</vt:lpstr>
      <vt:lpstr>Non-Interference (347)</vt:lpstr>
      <vt:lpstr>Non Interference</vt:lpstr>
      <vt:lpstr>Brewer Nash / Chinese Wall (350)</vt:lpstr>
      <vt:lpstr>Brewer Nash – Chinese Wall</vt:lpstr>
      <vt:lpstr>Brewer Nash – Chinese Wall</vt:lpstr>
      <vt:lpstr>Graham-Denning Model (351)</vt:lpstr>
      <vt:lpstr>GD model (349)</vt:lpstr>
      <vt:lpstr>Security Modes of Operation</vt:lpstr>
      <vt:lpstr>Security Modes of Operation</vt:lpstr>
      <vt:lpstr>Dedicated Security Mode (352)</vt:lpstr>
      <vt:lpstr>Dedicated Security Mode</vt:lpstr>
      <vt:lpstr>System High Security Mode (353)</vt:lpstr>
      <vt:lpstr>System High Security Mode</vt:lpstr>
      <vt:lpstr>Compartmented Security Mode (352)</vt:lpstr>
      <vt:lpstr>Multilevel Security Mode</vt:lpstr>
      <vt:lpstr>Multilevel Security Mode</vt:lpstr>
      <vt:lpstr>Security Mode comparision</vt:lpstr>
      <vt:lpstr>Guards</vt:lpstr>
      <vt:lpstr>Guards (353)</vt:lpstr>
      <vt:lpstr>Trust and Assurance</vt:lpstr>
      <vt:lpstr>Trust and Assurance (356)</vt:lpstr>
      <vt:lpstr>Trust and Assurance (356)</vt:lpstr>
      <vt:lpstr>Trust and Assurance</vt:lpstr>
      <vt:lpstr>Orange Book (TCSEC)</vt:lpstr>
      <vt:lpstr>Orange Book / TCSEC* (357)</vt:lpstr>
      <vt:lpstr>TCSEC (358)</vt:lpstr>
      <vt:lpstr>TSEC (358)</vt:lpstr>
      <vt:lpstr>TCSEC rating (D) (359)</vt:lpstr>
      <vt:lpstr>TCSEC C (360)</vt:lpstr>
      <vt:lpstr>TCSEC wrap up</vt:lpstr>
      <vt:lpstr>TCSEC wrap up</vt:lpstr>
      <vt:lpstr>Rainbow series (363)</vt:lpstr>
      <vt:lpstr>ITSEC (364)</vt:lpstr>
      <vt:lpstr>ITSEC (365)</vt:lpstr>
      <vt:lpstr>ITSEC (367)</vt:lpstr>
      <vt:lpstr>Common Criteria (367)</vt:lpstr>
      <vt:lpstr>CC (367)</vt:lpstr>
      <vt:lpstr>CC (367)</vt:lpstr>
      <vt:lpstr>Certification and Accreditation (370)</vt:lpstr>
      <vt:lpstr>C vs. A (371)</vt:lpstr>
      <vt:lpstr>Accreditation</vt:lpstr>
      <vt:lpstr>Accreditation</vt:lpstr>
      <vt:lpstr>Attacks</vt:lpstr>
      <vt:lpstr>Chapter 5 – Review</vt:lpstr>
      <vt:lpstr>Chapter 5 – Review</vt:lpstr>
      <vt:lpstr>Chapter 5 - Review</vt:lpstr>
      <vt:lpstr>Chapter 5 - Review</vt:lpstr>
      <vt:lpstr>Chapter 5 - Review</vt:lpstr>
    </vt:vector>
  </TitlesOfParts>
  <Company>Paladin Group,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Security Architecture</dc:title>
  <dc:creator>brianb</dc:creator>
  <cp:lastModifiedBy>brianb</cp:lastModifiedBy>
  <cp:revision>227</cp:revision>
  <dcterms:created xsi:type="dcterms:W3CDTF">2010-01-21T01:40:17Z</dcterms:created>
  <dcterms:modified xsi:type="dcterms:W3CDTF">2011-09-23T01:56:17Z</dcterms:modified>
</cp:coreProperties>
</file>