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s/slide209.xml" ContentType="application/vnd.openxmlformats-officedocument.presentationml.slide+xml"/>
  <Override PartName="/ppt/slides/slide2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s/slide216.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23.xml" ContentType="application/vnd.openxmlformats-officedocument.presentationml.slide+xml"/>
  <Override PartName="/ppt/slides/slide2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239.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46.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35.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42.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231.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83" r:id="rId2"/>
    <p:sldId id="484" r:id="rId3"/>
    <p:sldId id="488" r:id="rId4"/>
    <p:sldId id="489" r:id="rId5"/>
    <p:sldId id="501" r:id="rId6"/>
    <p:sldId id="490" r:id="rId7"/>
    <p:sldId id="528" r:id="rId8"/>
    <p:sldId id="529" r:id="rId9"/>
    <p:sldId id="527" r:id="rId10"/>
    <p:sldId id="491" r:id="rId11"/>
    <p:sldId id="492" r:id="rId12"/>
    <p:sldId id="505" r:id="rId13"/>
    <p:sldId id="502" r:id="rId14"/>
    <p:sldId id="493" r:id="rId15"/>
    <p:sldId id="503" r:id="rId16"/>
    <p:sldId id="506" r:id="rId17"/>
    <p:sldId id="494" r:id="rId18"/>
    <p:sldId id="497" r:id="rId19"/>
    <p:sldId id="498" r:id="rId20"/>
    <p:sldId id="499" r:id="rId21"/>
    <p:sldId id="269" r:id="rId22"/>
    <p:sldId id="532" r:id="rId23"/>
    <p:sldId id="510" r:id="rId24"/>
    <p:sldId id="511" r:id="rId25"/>
    <p:sldId id="508" r:id="rId26"/>
    <p:sldId id="509" r:id="rId27"/>
    <p:sldId id="514" r:id="rId28"/>
    <p:sldId id="272" r:id="rId29"/>
    <p:sldId id="515" r:id="rId30"/>
    <p:sldId id="516" r:id="rId31"/>
    <p:sldId id="517" r:id="rId32"/>
    <p:sldId id="518" r:id="rId33"/>
    <p:sldId id="519" r:id="rId34"/>
    <p:sldId id="279" r:id="rId35"/>
    <p:sldId id="281" r:id="rId36"/>
    <p:sldId id="280" r:id="rId37"/>
    <p:sldId id="520" r:id="rId38"/>
    <p:sldId id="522" r:id="rId39"/>
    <p:sldId id="521" r:id="rId40"/>
    <p:sldId id="523" r:id="rId41"/>
    <p:sldId id="524" r:id="rId42"/>
    <p:sldId id="525" r:id="rId43"/>
    <p:sldId id="282" r:id="rId44"/>
    <p:sldId id="645" r:id="rId45"/>
    <p:sldId id="643" r:id="rId46"/>
    <p:sldId id="275" r:id="rId47"/>
    <p:sldId id="278" r:id="rId48"/>
    <p:sldId id="533" r:id="rId49"/>
    <p:sldId id="656" r:id="rId50"/>
    <p:sldId id="276" r:id="rId51"/>
    <p:sldId id="534" r:id="rId52"/>
    <p:sldId id="277" r:id="rId53"/>
    <p:sldId id="283" r:id="rId54"/>
    <p:sldId id="301" r:id="rId55"/>
    <p:sldId id="635" r:id="rId56"/>
    <p:sldId id="536" r:id="rId57"/>
    <p:sldId id="535" r:id="rId58"/>
    <p:sldId id="538" r:id="rId59"/>
    <p:sldId id="537" r:id="rId60"/>
    <p:sldId id="539" r:id="rId61"/>
    <p:sldId id="540" r:id="rId62"/>
    <p:sldId id="285" r:id="rId63"/>
    <p:sldId id="542" r:id="rId64"/>
    <p:sldId id="541" r:id="rId65"/>
    <p:sldId id="286" r:id="rId66"/>
    <p:sldId id="551" r:id="rId67"/>
    <p:sldId id="288" r:id="rId68"/>
    <p:sldId id="636" r:id="rId69"/>
    <p:sldId id="553" r:id="rId70"/>
    <p:sldId id="554" r:id="rId71"/>
    <p:sldId id="287" r:id="rId72"/>
    <p:sldId id="289" r:id="rId73"/>
    <p:sldId id="290" r:id="rId74"/>
    <p:sldId id="292" r:id="rId75"/>
    <p:sldId id="294" r:id="rId76"/>
    <p:sldId id="557" r:id="rId77"/>
    <p:sldId id="555" r:id="rId78"/>
    <p:sldId id="300" r:id="rId79"/>
    <p:sldId id="298" r:id="rId80"/>
    <p:sldId id="556" r:id="rId81"/>
    <p:sldId id="558" r:id="rId82"/>
    <p:sldId id="302" r:id="rId83"/>
    <p:sldId id="303" r:id="rId84"/>
    <p:sldId id="315" r:id="rId85"/>
    <p:sldId id="316" r:id="rId86"/>
    <p:sldId id="317" r:id="rId87"/>
    <p:sldId id="562" r:id="rId88"/>
    <p:sldId id="563" r:id="rId89"/>
    <p:sldId id="564" r:id="rId90"/>
    <p:sldId id="565" r:id="rId91"/>
    <p:sldId id="566" r:id="rId92"/>
    <p:sldId id="568" r:id="rId93"/>
    <p:sldId id="567" r:id="rId94"/>
    <p:sldId id="571" r:id="rId95"/>
    <p:sldId id="572" r:id="rId96"/>
    <p:sldId id="573" r:id="rId97"/>
    <p:sldId id="574" r:id="rId98"/>
    <p:sldId id="576" r:id="rId99"/>
    <p:sldId id="577" r:id="rId100"/>
    <p:sldId id="578" r:id="rId101"/>
    <p:sldId id="579" r:id="rId102"/>
    <p:sldId id="584" r:id="rId103"/>
    <p:sldId id="585" r:id="rId104"/>
    <p:sldId id="586" r:id="rId105"/>
    <p:sldId id="326" r:id="rId106"/>
    <p:sldId id="327" r:id="rId107"/>
    <p:sldId id="328" r:id="rId108"/>
    <p:sldId id="329" r:id="rId109"/>
    <p:sldId id="589" r:id="rId110"/>
    <p:sldId id="330" r:id="rId111"/>
    <p:sldId id="331" r:id="rId112"/>
    <p:sldId id="657" r:id="rId113"/>
    <p:sldId id="658" r:id="rId114"/>
    <p:sldId id="332" r:id="rId115"/>
    <p:sldId id="338" r:id="rId116"/>
    <p:sldId id="335" r:id="rId117"/>
    <p:sldId id="593" r:id="rId118"/>
    <p:sldId id="594" r:id="rId119"/>
    <p:sldId id="595" r:id="rId120"/>
    <p:sldId id="597" r:id="rId121"/>
    <p:sldId id="659" r:id="rId122"/>
    <p:sldId id="601" r:id="rId123"/>
    <p:sldId id="602" r:id="rId124"/>
    <p:sldId id="603" r:id="rId125"/>
    <p:sldId id="604" r:id="rId126"/>
    <p:sldId id="605" r:id="rId127"/>
    <p:sldId id="606" r:id="rId128"/>
    <p:sldId id="607" r:id="rId129"/>
    <p:sldId id="339" r:id="rId130"/>
    <p:sldId id="350" r:id="rId131"/>
    <p:sldId id="608" r:id="rId132"/>
    <p:sldId id="609" r:id="rId133"/>
    <p:sldId id="610" r:id="rId134"/>
    <p:sldId id="342" r:id="rId135"/>
    <p:sldId id="660" r:id="rId136"/>
    <p:sldId id="344" r:id="rId137"/>
    <p:sldId id="345" r:id="rId138"/>
    <p:sldId id="346" r:id="rId139"/>
    <p:sldId id="347" r:id="rId140"/>
    <p:sldId id="348" r:id="rId141"/>
    <p:sldId id="611" r:id="rId142"/>
    <p:sldId id="351" r:id="rId143"/>
    <p:sldId id="352" r:id="rId144"/>
    <p:sldId id="354" r:id="rId145"/>
    <p:sldId id="355" r:id="rId146"/>
    <p:sldId id="356" r:id="rId147"/>
    <p:sldId id="357" r:id="rId148"/>
    <p:sldId id="358" r:id="rId149"/>
    <p:sldId id="359" r:id="rId150"/>
    <p:sldId id="376" r:id="rId151"/>
    <p:sldId id="377" r:id="rId152"/>
    <p:sldId id="378" r:id="rId153"/>
    <p:sldId id="383" r:id="rId154"/>
    <p:sldId id="381" r:id="rId155"/>
    <p:sldId id="382" r:id="rId156"/>
    <p:sldId id="384" r:id="rId157"/>
    <p:sldId id="379" r:id="rId158"/>
    <p:sldId id="385" r:id="rId159"/>
    <p:sldId id="386" r:id="rId160"/>
    <p:sldId id="637" r:id="rId161"/>
    <p:sldId id="387" r:id="rId162"/>
    <p:sldId id="388" r:id="rId163"/>
    <p:sldId id="389" r:id="rId164"/>
    <p:sldId id="391" r:id="rId165"/>
    <p:sldId id="392" r:id="rId166"/>
    <p:sldId id="394" r:id="rId167"/>
    <p:sldId id="393" r:id="rId168"/>
    <p:sldId id="395" r:id="rId169"/>
    <p:sldId id="396" r:id="rId170"/>
    <p:sldId id="397" r:id="rId171"/>
    <p:sldId id="613" r:id="rId172"/>
    <p:sldId id="614" r:id="rId173"/>
    <p:sldId id="615" r:id="rId174"/>
    <p:sldId id="654" r:id="rId175"/>
    <p:sldId id="638" r:id="rId176"/>
    <p:sldId id="648" r:id="rId177"/>
    <p:sldId id="652" r:id="rId178"/>
    <p:sldId id="653" r:id="rId179"/>
    <p:sldId id="655" r:id="rId180"/>
    <p:sldId id="616" r:id="rId181"/>
    <p:sldId id="617" r:id="rId182"/>
    <p:sldId id="618" r:id="rId183"/>
    <p:sldId id="619" r:id="rId184"/>
    <p:sldId id="667" r:id="rId185"/>
    <p:sldId id="623" r:id="rId186"/>
    <p:sldId id="628" r:id="rId187"/>
    <p:sldId id="629" r:id="rId188"/>
    <p:sldId id="630" r:id="rId189"/>
    <p:sldId id="405" r:id="rId190"/>
    <p:sldId id="406" r:id="rId191"/>
    <p:sldId id="407" r:id="rId192"/>
    <p:sldId id="408" r:id="rId193"/>
    <p:sldId id="409" r:id="rId194"/>
    <p:sldId id="415" r:id="rId195"/>
    <p:sldId id="416" r:id="rId196"/>
    <p:sldId id="421" r:id="rId197"/>
    <p:sldId id="634" r:id="rId198"/>
    <p:sldId id="435" r:id="rId199"/>
    <p:sldId id="436" r:id="rId200"/>
    <p:sldId id="418" r:id="rId201"/>
    <p:sldId id="478" r:id="rId202"/>
    <p:sldId id="479" r:id="rId203"/>
    <p:sldId id="480" r:id="rId204"/>
    <p:sldId id="481" r:id="rId205"/>
    <p:sldId id="473" r:id="rId206"/>
    <p:sldId id="474" r:id="rId207"/>
    <p:sldId id="475" r:id="rId208"/>
    <p:sldId id="422" r:id="rId209"/>
    <p:sldId id="561" r:id="rId210"/>
    <p:sldId id="477" r:id="rId211"/>
    <p:sldId id="443" r:id="rId212"/>
    <p:sldId id="444" r:id="rId213"/>
    <p:sldId id="445" r:id="rId214"/>
    <p:sldId id="446" r:id="rId215"/>
    <p:sldId id="447" r:id="rId216"/>
    <p:sldId id="448" r:id="rId217"/>
    <p:sldId id="449" r:id="rId218"/>
    <p:sldId id="450" r:id="rId219"/>
    <p:sldId id="451" r:id="rId220"/>
    <p:sldId id="452" r:id="rId221"/>
    <p:sldId id="453" r:id="rId222"/>
    <p:sldId id="661" r:id="rId223"/>
    <p:sldId id="662" r:id="rId224"/>
    <p:sldId id="454" r:id="rId225"/>
    <p:sldId id="663" r:id="rId226"/>
    <p:sldId id="455" r:id="rId227"/>
    <p:sldId id="456" r:id="rId228"/>
    <p:sldId id="457" r:id="rId229"/>
    <p:sldId id="458" r:id="rId230"/>
    <p:sldId id="459" r:id="rId231"/>
    <p:sldId id="460" r:id="rId232"/>
    <p:sldId id="461" r:id="rId233"/>
    <p:sldId id="646" r:id="rId234"/>
    <p:sldId id="647" r:id="rId235"/>
    <p:sldId id="463" r:id="rId236"/>
    <p:sldId id="664" r:id="rId237"/>
    <p:sldId id="666" r:id="rId238"/>
    <p:sldId id="464" r:id="rId239"/>
    <p:sldId id="466" r:id="rId240"/>
    <p:sldId id="665" r:id="rId241"/>
    <p:sldId id="468" r:id="rId242"/>
    <p:sldId id="469" r:id="rId243"/>
    <p:sldId id="470" r:id="rId244"/>
    <p:sldId id="433" r:id="rId245"/>
    <p:sldId id="639" r:id="rId246"/>
    <p:sldId id="640" r:id="rId247"/>
    <p:sldId id="641" r:id="rId248"/>
    <p:sldId id="471" r:id="rId249"/>
    <p:sldId id="642" r:id="rId250"/>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9" autoAdjust="0"/>
    <p:restoredTop sz="94660"/>
  </p:normalViewPr>
  <p:slideViewPr>
    <p:cSldViewPr>
      <p:cViewPr>
        <p:scale>
          <a:sx n="75" d="100"/>
          <a:sy n="75" d="100"/>
        </p:scale>
        <p:origin x="-516" y="-3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54" Type="http://schemas.openxmlformats.org/officeDocument/2006/relationships/tableStyles" Target="tableStyle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presProps" Target="pres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viewProps" Target="view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theme" Target="theme/theme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pPr>
              <a:defRPr/>
            </a:pPr>
            <a:fld id="{D6A3CB0A-E48E-4715-9790-362935A6EAE7}" type="slidenum">
              <a:rPr lang="en-US" smtClean="0"/>
              <a:pPr>
                <a:defRPr/>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pPr>
              <a:defRPr/>
            </a:pPr>
            <a:fld id="{34587436-7CD9-4FFF-B96B-1825678C97F6}"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2640597" y="6377459"/>
            <a:ext cx="3836404" cy="365125"/>
          </a:xfrm>
        </p:spPr>
        <p:txBody>
          <a:bodyPr/>
          <a:lstStyle/>
          <a:p>
            <a:pPr>
              <a:defRPr/>
            </a:pPr>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pPr>
              <a:defRPr/>
            </a:pPr>
            <a:fld id="{28E049A2-8C36-40CD-9F48-1BC425F4EE32}"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pPr>
              <a:defRPr/>
            </a:pPr>
            <a:fld id="{217FB93E-B2CC-47D0-83D3-C5AFF1C94691}"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pPr>
              <a:defRPr/>
            </a:pPr>
            <a:fld id="{84CB3E25-B1C9-4AAB-A9DA-45C7E353D77B}"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204396" y="6476999"/>
            <a:ext cx="733864" cy="274320"/>
          </a:xfrm>
          <a:prstGeom prst="rect">
            <a:avLst/>
          </a:prstGeom>
        </p:spPr>
        <p:txBody>
          <a:bodyPr/>
          <a:lstStyle/>
          <a:p>
            <a:pPr>
              <a:defRPr/>
            </a:pPr>
            <a:fld id="{F9E05839-5CD9-4814-847C-422DEE46E694}"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8204396" y="6476999"/>
            <a:ext cx="733864" cy="274320"/>
          </a:xfrm>
          <a:prstGeom prst="rect">
            <a:avLst/>
          </a:prstGeom>
        </p:spPr>
        <p:txBody>
          <a:bodyPr/>
          <a:lstStyle/>
          <a:p>
            <a:pPr>
              <a:defRPr/>
            </a:pPr>
            <a:fld id="{D035A979-354F-4EF8-9521-B838FF108B21}"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8204396" y="6476999"/>
            <a:ext cx="733864" cy="274320"/>
          </a:xfrm>
          <a:prstGeom prst="rect">
            <a:avLst/>
          </a:prstGeom>
        </p:spPr>
        <p:txBody>
          <a:bodyPr/>
          <a:lstStyle/>
          <a:p>
            <a:pPr>
              <a:defRPr/>
            </a:pPr>
            <a:fld id="{ADACEA91-5F3F-4855-9DB3-D2781B84679F}"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8204396" y="6476999"/>
            <a:ext cx="733864" cy="274320"/>
          </a:xfrm>
          <a:prstGeom prst="rect">
            <a:avLst/>
          </a:prstGeom>
        </p:spPr>
        <p:txBody>
          <a:bodyPr/>
          <a:lstStyle/>
          <a:p>
            <a:pPr>
              <a:defRPr/>
            </a:pPr>
            <a:fld id="{314A729F-9523-4113-8A8B-5DD0FDF5EE47}"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204396" y="6476999"/>
            <a:ext cx="733864" cy="274320"/>
          </a:xfrm>
          <a:prstGeom prst="rect">
            <a:avLst/>
          </a:prstGeom>
        </p:spPr>
        <p:txBody>
          <a:bodyPr/>
          <a:lstStyle/>
          <a:p>
            <a:pPr>
              <a:defRPr/>
            </a:pPr>
            <a:fld id="{68B139E1-0E68-442D-B9B8-882F0FF35B76}" type="slidenum">
              <a:rPr lang="en-US" smtClean="0"/>
              <a:pPr>
                <a:defRPr/>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a:prstGeom prst="rect">
            <a:avLst/>
          </a:prstGeom>
        </p:spPr>
        <p:txBody>
          <a:bodyPr/>
          <a:lstStyle/>
          <a:p>
            <a:pPr>
              <a:defRPr/>
            </a:pPr>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endParaRPr lang="en-US"/>
          </a:p>
        </p:txBody>
      </p:sp>
      <p:sp>
        <p:nvSpPr>
          <p:cNvPr id="7" name="Slide Number Placeholder 6"/>
          <p:cNvSpPr>
            <a:spLocks noGrp="1"/>
          </p:cNvSpPr>
          <p:nvPr>
            <p:ph type="sldNum" sz="quarter" idx="12"/>
          </p:nvPr>
        </p:nvSpPr>
        <p:spPr>
          <a:xfrm>
            <a:off x="8339328" y="1170432"/>
            <a:ext cx="733864" cy="201168"/>
          </a:xfrm>
          <a:prstGeom prst="rect">
            <a:avLst/>
          </a:prstGeom>
        </p:spPr>
        <p:txBody>
          <a:bodyPr/>
          <a:lstStyle/>
          <a:p>
            <a:pPr>
              <a:defRPr/>
            </a:pPr>
            <a:fld id="{A54BC6C2-4B11-4C26-AF87-D87309507D65}"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a:p>
        </p:txBody>
      </p:sp>
      <p:pic>
        <p:nvPicPr>
          <p:cNvPr id="9" name="Picture 8" descr="J:\Brians Documents\paladingrp\PaladinGroup-logo.png"/>
          <p:cNvPicPr>
            <a:picLocks noChangeAspect="1" noChangeArrowheads="1"/>
          </p:cNvPicPr>
          <p:nvPr userDrawn="1"/>
        </p:nvPicPr>
        <p:blipFill>
          <a:blip r:embed="rId13" cstate="print"/>
          <a:srcRect/>
          <a:stretch>
            <a:fillRect/>
          </a:stretch>
        </p:blipFill>
        <p:spPr bwMode="auto">
          <a:xfrm>
            <a:off x="7620000" y="6346018"/>
            <a:ext cx="1442080" cy="511982"/>
          </a:xfrm>
          <a:prstGeom prst="rect">
            <a:avLst/>
          </a:prstGeom>
          <a:noFill/>
          <a:ln w="9525">
            <a:noFill/>
            <a:miter lim="800000"/>
            <a:headEnd/>
            <a:tailEnd/>
          </a:ln>
        </p:spPr>
      </p:pic>
      <p:sp>
        <p:nvSpPr>
          <p:cNvPr id="12" name="Slide Number Placeholder 5"/>
          <p:cNvSpPr>
            <a:spLocks noGrp="1"/>
          </p:cNvSpPr>
          <p:nvPr>
            <p:ph type="sldNum" sz="quarter" idx="4"/>
          </p:nvPr>
        </p:nvSpPr>
        <p:spPr>
          <a:xfrm>
            <a:off x="0" y="6477000"/>
            <a:ext cx="381000"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1FDABF2-8568-4284-A42E-6743BE8BA1E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hyperlink" Target="http://www.me.com/"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hyperlink" Target="http://www.paladingrp.com/" TargetMode="Externa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hyperlink" Target="http://www.ebay.com/" TargetMode="Externa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p:txBody>
          <a:bodyPr>
            <a:normAutofit fontScale="90000"/>
          </a:bodyPr>
          <a:lstStyle/>
          <a:p>
            <a:r>
              <a:rPr lang="en-US" smtClean="0"/>
              <a:t>Chapter 7: Telecommunications and Network Security</a:t>
            </a:r>
          </a:p>
        </p:txBody>
      </p:sp>
      <p:sp>
        <p:nvSpPr>
          <p:cNvPr id="2051" name="Rectangle 5"/>
          <p:cNvSpPr>
            <a:spLocks noGrp="1" noChangeArrowheads="1"/>
          </p:cNvSpPr>
          <p:nvPr>
            <p:ph type="subTitle" idx="1"/>
          </p:nvPr>
        </p:nvSpPr>
        <p:spPr/>
        <p:txBody>
          <a:bodyPr/>
          <a:lstStyle/>
          <a:p>
            <a:endParaRPr lang="en-US" dirty="0" smtClean="0"/>
          </a:p>
        </p:txBody>
      </p:sp>
      <p:pic>
        <p:nvPicPr>
          <p:cNvPr id="6" name="Picture 3" descr="J:\Brians Documents\paladingrp\PaladinGroup-logo.png"/>
          <p:cNvPicPr>
            <a:picLocks noChangeAspect="1" noChangeArrowheads="1"/>
          </p:cNvPicPr>
          <p:nvPr/>
        </p:nvPicPr>
        <p:blipFill>
          <a:blip r:embed="rId2" cstate="print"/>
          <a:srcRect/>
          <a:stretch>
            <a:fillRect/>
          </a:stretch>
        </p:blipFill>
        <p:spPr bwMode="auto">
          <a:xfrm>
            <a:off x="5181600" y="5334000"/>
            <a:ext cx="3810000" cy="13525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n-US" smtClean="0"/>
              <a:t>OSI model – layer 1 physical (496)</a:t>
            </a:r>
          </a:p>
        </p:txBody>
      </p:sp>
      <p:sp>
        <p:nvSpPr>
          <p:cNvPr id="11267" name="Rectangle 3"/>
          <p:cNvSpPr>
            <a:spLocks noGrp="1" noChangeArrowheads="1"/>
          </p:cNvSpPr>
          <p:nvPr>
            <p:ph idx="1"/>
          </p:nvPr>
        </p:nvSpPr>
        <p:spPr/>
        <p:txBody>
          <a:bodyPr>
            <a:normAutofit/>
          </a:bodyPr>
          <a:lstStyle/>
          <a:p>
            <a:pPr>
              <a:buNone/>
            </a:pPr>
            <a:r>
              <a:rPr lang="en-US" dirty="0" smtClean="0"/>
              <a:t>Layer 1 Physical – simply put is concerned with physically sending electric signals over a medium. Is concerned with </a:t>
            </a:r>
          </a:p>
          <a:p>
            <a:pPr lvl="1"/>
            <a:r>
              <a:rPr lang="en-US" dirty="0" smtClean="0"/>
              <a:t>specific cabling, </a:t>
            </a:r>
          </a:p>
          <a:p>
            <a:pPr lvl="1"/>
            <a:r>
              <a:rPr lang="en-US" dirty="0" smtClean="0"/>
              <a:t>voltages and </a:t>
            </a:r>
          </a:p>
          <a:p>
            <a:pPr lvl="1"/>
            <a:r>
              <a:rPr lang="en-US" dirty="0" smtClean="0"/>
              <a:t>Timings</a:t>
            </a:r>
          </a:p>
          <a:p>
            <a:r>
              <a:rPr lang="en-US" dirty="0" smtClean="0"/>
              <a:t>This level actually sends data as electrical signals that other equipment using the same “physical” medium</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smtClean="0"/>
              <a:t>VLANs (549)</a:t>
            </a:r>
          </a:p>
        </p:txBody>
      </p:sp>
      <p:sp>
        <p:nvSpPr>
          <p:cNvPr id="104451" name="Rectangle 3"/>
          <p:cNvSpPr>
            <a:spLocks noGrp="1" noChangeArrowheads="1"/>
          </p:cNvSpPr>
          <p:nvPr>
            <p:ph idx="1"/>
          </p:nvPr>
        </p:nvSpPr>
        <p:spPr/>
        <p:txBody>
          <a:bodyPr>
            <a:normAutofit lnSpcReduction="10000"/>
          </a:bodyPr>
          <a:lstStyle/>
          <a:p>
            <a:pPr>
              <a:buNone/>
            </a:pPr>
            <a:r>
              <a:rPr lang="en-US" dirty="0" smtClean="0"/>
              <a:t>A VLAN is the concept of creating multiple broadcast domains (LANs) on a single switch</a:t>
            </a:r>
          </a:p>
          <a:p>
            <a:endParaRPr lang="en-US" dirty="0" smtClean="0"/>
          </a:p>
          <a:p>
            <a:r>
              <a:rPr lang="en-US" dirty="0" smtClean="0"/>
              <a:t>Two </a:t>
            </a:r>
            <a:r>
              <a:rPr lang="en-US" dirty="0" smtClean="0"/>
              <a:t>different VLAN protocols</a:t>
            </a:r>
          </a:p>
          <a:p>
            <a:pPr lvl="1"/>
            <a:r>
              <a:rPr lang="en-US" dirty="0" smtClean="0"/>
              <a:t>802.1q*, </a:t>
            </a:r>
            <a:r>
              <a:rPr lang="en-US" dirty="0" smtClean="0"/>
              <a:t>or Cisco ISL* for </a:t>
            </a:r>
            <a:r>
              <a:rPr lang="en-US" dirty="0" err="1" smtClean="0"/>
              <a:t>trunking</a:t>
            </a:r>
            <a:r>
              <a:rPr lang="en-US" dirty="0" smtClean="0"/>
              <a:t> between switches</a:t>
            </a:r>
          </a:p>
          <a:p>
            <a:r>
              <a:rPr lang="en-US" dirty="0" smtClean="0"/>
              <a:t>Use VLANS for convenience and for creating network security zones. </a:t>
            </a:r>
            <a:endParaRPr lang="en-US" dirty="0" smtClean="0"/>
          </a:p>
          <a:p>
            <a:r>
              <a:rPr lang="en-US" dirty="0" smtClean="0"/>
              <a:t>Combine with 802.1x for dynamic VLAN assignment</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smtClean="0"/>
              <a:t>VLAN (549)</a:t>
            </a:r>
          </a:p>
        </p:txBody>
      </p:sp>
      <p:sp>
        <p:nvSpPr>
          <p:cNvPr id="5" name="Content Placeholder 4"/>
          <p:cNvSpPr>
            <a:spLocks noGrp="1"/>
          </p:cNvSpPr>
          <p:nvPr>
            <p:ph idx="1"/>
          </p:nvPr>
        </p:nvSpPr>
        <p:spPr/>
        <p:txBody>
          <a:bodyPr/>
          <a:lstStyle/>
          <a:p>
            <a:endParaRPr lang="en-US"/>
          </a:p>
        </p:txBody>
      </p:sp>
      <p:pic>
        <p:nvPicPr>
          <p:cNvPr id="105475" name="Picture 3" descr="vlan"/>
          <p:cNvPicPr>
            <a:picLocks noChangeAspect="1" noChangeArrowheads="1"/>
          </p:cNvPicPr>
          <p:nvPr/>
        </p:nvPicPr>
        <p:blipFill>
          <a:blip r:embed="rId2" cstate="print"/>
          <a:srcRect/>
          <a:stretch>
            <a:fillRect/>
          </a:stretch>
        </p:blipFill>
        <p:spPr bwMode="auto">
          <a:xfrm>
            <a:off x="457200" y="1752600"/>
            <a:ext cx="8135938" cy="450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smtClean="0"/>
              <a:t>Routers (544)</a:t>
            </a:r>
            <a:endParaRPr lang="en-US" smtClean="0"/>
          </a:p>
        </p:txBody>
      </p:sp>
      <p:sp>
        <p:nvSpPr>
          <p:cNvPr id="107523" name="Rectangle 3"/>
          <p:cNvSpPr>
            <a:spLocks noGrp="1" noChangeArrowheads="1"/>
          </p:cNvSpPr>
          <p:nvPr>
            <p:ph idx="1"/>
          </p:nvPr>
        </p:nvSpPr>
        <p:spPr/>
        <p:txBody>
          <a:bodyPr>
            <a:normAutofit fontScale="92500" lnSpcReduction="10000"/>
          </a:bodyPr>
          <a:lstStyle/>
          <a:p>
            <a:pPr>
              <a:buNone/>
            </a:pPr>
            <a:r>
              <a:rPr lang="en-US" dirty="0" smtClean="0"/>
              <a:t>Routers connect different networks.</a:t>
            </a:r>
          </a:p>
          <a:p>
            <a:r>
              <a:rPr lang="en-US" dirty="0" smtClean="0"/>
              <a:t>Move packets between networks</a:t>
            </a:r>
          </a:p>
          <a:p>
            <a:r>
              <a:rPr lang="en-US" dirty="0" smtClean="0"/>
              <a:t>Find the optimal path between networks</a:t>
            </a:r>
            <a:endParaRPr lang="en-US" dirty="0" smtClean="0"/>
          </a:p>
          <a:p>
            <a:r>
              <a:rPr lang="en-US" dirty="0" smtClean="0"/>
              <a:t>Layer 3 (network) devices</a:t>
            </a:r>
          </a:p>
          <a:p>
            <a:r>
              <a:rPr lang="en-US" dirty="0" smtClean="0"/>
              <a:t>Look at IP addresses </a:t>
            </a:r>
            <a:r>
              <a:rPr lang="en-US" b="1" dirty="0" smtClean="0"/>
              <a:t>not</a:t>
            </a:r>
            <a:r>
              <a:rPr lang="en-US" dirty="0" smtClean="0"/>
              <a:t> MAC addresses</a:t>
            </a:r>
          </a:p>
          <a:p>
            <a:r>
              <a:rPr lang="en-US" dirty="0" smtClean="0"/>
              <a:t>Routers do</a:t>
            </a:r>
            <a:r>
              <a:rPr lang="en-US" b="1" dirty="0" smtClean="0"/>
              <a:t> </a:t>
            </a:r>
            <a:r>
              <a:rPr lang="en-US" b="1" dirty="0" smtClean="0"/>
              <a:t>not</a:t>
            </a:r>
            <a:r>
              <a:rPr lang="en-US" dirty="0" smtClean="0"/>
              <a:t> forward broadcasts, as such they create different </a:t>
            </a:r>
            <a:r>
              <a:rPr lang="en-US" smtClean="0"/>
              <a:t>broadcasts domain</a:t>
            </a:r>
            <a:endParaRPr lang="en-US" dirty="0" smtClean="0"/>
          </a:p>
          <a:p>
            <a:r>
              <a:rPr lang="en-US" dirty="0" smtClean="0"/>
              <a:t>Can statically determine routes, or dynamically</a:t>
            </a:r>
          </a:p>
          <a:p>
            <a:r>
              <a:rPr lang="en-US" dirty="0" smtClean="0"/>
              <a:t>Can apply access control lists to allow or deny certain types of traffic</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smtClean="0"/>
              <a:t>Router (544)</a:t>
            </a:r>
            <a:endParaRPr lang="en-US" smtClean="0"/>
          </a:p>
        </p:txBody>
      </p:sp>
      <p:sp>
        <p:nvSpPr>
          <p:cNvPr id="108547" name="Rectangle 3"/>
          <p:cNvSpPr>
            <a:spLocks noGrp="1" noChangeArrowheads="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sz="2800" dirty="0" smtClean="0"/>
              <a:t>Routers create separate LAN networks. These networks will have different IP ranges</a:t>
            </a:r>
            <a:endParaRPr lang="en-US" sz="2800" dirty="0" smtClean="0"/>
          </a:p>
        </p:txBody>
      </p:sp>
      <p:pic>
        <p:nvPicPr>
          <p:cNvPr id="108548" name="Picture 4" descr="network"/>
          <p:cNvPicPr>
            <a:picLocks noChangeAspect="1" noChangeArrowheads="1"/>
          </p:cNvPicPr>
          <p:nvPr/>
        </p:nvPicPr>
        <p:blipFill>
          <a:blip r:embed="rId2" cstate="print"/>
          <a:srcRect/>
          <a:stretch>
            <a:fillRect/>
          </a:stretch>
        </p:blipFill>
        <p:spPr bwMode="auto">
          <a:xfrm>
            <a:off x="1371600" y="1752600"/>
            <a:ext cx="6248400" cy="3520149"/>
          </a:xfrm>
          <a:prstGeom prst="rect">
            <a:avLst/>
          </a:prstGeom>
          <a:noFill/>
          <a:ln w="9525">
            <a:noFill/>
            <a:miter lim="800000"/>
            <a:headEnd/>
            <a:tailEnd/>
          </a:ln>
        </p:spPr>
      </p:pic>
      <p:sp>
        <p:nvSpPr>
          <p:cNvPr id="108549" name="Text Box 5"/>
          <p:cNvSpPr txBox="1">
            <a:spLocks noChangeArrowheads="1"/>
          </p:cNvSpPr>
          <p:nvPr/>
        </p:nvSpPr>
        <p:spPr bwMode="auto">
          <a:xfrm>
            <a:off x="914400" y="1447800"/>
            <a:ext cx="7162800" cy="396875"/>
          </a:xfrm>
          <a:prstGeom prst="rect">
            <a:avLst/>
          </a:prstGeom>
          <a:noFill/>
          <a:ln w="9525">
            <a:noFill/>
            <a:miter lim="800000"/>
            <a:headEnd/>
            <a:tailEnd/>
          </a:ln>
        </p:spPr>
        <p:txBody>
          <a:bodyPr>
            <a:spAutoFit/>
          </a:bodyPr>
          <a:lstStyle/>
          <a:p>
            <a:pPr algn="l">
              <a:spcBef>
                <a:spcPct val="50000"/>
              </a:spcBef>
            </a:pPr>
            <a:r>
              <a:rPr lang="en-US" sz="2000" dirty="0"/>
              <a:t>192.168.1.0 / 255.255.255.0      10.1.2.0 / 255.255.255.0</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smtClean="0"/>
              <a:t>Routers and IP addresses</a:t>
            </a:r>
            <a:endParaRPr lang="en-US" smtClean="0"/>
          </a:p>
        </p:txBody>
      </p:sp>
      <p:sp>
        <p:nvSpPr>
          <p:cNvPr id="109571" name="Rectangle 3"/>
          <p:cNvSpPr>
            <a:spLocks noGrp="1" noChangeArrowheads="1"/>
          </p:cNvSpPr>
          <p:nvPr>
            <p:ph idx="1"/>
          </p:nvPr>
        </p:nvSpPr>
        <p:spPr/>
        <p:txBody>
          <a:bodyPr>
            <a:normAutofit fontScale="92500" lnSpcReduction="10000"/>
          </a:bodyPr>
          <a:lstStyle/>
          <a:p>
            <a:pPr>
              <a:buNone/>
            </a:pPr>
            <a:r>
              <a:rPr lang="en-US" dirty="0" smtClean="0"/>
              <a:t>Routers work with IP addresses which in IPv4 have the form </a:t>
            </a:r>
          </a:p>
          <a:p>
            <a:r>
              <a:rPr lang="en-US" dirty="0" smtClean="0"/>
              <a:t>0-255 . 0-255 . 0-255 . 0-255</a:t>
            </a:r>
          </a:p>
          <a:p>
            <a:r>
              <a:rPr lang="en-US" dirty="0" smtClean="0"/>
              <a:t>Example: 130.85.1.4</a:t>
            </a:r>
          </a:p>
          <a:p>
            <a:endParaRPr lang="en-US" dirty="0" smtClean="0"/>
          </a:p>
          <a:p>
            <a:r>
              <a:rPr lang="en-US" dirty="0" smtClean="0"/>
              <a:t>There are a few ranges of IPs that are considered </a:t>
            </a:r>
            <a:r>
              <a:rPr lang="en-US" i="1" dirty="0" smtClean="0"/>
              <a:t>private</a:t>
            </a:r>
            <a:r>
              <a:rPr lang="en-US" dirty="0" smtClean="0"/>
              <a:t>*</a:t>
            </a:r>
          </a:p>
          <a:p>
            <a:pPr lvl="1"/>
            <a:r>
              <a:rPr lang="en-US" dirty="0" smtClean="0"/>
              <a:t>10.x.x.x</a:t>
            </a:r>
          </a:p>
          <a:p>
            <a:pPr lvl="1"/>
            <a:r>
              <a:rPr lang="en-US" dirty="0" smtClean="0"/>
              <a:t>192.168.x.x</a:t>
            </a:r>
          </a:p>
          <a:p>
            <a:pPr lvl="1"/>
            <a:r>
              <a:rPr lang="en-US" dirty="0" smtClean="0"/>
              <a:t>172.16.x.x – 172.31.x.x</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smtClean="0"/>
              <a:t>Routers vs. Switches - 546</a:t>
            </a:r>
            <a:endParaRPr lang="en-US" smtClean="0"/>
          </a:p>
        </p:txBody>
      </p:sp>
      <p:sp>
        <p:nvSpPr>
          <p:cNvPr id="110595" name="Rectangle 3"/>
          <p:cNvSpPr>
            <a:spLocks noGrp="1" noChangeArrowheads="1"/>
          </p:cNvSpPr>
          <p:nvPr>
            <p:ph idx="1"/>
          </p:nvPr>
        </p:nvSpPr>
        <p:spPr/>
        <p:txBody>
          <a:bodyPr/>
          <a:lstStyle/>
          <a:p>
            <a:r>
              <a:rPr lang="en-US" dirty="0" smtClean="0"/>
              <a:t>You should understand the different between a router and a switch.</a:t>
            </a:r>
          </a:p>
          <a:p>
            <a:r>
              <a:rPr lang="en-US" dirty="0" smtClean="0"/>
              <a:t>You should also know when you need a router and when you need a switch.</a:t>
            </a:r>
          </a:p>
          <a:p>
            <a:r>
              <a:rPr lang="en-US" dirty="0" smtClean="0"/>
              <a:t> Also memorize the table at the top of 546</a:t>
            </a:r>
          </a:p>
          <a:p>
            <a:pPr>
              <a:buNone/>
            </a:pPr>
            <a:endParaRPr lang="en-US" dirty="0"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smtClean="0"/>
              <a:t>Advanced Networking Devices</a:t>
            </a:r>
          </a:p>
        </p:txBody>
      </p:sp>
      <p:sp>
        <p:nvSpPr>
          <p:cNvPr id="111619" name="Rectangle 3"/>
          <p:cNvSpPr>
            <a:spLocks noGrp="1" noChangeArrowheads="1"/>
          </p:cNvSpPr>
          <p:nvPr>
            <p:ph idx="1"/>
          </p:nvPr>
        </p:nvSpPr>
        <p:spPr/>
        <p:txBody>
          <a:bodyPr/>
          <a:lstStyle/>
          <a:p>
            <a:pPr eaLnBrk="1" hangingPunct="1"/>
            <a:r>
              <a:rPr lang="en-US" dirty="0" smtClean="0"/>
              <a:t>These are devices that are beyond the </a:t>
            </a:r>
            <a:r>
              <a:rPr lang="en-US" dirty="0" smtClean="0"/>
              <a:t>basic </a:t>
            </a:r>
            <a:r>
              <a:rPr lang="en-US" dirty="0" smtClean="0"/>
              <a:t>fundamental networking devices, they generally provide some specific advanced functionality.</a:t>
            </a:r>
          </a:p>
          <a:p>
            <a:pPr eaLnBrk="1" hangingPunct="1"/>
            <a:endParaRPr lang="en-US" dirty="0" smtClean="0"/>
          </a:p>
          <a:p>
            <a:pPr lvl="1"/>
            <a:r>
              <a:rPr lang="en-US" dirty="0" smtClean="0"/>
              <a:t>Gateway</a:t>
            </a:r>
          </a:p>
          <a:p>
            <a:pPr lvl="1"/>
            <a:r>
              <a:rPr lang="en-US" dirty="0" smtClean="0"/>
              <a:t>PBX</a:t>
            </a:r>
          </a:p>
          <a:p>
            <a:pPr lvl="1"/>
            <a:r>
              <a:rPr lang="en-US" dirty="0" smtClean="0"/>
              <a:t>Firewall* (multiple types)</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smtClean="0"/>
              <a:t>Gateway - 550</a:t>
            </a:r>
            <a:endParaRPr lang="en-US" smtClean="0"/>
          </a:p>
        </p:txBody>
      </p:sp>
      <p:sp>
        <p:nvSpPr>
          <p:cNvPr id="112643" name="Rectangle 3"/>
          <p:cNvSpPr>
            <a:spLocks noGrp="1" noChangeArrowheads="1"/>
          </p:cNvSpPr>
          <p:nvPr>
            <p:ph idx="1"/>
          </p:nvPr>
        </p:nvSpPr>
        <p:spPr/>
        <p:txBody>
          <a:bodyPr>
            <a:normAutofit/>
          </a:bodyPr>
          <a:lstStyle/>
          <a:p>
            <a:pPr>
              <a:buNone/>
            </a:pPr>
            <a:r>
              <a:rPr lang="en-US" dirty="0" smtClean="0"/>
              <a:t>Generic Term for something that connects two separate things together (can be any level). </a:t>
            </a:r>
          </a:p>
          <a:p>
            <a:pPr lvl="1"/>
            <a:r>
              <a:rPr lang="en-US" dirty="0" smtClean="0"/>
              <a:t>Default gateway = router to get you off your network</a:t>
            </a:r>
          </a:p>
          <a:p>
            <a:pPr lvl="1"/>
            <a:r>
              <a:rPr lang="en-US" dirty="0" smtClean="0"/>
              <a:t>Application gateways – work at the application level and help translate between two different applications (NFS &lt;-&gt; SMB).  </a:t>
            </a:r>
          </a:p>
          <a:p>
            <a:pPr lvl="1"/>
            <a:r>
              <a:rPr lang="en-US" dirty="0" smtClean="0"/>
              <a:t>Email Gateway – translate between different email types. (Exchange and SMTP)</a:t>
            </a:r>
            <a:endParaRPr lang="en-US" dirty="0"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smtClean="0"/>
              <a:t>PBX 552</a:t>
            </a:r>
            <a:endParaRPr lang="en-US" smtClean="0"/>
          </a:p>
        </p:txBody>
      </p:sp>
      <p:sp>
        <p:nvSpPr>
          <p:cNvPr id="113667" name="Rectangle 3"/>
          <p:cNvSpPr>
            <a:spLocks noGrp="1" noChangeArrowheads="1"/>
          </p:cNvSpPr>
          <p:nvPr>
            <p:ph idx="1"/>
          </p:nvPr>
        </p:nvSpPr>
        <p:spPr/>
        <p:txBody>
          <a:bodyPr>
            <a:normAutofit lnSpcReduction="10000"/>
          </a:bodyPr>
          <a:lstStyle/>
          <a:p>
            <a:r>
              <a:rPr lang="en-US" smtClean="0"/>
              <a:t>Private Branch Exchange – phone system</a:t>
            </a:r>
          </a:p>
          <a:p>
            <a:pPr lvl="1"/>
            <a:r>
              <a:rPr lang="en-US" smtClean="0"/>
              <a:t>Old systems analog</a:t>
            </a:r>
            <a:r>
              <a:rPr lang="en-US" smtClean="0"/>
              <a:t>*</a:t>
            </a:r>
            <a:endParaRPr lang="en-US" smtClean="0"/>
          </a:p>
          <a:p>
            <a:pPr lvl="1"/>
            <a:r>
              <a:rPr lang="en-US" smtClean="0"/>
              <a:t>New systems digital and VoIP</a:t>
            </a:r>
          </a:p>
          <a:p>
            <a:endParaRPr lang="en-US" smtClean="0"/>
          </a:p>
          <a:p>
            <a:r>
              <a:rPr lang="en-US" smtClean="0"/>
              <a:t>Crackers that hack phone systems used to be call phreakers</a:t>
            </a:r>
            <a:r>
              <a:rPr lang="en-US" smtClean="0"/>
              <a:t>*</a:t>
            </a:r>
            <a:endParaRPr lang="en-US" smtClean="0"/>
          </a:p>
          <a:p>
            <a:pPr lvl="1"/>
            <a:r>
              <a:rPr lang="en-US" smtClean="0"/>
              <a:t>Free calls (long distance)</a:t>
            </a:r>
          </a:p>
          <a:p>
            <a:pPr lvl="1"/>
            <a:r>
              <a:rPr lang="en-US" smtClean="0"/>
              <a:t>Masquerade as other people/hide calls</a:t>
            </a:r>
          </a:p>
          <a:p>
            <a:pPr lvl="1"/>
            <a:r>
              <a:rPr lang="en-US" smtClean="0"/>
              <a:t>Often this goes un-noticed as companies often do not audit their phone bills closely</a:t>
            </a:r>
            <a:endParaRPr lang="en-US" dirty="0"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smtClean="0"/>
              <a:t>Firewall 553</a:t>
            </a:r>
            <a:endParaRPr lang="en-US" smtClean="0"/>
          </a:p>
        </p:txBody>
      </p:sp>
      <p:sp>
        <p:nvSpPr>
          <p:cNvPr id="5" name="Content Placeholder 4"/>
          <p:cNvSpPr>
            <a:spLocks noGrp="1"/>
          </p:cNvSpPr>
          <p:nvPr>
            <p:ph idx="1"/>
          </p:nvPr>
        </p:nvSpPr>
        <p:spPr/>
        <p:txBody>
          <a:bodyPr/>
          <a:lstStyle/>
          <a:p>
            <a:endParaRPr lang="en-US"/>
          </a:p>
        </p:txBody>
      </p:sp>
      <p:pic>
        <p:nvPicPr>
          <p:cNvPr id="114691" name="Picture 3" descr="firewall"/>
          <p:cNvPicPr>
            <a:picLocks noChangeAspect="1" noChangeArrowheads="1"/>
          </p:cNvPicPr>
          <p:nvPr/>
        </p:nvPicPr>
        <p:blipFill>
          <a:blip r:embed="rId2" cstate="print"/>
          <a:srcRect/>
          <a:stretch>
            <a:fillRect/>
          </a:stretch>
        </p:blipFill>
        <p:spPr bwMode="auto">
          <a:xfrm>
            <a:off x="533400" y="1558926"/>
            <a:ext cx="7467600" cy="50895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OSI model – layer 2 data link</a:t>
            </a:r>
          </a:p>
        </p:txBody>
      </p:sp>
      <p:sp>
        <p:nvSpPr>
          <p:cNvPr id="12291" name="Rectangle 3"/>
          <p:cNvSpPr>
            <a:spLocks noGrp="1" noChangeArrowheads="1"/>
          </p:cNvSpPr>
          <p:nvPr>
            <p:ph idx="1"/>
          </p:nvPr>
        </p:nvSpPr>
        <p:spPr/>
        <p:txBody>
          <a:bodyPr>
            <a:normAutofit fontScale="92500" lnSpcReduction="20000"/>
          </a:bodyPr>
          <a:lstStyle/>
          <a:p>
            <a:pPr>
              <a:buNone/>
            </a:pPr>
            <a:r>
              <a:rPr lang="en-US" dirty="0" smtClean="0"/>
              <a:t>Layer 2 Data Link – data link goes hand in hand with physical layer. The data link level actually defines the format of how data </a:t>
            </a:r>
            <a:r>
              <a:rPr lang="en-US" i="1" dirty="0" smtClean="0"/>
              <a:t>frames</a:t>
            </a:r>
            <a:r>
              <a:rPr lang="en-US" dirty="0" smtClean="0"/>
              <a:t>* will be sent over the physical medium, so that two network cards of the same network type will actually be able to communicate. These frames are sent to the physical layer to actually be turned into the electronic signals that are sent over a specific network. (layer 2 uses the services of layer 1)</a:t>
            </a:r>
          </a:p>
          <a:p>
            <a:r>
              <a:rPr lang="en-US" dirty="0" smtClean="0"/>
              <a:t>Two network cards on the same LAN communicate at the data link layer.</a:t>
            </a:r>
          </a:p>
          <a:p>
            <a:pPr lvl="1"/>
            <a:endParaRPr lang="en-US" dirty="0"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smtClean="0"/>
              <a:t>Firewalls - 553</a:t>
            </a:r>
            <a:endParaRPr lang="en-US" smtClean="0"/>
          </a:p>
        </p:txBody>
      </p:sp>
      <p:sp>
        <p:nvSpPr>
          <p:cNvPr id="115715" name="Rectangle 3"/>
          <p:cNvSpPr>
            <a:spLocks noGrp="1" noChangeArrowheads="1"/>
          </p:cNvSpPr>
          <p:nvPr>
            <p:ph idx="1"/>
          </p:nvPr>
        </p:nvSpPr>
        <p:spPr/>
        <p:txBody>
          <a:bodyPr>
            <a:normAutofit fontScale="85000" lnSpcReduction="20000"/>
          </a:bodyPr>
          <a:lstStyle/>
          <a:p>
            <a:r>
              <a:rPr lang="en-US" dirty="0" smtClean="0"/>
              <a:t>Enforce network policy.</a:t>
            </a:r>
          </a:p>
          <a:p>
            <a:r>
              <a:rPr lang="en-US" dirty="0" smtClean="0"/>
              <a:t>Usually </a:t>
            </a:r>
            <a:r>
              <a:rPr lang="en-US" dirty="0" smtClean="0"/>
              <a:t>firewalls are put on the perimeter of a network and allow or deny traffic based on company or network policy.</a:t>
            </a:r>
          </a:p>
          <a:p>
            <a:r>
              <a:rPr lang="en-US" dirty="0" smtClean="0"/>
              <a:t>MUST have IP forwarding turned off*</a:t>
            </a:r>
          </a:p>
          <a:p>
            <a:r>
              <a:rPr lang="en-US" dirty="0" smtClean="0"/>
              <a:t>Firewalls are often used to create a DMZ. </a:t>
            </a:r>
          </a:p>
          <a:p>
            <a:r>
              <a:rPr lang="en-US" dirty="0" smtClean="0"/>
              <a:t>Generally are </a:t>
            </a:r>
            <a:r>
              <a:rPr lang="en-US" i="1" dirty="0" smtClean="0"/>
              <a:t>dual/multi homed</a:t>
            </a:r>
            <a:r>
              <a:rPr lang="en-US" dirty="0" smtClean="0"/>
              <a:t>*</a:t>
            </a:r>
          </a:p>
          <a:p>
            <a:r>
              <a:rPr lang="en-US" dirty="0" smtClean="0"/>
              <a:t>Types of firewalls</a:t>
            </a:r>
          </a:p>
          <a:p>
            <a:pPr lvl="1"/>
            <a:r>
              <a:rPr lang="en-US" dirty="0" smtClean="0"/>
              <a:t>Packet filtering</a:t>
            </a:r>
          </a:p>
          <a:p>
            <a:pPr lvl="1"/>
            <a:r>
              <a:rPr lang="en-US" dirty="0" smtClean="0"/>
              <a:t>State full</a:t>
            </a:r>
          </a:p>
          <a:p>
            <a:pPr lvl="1"/>
            <a:r>
              <a:rPr lang="en-US" dirty="0" smtClean="0"/>
              <a:t>Proxy</a:t>
            </a:r>
          </a:p>
          <a:p>
            <a:pPr lvl="1"/>
            <a:r>
              <a:rPr lang="en-US" dirty="0" smtClean="0"/>
              <a:t>Dynamic packet filtering</a:t>
            </a:r>
          </a:p>
          <a:p>
            <a:pPr lvl="1"/>
            <a:endParaRPr lang="en-US" dirty="0" smtClean="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smtClean="0"/>
              <a:t>Packet filter - 555</a:t>
            </a:r>
            <a:endParaRPr lang="en-US" smtClean="0"/>
          </a:p>
        </p:txBody>
      </p:sp>
      <p:sp>
        <p:nvSpPr>
          <p:cNvPr id="116739" name="Rectangle 3"/>
          <p:cNvSpPr>
            <a:spLocks noGrp="1" noChangeArrowheads="1"/>
          </p:cNvSpPr>
          <p:nvPr>
            <p:ph idx="1"/>
          </p:nvPr>
        </p:nvSpPr>
        <p:spPr/>
        <p:txBody>
          <a:bodyPr>
            <a:normAutofit lnSpcReduction="10000"/>
          </a:bodyPr>
          <a:lstStyle/>
          <a:p>
            <a:r>
              <a:rPr lang="en-US" dirty="0" smtClean="0"/>
              <a:t>Uses Access control lists (ACLs), which are rules that a firewall applies to each packet it receives.</a:t>
            </a:r>
          </a:p>
          <a:p>
            <a:r>
              <a:rPr lang="en-US" dirty="0" smtClean="0"/>
              <a:t>Not state full, just looks at the network and transport layer packets (IP addresses, ports, and “flags”)</a:t>
            </a:r>
          </a:p>
          <a:p>
            <a:pPr lvl="1"/>
            <a:r>
              <a:rPr lang="en-US" dirty="0" smtClean="0"/>
              <a:t>Do not look into the application, cannot block </a:t>
            </a:r>
            <a:r>
              <a:rPr lang="en-US" dirty="0" err="1" smtClean="0"/>
              <a:t>viri</a:t>
            </a:r>
            <a:r>
              <a:rPr lang="en-US" dirty="0" smtClean="0"/>
              <a:t> etc.</a:t>
            </a:r>
          </a:p>
          <a:p>
            <a:pPr lvl="1"/>
            <a:r>
              <a:rPr lang="en-US" dirty="0" smtClean="0"/>
              <a:t>Generally do not support anything advanced or custom</a:t>
            </a:r>
            <a:endParaRPr lang="en-US" dirty="0" smtClean="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Packet Filter</a:t>
            </a:r>
            <a:endParaRPr lang="en-US" dirty="0"/>
          </a:p>
        </p:txBody>
      </p:sp>
      <p:sp>
        <p:nvSpPr>
          <p:cNvPr id="3" name="Content Placeholder 2"/>
          <p:cNvSpPr>
            <a:spLocks noGrp="1"/>
          </p:cNvSpPr>
          <p:nvPr>
            <p:ph idx="1"/>
          </p:nvPr>
        </p:nvSpPr>
        <p:spPr/>
        <p:txBody>
          <a:bodyPr/>
          <a:lstStyle/>
          <a:p>
            <a:pPr>
              <a:buNone/>
            </a:pPr>
            <a:r>
              <a:rPr lang="en-US" dirty="0" smtClean="0"/>
              <a:t>permit </a:t>
            </a:r>
            <a:r>
              <a:rPr lang="en-US" dirty="0" err="1" smtClean="0"/>
              <a:t>tcp</a:t>
            </a:r>
            <a:r>
              <a:rPr lang="en-US" dirty="0" smtClean="0"/>
              <a:t> any host </a:t>
            </a:r>
            <a:r>
              <a:rPr lang="en-US" dirty="0" smtClean="0">
                <a:hlinkClick r:id="rId2"/>
              </a:rPr>
              <a:t>www.me.com</a:t>
            </a:r>
            <a:r>
              <a:rPr lang="en-US" dirty="0" smtClean="0"/>
              <a:t> </a:t>
            </a:r>
            <a:r>
              <a:rPr lang="en-US" dirty="0" err="1" smtClean="0"/>
              <a:t>eq</a:t>
            </a:r>
            <a:r>
              <a:rPr lang="en-US" dirty="0" smtClean="0"/>
              <a:t> 80</a:t>
            </a:r>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Packet Filter</a:t>
            </a:r>
            <a:endParaRPr lang="en-US" dirty="0"/>
          </a:p>
        </p:txBody>
      </p:sp>
      <p:sp>
        <p:nvSpPr>
          <p:cNvPr id="3" name="Content Placeholder 2"/>
          <p:cNvSpPr>
            <a:spLocks noGrp="1"/>
          </p:cNvSpPr>
          <p:nvPr>
            <p:ph idx="1"/>
          </p:nvPr>
        </p:nvSpPr>
        <p:spPr/>
        <p:txBody>
          <a:bodyPr>
            <a:normAutofit lnSpcReduction="10000"/>
          </a:bodyPr>
          <a:lstStyle/>
          <a:p>
            <a:r>
              <a:rPr lang="en-US" dirty="0" smtClean="0"/>
              <a:t>Packet filters keep no </a:t>
            </a:r>
            <a:r>
              <a:rPr lang="en-US" i="1" dirty="0" smtClean="0"/>
              <a:t>state</a:t>
            </a:r>
            <a:r>
              <a:rPr lang="en-US" dirty="0" smtClean="0"/>
              <a:t>*</a:t>
            </a:r>
          </a:p>
          <a:p>
            <a:pPr lvl="1"/>
            <a:r>
              <a:rPr lang="en-US" dirty="0" smtClean="0"/>
              <a:t>Each packet is evaluated own it’s own without regard to previous traffic</a:t>
            </a:r>
            <a:endParaRPr lang="en-US" dirty="0" smtClean="0"/>
          </a:p>
          <a:p>
            <a:pPr lvl="1"/>
            <a:r>
              <a:rPr lang="en-US" dirty="0" smtClean="0"/>
              <a:t>Advantages</a:t>
            </a:r>
          </a:p>
          <a:p>
            <a:pPr lvl="1"/>
            <a:r>
              <a:rPr lang="en-US" dirty="0" smtClean="0"/>
              <a:t>Disadvantages</a:t>
            </a:r>
          </a:p>
          <a:p>
            <a:pPr lvl="2"/>
            <a:r>
              <a:rPr lang="en-US" dirty="0" smtClean="0"/>
              <a:t>fragments</a:t>
            </a:r>
          </a:p>
          <a:p>
            <a:r>
              <a:rPr lang="en-US" dirty="0" smtClean="0"/>
              <a:t>Rule based access control</a:t>
            </a:r>
            <a:endParaRPr lang="en-US" dirty="0" smtClean="0"/>
          </a:p>
          <a:p>
            <a:r>
              <a:rPr lang="en-US" dirty="0" smtClean="0"/>
              <a:t>Packet filters are still used on the edge of the network before a </a:t>
            </a:r>
            <a:r>
              <a:rPr lang="en-US" dirty="0" err="1" smtClean="0"/>
              <a:t>statefull</a:t>
            </a:r>
            <a:r>
              <a:rPr lang="en-US" dirty="0" smtClean="0"/>
              <a:t> firewall for performance reasons.</a:t>
            </a:r>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smtClean="0"/>
              <a:t>State full firewall - 556</a:t>
            </a:r>
            <a:endParaRPr lang="en-US" smtClean="0"/>
          </a:p>
        </p:txBody>
      </p:sp>
      <p:sp>
        <p:nvSpPr>
          <p:cNvPr id="117763" name="Rectangle 3"/>
          <p:cNvSpPr>
            <a:spLocks noGrp="1" noChangeArrowheads="1"/>
          </p:cNvSpPr>
          <p:nvPr>
            <p:ph idx="1"/>
          </p:nvPr>
        </p:nvSpPr>
        <p:spPr/>
        <p:txBody>
          <a:bodyPr>
            <a:normAutofit fontScale="92500" lnSpcReduction="20000"/>
          </a:bodyPr>
          <a:lstStyle/>
          <a:p>
            <a:r>
              <a:rPr lang="en-US" dirty="0" smtClean="0"/>
              <a:t>router keeps track of a connections in a table. It knows which conversations are active, who is involved etc.</a:t>
            </a:r>
          </a:p>
          <a:p>
            <a:r>
              <a:rPr lang="en-US" dirty="0" smtClean="0"/>
              <a:t>It allows return traffic to come back where a packet filter would have to have a specific rule to define returned traffic</a:t>
            </a:r>
          </a:p>
          <a:p>
            <a:r>
              <a:rPr lang="en-US" dirty="0" smtClean="0"/>
              <a:t>More complex, and can launch </a:t>
            </a:r>
            <a:r>
              <a:rPr lang="en-US" dirty="0" err="1" smtClean="0"/>
              <a:t>DoS</a:t>
            </a:r>
            <a:r>
              <a:rPr lang="en-US" dirty="0" smtClean="0"/>
              <a:t> against by trying to fill up all the entries in the state tables/use up memory.</a:t>
            </a:r>
          </a:p>
          <a:p>
            <a:r>
              <a:rPr lang="en-US" dirty="0" smtClean="0"/>
              <a:t>If rebooted can disrupt conversation that had been occurring.</a:t>
            </a:r>
          </a:p>
          <a:p>
            <a:r>
              <a:rPr lang="en-US" i="1" dirty="0" smtClean="0"/>
              <a:t>Context dependant access control*</a:t>
            </a:r>
            <a:endParaRPr lang="en-US" i="1" dirty="0" smtClean="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smtClean="0"/>
              <a:t>Dynamic packet filtering 562</a:t>
            </a:r>
            <a:endParaRPr lang="en-US" smtClean="0"/>
          </a:p>
        </p:txBody>
      </p:sp>
      <p:sp>
        <p:nvSpPr>
          <p:cNvPr id="520195" name="Rectangle 3"/>
          <p:cNvSpPr>
            <a:spLocks noGrp="1" noChangeArrowheads="1"/>
          </p:cNvSpPr>
          <p:nvPr>
            <p:ph idx="1"/>
          </p:nvPr>
        </p:nvSpPr>
        <p:spPr/>
        <p:txBody>
          <a:bodyPr>
            <a:normAutofit fontScale="85000" lnSpcReduction="10000"/>
          </a:bodyPr>
          <a:lstStyle/>
          <a:p>
            <a:r>
              <a:rPr lang="en-US" dirty="0" smtClean="0"/>
              <a:t>I believe the author is confusing about this topic and actually is describing a state full filter in the book. However there are firewalls that do allow “triggers” these could be called dynamic packet filters</a:t>
            </a:r>
          </a:p>
          <a:p>
            <a:r>
              <a:rPr lang="en-US" dirty="0" smtClean="0"/>
              <a:t>Like a state full firewall but more advanced. Can actually rewrite rules dynamically.</a:t>
            </a:r>
          </a:p>
          <a:p>
            <a:r>
              <a:rPr lang="en-US" dirty="0" smtClean="0"/>
              <a:t>Some protocols such as FTP have complex communications that require multiple ports and protocols for a specific application, packet and </a:t>
            </a:r>
            <a:r>
              <a:rPr lang="en-US" dirty="0" err="1" smtClean="0"/>
              <a:t>statefull</a:t>
            </a:r>
            <a:r>
              <a:rPr lang="en-US" dirty="0" smtClean="0"/>
              <a:t> filter cannot handle these easily, however dynamic packet filter can as they can create rules on the fly as needed.</a:t>
            </a:r>
            <a:endParaRPr lang="en-US" dirty="0" smtClean="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smtClean="0"/>
              <a:t>Proxy firewalls - 557</a:t>
            </a:r>
            <a:endParaRPr lang="en-US" smtClean="0"/>
          </a:p>
        </p:txBody>
      </p:sp>
      <p:sp>
        <p:nvSpPr>
          <p:cNvPr id="119811" name="Rectangle 3"/>
          <p:cNvSpPr>
            <a:spLocks noGrp="1" noChangeArrowheads="1"/>
          </p:cNvSpPr>
          <p:nvPr>
            <p:ph idx="1"/>
          </p:nvPr>
        </p:nvSpPr>
        <p:spPr/>
        <p:txBody>
          <a:bodyPr/>
          <a:lstStyle/>
          <a:p>
            <a:r>
              <a:rPr lang="en-US" dirty="0" smtClean="0"/>
              <a:t>Two types of proxies</a:t>
            </a:r>
          </a:p>
          <a:p>
            <a:pPr lvl="1"/>
            <a:r>
              <a:rPr lang="en-US" dirty="0" smtClean="0"/>
              <a:t>Circuit level*</a:t>
            </a:r>
          </a:p>
          <a:p>
            <a:pPr lvl="1"/>
            <a:r>
              <a:rPr lang="en-US" dirty="0" smtClean="0"/>
              <a:t>Application*</a:t>
            </a:r>
          </a:p>
          <a:p>
            <a:pPr lvl="1"/>
            <a:endParaRPr lang="en-US" dirty="0" smtClean="0"/>
          </a:p>
          <a:p>
            <a:r>
              <a:rPr lang="en-US" dirty="0" smtClean="0"/>
              <a:t>Both types of Proxies hide the internal hosts/addressing from the outside world.</a:t>
            </a:r>
          </a:p>
          <a:p>
            <a:endParaRPr lang="en-US" dirty="0" smtClean="0"/>
          </a:p>
          <a:p>
            <a:r>
              <a:rPr lang="en-US" dirty="0" smtClean="0"/>
              <a:t>Talk about each of these on next slides</a:t>
            </a:r>
            <a:endParaRPr lang="en-US" dirty="0" smtClean="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mtClean="0"/>
              <a:t>Circuit Level Proxy - 559</a:t>
            </a:r>
            <a:endParaRPr lang="en-US" smtClean="0"/>
          </a:p>
        </p:txBody>
      </p:sp>
      <p:sp>
        <p:nvSpPr>
          <p:cNvPr id="120835" name="Rectangle 3"/>
          <p:cNvSpPr>
            <a:spLocks noGrp="1" noChangeArrowheads="1"/>
          </p:cNvSpPr>
          <p:nvPr>
            <p:ph idx="1"/>
          </p:nvPr>
        </p:nvSpPr>
        <p:spPr/>
        <p:txBody>
          <a:bodyPr/>
          <a:lstStyle/>
          <a:p>
            <a:r>
              <a:rPr lang="en-US" dirty="0" smtClean="0"/>
              <a:t>A middleman.</a:t>
            </a:r>
          </a:p>
          <a:p>
            <a:r>
              <a:rPr lang="en-US" dirty="0" smtClean="0"/>
              <a:t>A</a:t>
            </a:r>
            <a:r>
              <a:rPr lang="en-US" dirty="0" smtClean="0"/>
              <a:t> proxy  takes client information and sends it to a remote server,  it also receives a response and sends it back to the client.</a:t>
            </a:r>
            <a:endParaRPr lang="en-US" dirty="0" smtClean="0"/>
          </a:p>
        </p:txBody>
      </p:sp>
      <p:pic>
        <p:nvPicPr>
          <p:cNvPr id="120836" name="Picture 4" descr="proxy-server"/>
          <p:cNvPicPr>
            <a:picLocks noChangeAspect="1" noChangeArrowheads="1"/>
          </p:cNvPicPr>
          <p:nvPr/>
        </p:nvPicPr>
        <p:blipFill>
          <a:blip r:embed="rId2" cstate="print"/>
          <a:srcRect/>
          <a:stretch>
            <a:fillRect/>
          </a:stretch>
        </p:blipFill>
        <p:spPr bwMode="auto">
          <a:xfrm>
            <a:off x="381000" y="3886200"/>
            <a:ext cx="7696200" cy="2824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smtClean="0"/>
              <a:t>Circuit Level Proxies - 559</a:t>
            </a:r>
            <a:endParaRPr lang="en-US" smtClean="0"/>
          </a:p>
        </p:txBody>
      </p:sp>
      <p:sp>
        <p:nvSpPr>
          <p:cNvPr id="121859" name="Rectangle 3"/>
          <p:cNvSpPr>
            <a:spLocks noGrp="1" noChangeArrowheads="1"/>
          </p:cNvSpPr>
          <p:nvPr>
            <p:ph idx="1"/>
          </p:nvPr>
        </p:nvSpPr>
        <p:spPr/>
        <p:txBody>
          <a:bodyPr>
            <a:normAutofit fontScale="70000" lnSpcReduction="20000"/>
          </a:bodyPr>
          <a:lstStyle/>
          <a:p>
            <a:pPr>
              <a:buNone/>
            </a:pPr>
            <a:r>
              <a:rPr lang="en-US" dirty="0" smtClean="0"/>
              <a:t>Main purpose is to hide internal network and stop direct communications between external machines and internal machines</a:t>
            </a:r>
            <a:r>
              <a:rPr lang="en-US" dirty="0" smtClean="0"/>
              <a:t>.</a:t>
            </a:r>
            <a:endParaRPr lang="en-US" dirty="0" smtClean="0"/>
          </a:p>
          <a:p>
            <a:pPr>
              <a:buNone/>
            </a:pPr>
            <a:endParaRPr lang="en-US" dirty="0" smtClean="0"/>
          </a:p>
          <a:p>
            <a:pPr>
              <a:buNone/>
            </a:pPr>
            <a:r>
              <a:rPr lang="en-US" dirty="0" smtClean="0"/>
              <a:t>Advantages</a:t>
            </a:r>
          </a:p>
          <a:p>
            <a:r>
              <a:rPr lang="en-US" dirty="0" smtClean="0"/>
              <a:t>Fairly simple</a:t>
            </a:r>
          </a:p>
          <a:p>
            <a:r>
              <a:rPr lang="en-US" dirty="0" smtClean="0"/>
              <a:t>Works with all network protocols</a:t>
            </a:r>
          </a:p>
          <a:p>
            <a:r>
              <a:rPr lang="en-US" dirty="0" smtClean="0"/>
              <a:t>Hides internal network addresses</a:t>
            </a:r>
          </a:p>
          <a:p>
            <a:r>
              <a:rPr lang="en-US" dirty="0" smtClean="0"/>
              <a:t>When used with a firewall, stops people from directly starting conversations with internal hosts, while still allowing internal hosts to communicate with the Internet</a:t>
            </a:r>
          </a:p>
          <a:p>
            <a:pPr>
              <a:buNone/>
            </a:pPr>
            <a:r>
              <a:rPr lang="en-US" dirty="0" smtClean="0"/>
              <a:t>Disadvantages</a:t>
            </a:r>
          </a:p>
          <a:p>
            <a:r>
              <a:rPr lang="en-US" dirty="0" smtClean="0"/>
              <a:t>A single point of failure and performance issues</a:t>
            </a:r>
          </a:p>
          <a:p>
            <a:r>
              <a:rPr lang="en-US" dirty="0" smtClean="0"/>
              <a:t>Does not  analyze data does not protect from dangerous data</a:t>
            </a:r>
          </a:p>
          <a:p>
            <a:r>
              <a:rPr lang="en-US" dirty="0" smtClean="0"/>
              <a:t>Cannot protect against, violations in the protocol or bad data being passed around, </a:t>
            </a:r>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smtClean="0"/>
              <a:t>Application Proxies - 559</a:t>
            </a:r>
            <a:endParaRPr lang="en-US" smtClean="0"/>
          </a:p>
        </p:txBody>
      </p:sp>
      <p:sp>
        <p:nvSpPr>
          <p:cNvPr id="122883" name="Rectangle 3"/>
          <p:cNvSpPr>
            <a:spLocks noGrp="1" noChangeArrowheads="1"/>
          </p:cNvSpPr>
          <p:nvPr>
            <p:ph idx="1"/>
          </p:nvPr>
        </p:nvSpPr>
        <p:spPr>
          <a:xfrm>
            <a:off x="457200" y="4572000"/>
            <a:ext cx="8229600" cy="1828800"/>
          </a:xfrm>
        </p:spPr>
        <p:txBody>
          <a:bodyPr>
            <a:normAutofit fontScale="85000" lnSpcReduction="10000"/>
          </a:bodyPr>
          <a:lstStyle/>
          <a:p>
            <a:r>
              <a:rPr lang="en-US" dirty="0" smtClean="0"/>
              <a:t>Like circuit layer proxies, but actually understand the application/protocol they are </a:t>
            </a:r>
            <a:r>
              <a:rPr lang="en-US" dirty="0" err="1" smtClean="0"/>
              <a:t>proxing</a:t>
            </a:r>
            <a:r>
              <a:rPr lang="en-US" dirty="0" smtClean="0"/>
              <a:t>.</a:t>
            </a:r>
            <a:endParaRPr lang="en-US" dirty="0" smtClean="0"/>
          </a:p>
          <a:p>
            <a:r>
              <a:rPr lang="en-US" dirty="0" smtClean="0"/>
              <a:t>This allows for additional security as they can inspect the data for protocol violations or content.</a:t>
            </a:r>
            <a:endParaRPr lang="en-US" dirty="0" smtClean="0"/>
          </a:p>
        </p:txBody>
      </p:sp>
      <p:pic>
        <p:nvPicPr>
          <p:cNvPr id="122884" name="Picture 4" descr="proxy-server"/>
          <p:cNvPicPr>
            <a:picLocks noChangeAspect="1" noChangeArrowheads="1"/>
          </p:cNvPicPr>
          <p:nvPr/>
        </p:nvPicPr>
        <p:blipFill>
          <a:blip r:embed="rId2" cstate="print"/>
          <a:srcRect/>
          <a:stretch>
            <a:fillRect/>
          </a:stretch>
        </p:blipFill>
        <p:spPr bwMode="auto">
          <a:xfrm>
            <a:off x="381000" y="1524000"/>
            <a:ext cx="8420100" cy="308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OSI model – layer 2 (494)</a:t>
            </a:r>
          </a:p>
        </p:txBody>
      </p:sp>
      <p:sp>
        <p:nvSpPr>
          <p:cNvPr id="13315" name="Rectangle 3"/>
          <p:cNvSpPr>
            <a:spLocks noGrp="1" noChangeArrowheads="1"/>
          </p:cNvSpPr>
          <p:nvPr>
            <p:ph idx="1"/>
          </p:nvPr>
        </p:nvSpPr>
        <p:spPr/>
        <p:txBody>
          <a:bodyPr/>
          <a:lstStyle/>
          <a:p>
            <a:r>
              <a:rPr lang="en-US" dirty="0" smtClean="0"/>
              <a:t>Protocols that use the data link layer</a:t>
            </a:r>
          </a:p>
          <a:p>
            <a:pPr lvl="1"/>
            <a:r>
              <a:rPr lang="en-US" dirty="0" smtClean="0"/>
              <a:t>ARP</a:t>
            </a:r>
          </a:p>
          <a:p>
            <a:pPr lvl="1"/>
            <a:r>
              <a:rPr lang="en-US" dirty="0" smtClean="0"/>
              <a:t>RARP</a:t>
            </a:r>
          </a:p>
          <a:p>
            <a:pPr lvl="1"/>
            <a:r>
              <a:rPr lang="en-US" dirty="0" smtClean="0"/>
              <a:t>PPP</a:t>
            </a:r>
          </a:p>
          <a:p>
            <a:pPr lvl="1"/>
            <a:r>
              <a:rPr lang="en-US" dirty="0" smtClean="0"/>
              <a:t>SLIP</a:t>
            </a:r>
          </a:p>
          <a:p>
            <a:pPr lvl="1"/>
            <a:r>
              <a:rPr lang="en-US" dirty="0" smtClean="0"/>
              <a:t>Any LAN format (Ethernet)</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smtClean="0"/>
              <a:t>Application Proxies - 559</a:t>
            </a:r>
            <a:endParaRPr lang="en-US" smtClean="0"/>
          </a:p>
        </p:txBody>
      </p:sp>
      <p:sp>
        <p:nvSpPr>
          <p:cNvPr id="124931" name="Rectangle 3"/>
          <p:cNvSpPr>
            <a:spLocks noGrp="1" noChangeArrowheads="1"/>
          </p:cNvSpPr>
          <p:nvPr>
            <p:ph idx="1"/>
          </p:nvPr>
        </p:nvSpPr>
        <p:spPr/>
        <p:txBody>
          <a:bodyPr>
            <a:normAutofit fontScale="85000" lnSpcReduction="20000"/>
          </a:bodyPr>
          <a:lstStyle/>
          <a:p>
            <a:pPr>
              <a:buNone/>
            </a:pPr>
            <a:r>
              <a:rPr lang="en-US" dirty="0" smtClean="0"/>
              <a:t>Advantages</a:t>
            </a:r>
          </a:p>
          <a:p>
            <a:pPr lvl="1"/>
            <a:r>
              <a:rPr lang="en-US" dirty="0" smtClean="0"/>
              <a:t>Application proxies understand the protocol, so they can add extra security</a:t>
            </a:r>
          </a:p>
          <a:p>
            <a:pPr lvl="1"/>
            <a:r>
              <a:rPr lang="en-US" dirty="0" smtClean="0"/>
              <a:t>Can have advanced logging/auditing and access control features</a:t>
            </a:r>
          </a:p>
          <a:p>
            <a:pPr lvl="2"/>
            <a:r>
              <a:rPr lang="en-US" dirty="0" smtClean="0"/>
              <a:t>Ex. Restrict users to only allowed websites</a:t>
            </a:r>
          </a:p>
          <a:p>
            <a:pPr lvl="2"/>
            <a:r>
              <a:rPr lang="en-US" dirty="0" smtClean="0"/>
              <a:t>Ex. Inspect data for protocol violations</a:t>
            </a:r>
          </a:p>
          <a:p>
            <a:pPr lvl="2"/>
            <a:r>
              <a:rPr lang="en-US" dirty="0" smtClean="0"/>
              <a:t>Ex. Inspect data for malware (</a:t>
            </a:r>
            <a:r>
              <a:rPr lang="en-US" dirty="0" err="1" smtClean="0"/>
              <a:t>viri</a:t>
            </a:r>
            <a:r>
              <a:rPr lang="en-US" dirty="0" smtClean="0"/>
              <a:t> etc)</a:t>
            </a:r>
          </a:p>
          <a:p>
            <a:pPr>
              <a:buNone/>
            </a:pPr>
            <a:r>
              <a:rPr lang="en-US" dirty="0" smtClean="0"/>
              <a:t>Disadvantages</a:t>
            </a:r>
          </a:p>
          <a:p>
            <a:pPr lvl="1"/>
            <a:r>
              <a:rPr lang="en-US" dirty="0" smtClean="0"/>
              <a:t>Extra processing requires extra CPU (slower)</a:t>
            </a:r>
          </a:p>
          <a:p>
            <a:pPr lvl="1"/>
            <a:r>
              <a:rPr lang="en-US" dirty="0" smtClean="0"/>
              <a:t>Proxies ONLY understand the protocols they were written to understand. So you generally have a separate application proxy for EACH protocol you want to proxy</a:t>
            </a:r>
          </a:p>
          <a:p>
            <a:endParaRPr lang="en-US" dirty="0" smtClean="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smtClean="0"/>
              <a:t>Application Proxies - 559</a:t>
            </a:r>
            <a:endParaRPr lang="en-US" smtClean="0"/>
          </a:p>
        </p:txBody>
      </p:sp>
      <p:sp>
        <p:nvSpPr>
          <p:cNvPr id="123907" name="Rectangle 3"/>
          <p:cNvSpPr>
            <a:spLocks noGrp="1" noChangeArrowheads="1"/>
          </p:cNvSpPr>
          <p:nvPr>
            <p:ph idx="1"/>
          </p:nvPr>
        </p:nvSpPr>
        <p:spPr/>
        <p:txBody>
          <a:bodyPr/>
          <a:lstStyle/>
          <a:p>
            <a:pPr>
              <a:buNone/>
            </a:pPr>
            <a:r>
              <a:rPr lang="en-US" dirty="0" smtClean="0"/>
              <a:t>Examples: </a:t>
            </a:r>
          </a:p>
          <a:p>
            <a:pPr lvl="1"/>
            <a:r>
              <a:rPr lang="en-US" dirty="0" smtClean="0"/>
              <a:t>Squid web proxy server</a:t>
            </a:r>
          </a:p>
          <a:p>
            <a:pPr lvl="1"/>
            <a:r>
              <a:rPr lang="en-US" dirty="0" smtClean="0"/>
              <a:t>Internet Security and Acceleration Server (MS web proxy)</a:t>
            </a:r>
          </a:p>
          <a:p>
            <a:pPr lvl="1"/>
            <a:r>
              <a:rPr lang="en-US" dirty="0" smtClean="0"/>
              <a:t>SMTP proxies</a:t>
            </a:r>
          </a:p>
          <a:p>
            <a:pPr lvl="1"/>
            <a:r>
              <a:rPr lang="en-US" dirty="0" smtClean="0"/>
              <a:t>FTP proxies</a:t>
            </a:r>
          </a:p>
          <a:p>
            <a:endParaRPr lang="en-US" dirty="0" smtClean="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smtClean="0"/>
              <a:t>NAT/PNAT</a:t>
            </a:r>
            <a:endParaRPr lang="en-US" smtClean="0"/>
          </a:p>
        </p:txBody>
      </p:sp>
      <p:sp>
        <p:nvSpPr>
          <p:cNvPr id="125955" name="Rectangle 3"/>
          <p:cNvSpPr>
            <a:spLocks noGrp="1" noChangeArrowheads="1"/>
          </p:cNvSpPr>
          <p:nvPr>
            <p:ph idx="1"/>
          </p:nvPr>
        </p:nvSpPr>
        <p:spPr/>
        <p:txBody>
          <a:bodyPr>
            <a:normAutofit/>
          </a:bodyPr>
          <a:lstStyle/>
          <a:p>
            <a:pPr>
              <a:buNone/>
            </a:pPr>
            <a:r>
              <a:rPr lang="en-US" dirty="0" smtClean="0"/>
              <a:t>A proxy that works without special software and is transparent to the end users.</a:t>
            </a:r>
          </a:p>
          <a:p>
            <a:r>
              <a:rPr lang="en-US" dirty="0" smtClean="0"/>
              <a:t>Remaps IP addresses, allowing you to use </a:t>
            </a:r>
            <a:r>
              <a:rPr lang="en-US" i="1" dirty="0" smtClean="0"/>
              <a:t>private addresses </a:t>
            </a:r>
            <a:r>
              <a:rPr lang="en-US" dirty="0" smtClean="0"/>
              <a:t>internally and map them to </a:t>
            </a:r>
            <a:r>
              <a:rPr lang="en-US" i="1" dirty="0" smtClean="0"/>
              <a:t>public IP addresses</a:t>
            </a:r>
          </a:p>
          <a:p>
            <a:r>
              <a:rPr lang="en-US" dirty="0" smtClean="0"/>
              <a:t>NAT allows a one-to-one mapping of IP addresses</a:t>
            </a:r>
          </a:p>
          <a:p>
            <a:r>
              <a:rPr lang="en-US" dirty="0" smtClean="0"/>
              <a:t>PAT allows multiple </a:t>
            </a:r>
            <a:r>
              <a:rPr lang="en-US" i="1" dirty="0" smtClean="0"/>
              <a:t>private address</a:t>
            </a:r>
            <a:r>
              <a:rPr lang="en-US" dirty="0" smtClean="0"/>
              <a:t> to share one </a:t>
            </a:r>
            <a:r>
              <a:rPr lang="en-US" i="1" dirty="0" smtClean="0"/>
              <a:t>public address</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a:xfrm>
            <a:off x="0" y="155575"/>
            <a:ext cx="8229600" cy="1252538"/>
          </a:xfrm>
        </p:spPr>
        <p:txBody>
          <a:bodyPr/>
          <a:lstStyle/>
          <a:p>
            <a:r>
              <a:rPr lang="en-US" smtClean="0"/>
              <a:t>NAT</a:t>
            </a:r>
            <a:endParaRPr lang="en-US" smtClean="0"/>
          </a:p>
        </p:txBody>
      </p:sp>
      <p:pic>
        <p:nvPicPr>
          <p:cNvPr id="126979" name="Picture 3" descr="nat"/>
          <p:cNvPicPr>
            <a:picLocks noChangeAspect="1" noChangeArrowheads="1"/>
          </p:cNvPicPr>
          <p:nvPr/>
        </p:nvPicPr>
        <p:blipFill>
          <a:blip r:embed="rId2" cstate="print"/>
          <a:srcRect b="47604"/>
          <a:stretch>
            <a:fillRect/>
          </a:stretch>
        </p:blipFill>
        <p:spPr bwMode="auto">
          <a:xfrm>
            <a:off x="228600" y="1285875"/>
            <a:ext cx="8686800" cy="2828925"/>
          </a:xfrm>
          <a:prstGeom prst="rect">
            <a:avLst/>
          </a:prstGeom>
          <a:noFill/>
          <a:ln w="9525">
            <a:noFill/>
            <a:miter lim="800000"/>
            <a:headEnd/>
            <a:tailEnd/>
          </a:ln>
        </p:spPr>
      </p:pic>
      <p:pic>
        <p:nvPicPr>
          <p:cNvPr id="126982" name="Picture 3" descr="nat"/>
          <p:cNvPicPr>
            <a:picLocks noChangeAspect="1" noChangeArrowheads="1"/>
          </p:cNvPicPr>
          <p:nvPr/>
        </p:nvPicPr>
        <p:blipFill>
          <a:blip r:embed="rId2" cstate="print"/>
          <a:srcRect b="26433"/>
          <a:stretch>
            <a:fillRect/>
          </a:stretch>
        </p:blipFill>
        <p:spPr bwMode="auto">
          <a:xfrm>
            <a:off x="228600" y="1285875"/>
            <a:ext cx="8686800" cy="3971925"/>
          </a:xfrm>
          <a:prstGeom prst="rect">
            <a:avLst/>
          </a:prstGeom>
          <a:noFill/>
          <a:ln w="9525">
            <a:noFill/>
            <a:miter lim="800000"/>
            <a:headEnd/>
            <a:tailEnd/>
          </a:ln>
        </p:spPr>
      </p:pic>
      <p:pic>
        <p:nvPicPr>
          <p:cNvPr id="126983" name="Picture 3" descr="nat"/>
          <p:cNvPicPr>
            <a:picLocks noChangeAspect="1" noChangeArrowheads="1"/>
          </p:cNvPicPr>
          <p:nvPr/>
        </p:nvPicPr>
        <p:blipFill>
          <a:blip r:embed="rId2" cstate="print"/>
          <a:srcRect/>
          <a:stretch>
            <a:fillRect/>
          </a:stretch>
        </p:blipFill>
        <p:spPr bwMode="auto">
          <a:xfrm>
            <a:off x="228600" y="1285875"/>
            <a:ext cx="8686800" cy="53990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9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9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69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smtClean="0"/>
              <a:t>NAT</a:t>
            </a:r>
            <a:endParaRPr lang="en-US" smtClean="0"/>
          </a:p>
        </p:txBody>
      </p:sp>
      <p:sp>
        <p:nvSpPr>
          <p:cNvPr id="128003" name="Rectangle 3"/>
          <p:cNvSpPr>
            <a:spLocks noGrp="1" noChangeArrowheads="1"/>
          </p:cNvSpPr>
          <p:nvPr>
            <p:ph idx="1"/>
          </p:nvPr>
        </p:nvSpPr>
        <p:spPr/>
        <p:txBody>
          <a:bodyPr>
            <a:normAutofit fontScale="70000" lnSpcReduction="20000"/>
          </a:bodyPr>
          <a:lstStyle/>
          <a:p>
            <a:r>
              <a:rPr lang="en-US" sz="3600" dirty="0" smtClean="0"/>
              <a:t>Computer 10.0.0.1 sends a packet to 175.56.28.3</a:t>
            </a:r>
          </a:p>
          <a:p>
            <a:r>
              <a:rPr lang="en-US" sz="3600" dirty="0" smtClean="0"/>
              <a:t>Router grabs packet, notices it is NOT address to him.. Modifies the </a:t>
            </a:r>
            <a:r>
              <a:rPr lang="en-US" sz="3600" dirty="0" err="1" smtClean="0">
                <a:solidFill>
                  <a:srgbClr val="00B0F0"/>
                </a:solidFill>
              </a:rPr>
              <a:t>src</a:t>
            </a:r>
            <a:r>
              <a:rPr lang="en-US" sz="3600" dirty="0" smtClean="0"/>
              <a:t> address to one from it’s pool (215.37.32.202), then sends the packet on it’s way to the destination*</a:t>
            </a:r>
          </a:p>
          <a:p>
            <a:r>
              <a:rPr lang="en-US" sz="3600" dirty="0" smtClean="0"/>
              <a:t>The end machine accepts the packet as it’s addressed to him.</a:t>
            </a:r>
          </a:p>
          <a:p>
            <a:r>
              <a:rPr lang="en-US" sz="3600" dirty="0" smtClean="0"/>
              <a:t>End machine creates response, </a:t>
            </a:r>
            <a:r>
              <a:rPr lang="en-US" sz="3600" dirty="0" err="1" smtClean="0"/>
              <a:t>src</a:t>
            </a:r>
            <a:r>
              <a:rPr lang="en-US" sz="3600" dirty="0" smtClean="0"/>
              <a:t> = itself (172.56.28.3) </a:t>
            </a:r>
            <a:r>
              <a:rPr lang="en-US" sz="3600" dirty="0" err="1" smtClean="0"/>
              <a:t>dest</a:t>
            </a:r>
            <a:r>
              <a:rPr lang="en-US" sz="3600" dirty="0" smtClean="0"/>
              <a:t> = 215.37.32.202</a:t>
            </a:r>
          </a:p>
          <a:p>
            <a:r>
              <a:rPr lang="en-US" sz="3600" dirty="0" smtClean="0"/>
              <a:t>Router grabs packet, notices the </a:t>
            </a:r>
            <a:r>
              <a:rPr lang="en-US" sz="3600" dirty="0" err="1" smtClean="0">
                <a:solidFill>
                  <a:srgbClr val="FF0000"/>
                </a:solidFill>
              </a:rPr>
              <a:t>dest</a:t>
            </a:r>
            <a:r>
              <a:rPr lang="en-US" sz="3600" dirty="0" smtClean="0"/>
              <a:t> address, and looks up in it’s NAT table, rewrites the </a:t>
            </a:r>
            <a:r>
              <a:rPr lang="en-US" sz="3600" dirty="0" err="1" smtClean="0">
                <a:solidFill>
                  <a:srgbClr val="FF0000"/>
                </a:solidFill>
              </a:rPr>
              <a:t>dest</a:t>
            </a:r>
            <a:r>
              <a:rPr lang="en-US" sz="3600" dirty="0" smtClean="0"/>
              <a:t> to 10.0.0.1 and sends it on its way*</a:t>
            </a:r>
          </a:p>
          <a:p>
            <a:r>
              <a:rPr lang="en-US" sz="3600" dirty="0" smtClean="0"/>
              <a:t>Originating machine grabs response since it’s addressed to him, he processes it.</a:t>
            </a:r>
          </a:p>
          <a:p>
            <a:endParaRPr lang="en-US" dirty="0" smtClean="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idx="4294967295"/>
          </p:nvPr>
        </p:nvSpPr>
        <p:spPr>
          <a:xfrm>
            <a:off x="0" y="152400"/>
            <a:ext cx="8229600" cy="1143000"/>
          </a:xfrm>
        </p:spPr>
        <p:txBody>
          <a:bodyPr/>
          <a:lstStyle/>
          <a:p>
            <a:pPr eaLnBrk="1" hangingPunct="1"/>
            <a:r>
              <a:rPr lang="en-US" smtClean="0"/>
              <a:t>PNAT</a:t>
            </a:r>
          </a:p>
        </p:txBody>
      </p:sp>
      <p:pic>
        <p:nvPicPr>
          <p:cNvPr id="129027" name="Picture 3" descr="PNAT"/>
          <p:cNvPicPr>
            <a:picLocks noChangeAspect="1" noChangeArrowheads="1"/>
          </p:cNvPicPr>
          <p:nvPr/>
        </p:nvPicPr>
        <p:blipFill>
          <a:blip r:embed="rId2" cstate="print"/>
          <a:srcRect b="50978"/>
          <a:stretch>
            <a:fillRect/>
          </a:stretch>
        </p:blipFill>
        <p:spPr bwMode="auto">
          <a:xfrm>
            <a:off x="304800" y="1066800"/>
            <a:ext cx="8589963" cy="2743200"/>
          </a:xfrm>
          <a:prstGeom prst="rect">
            <a:avLst/>
          </a:prstGeom>
          <a:noFill/>
          <a:ln w="9525">
            <a:noFill/>
            <a:miter lim="800000"/>
            <a:headEnd/>
            <a:tailEnd/>
          </a:ln>
        </p:spPr>
      </p:pic>
      <p:pic>
        <p:nvPicPr>
          <p:cNvPr id="129030" name="Picture 3" descr="PNAT"/>
          <p:cNvPicPr>
            <a:picLocks noChangeAspect="1" noChangeArrowheads="1"/>
          </p:cNvPicPr>
          <p:nvPr/>
        </p:nvPicPr>
        <p:blipFill>
          <a:blip r:embed="rId2" cstate="print"/>
          <a:srcRect b="23744"/>
          <a:stretch>
            <a:fillRect/>
          </a:stretch>
        </p:blipFill>
        <p:spPr bwMode="auto">
          <a:xfrm>
            <a:off x="304800" y="1066800"/>
            <a:ext cx="8589963" cy="4267200"/>
          </a:xfrm>
          <a:prstGeom prst="rect">
            <a:avLst/>
          </a:prstGeom>
          <a:noFill/>
          <a:ln w="9525">
            <a:noFill/>
            <a:miter lim="800000"/>
            <a:headEnd/>
            <a:tailEnd/>
          </a:ln>
        </p:spPr>
      </p:pic>
      <p:pic>
        <p:nvPicPr>
          <p:cNvPr id="129031" name="Picture 3" descr="PNAT"/>
          <p:cNvPicPr>
            <a:picLocks noChangeAspect="1" noChangeArrowheads="1"/>
          </p:cNvPicPr>
          <p:nvPr/>
        </p:nvPicPr>
        <p:blipFill>
          <a:blip r:embed="rId2" cstate="print"/>
          <a:srcRect/>
          <a:stretch>
            <a:fillRect/>
          </a:stretch>
        </p:blipFill>
        <p:spPr bwMode="auto">
          <a:xfrm>
            <a:off x="304800" y="1066800"/>
            <a:ext cx="8589963" cy="55959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9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smtClean="0"/>
              <a:t>PNAT </a:t>
            </a:r>
            <a:endParaRPr lang="en-US" smtClean="0"/>
          </a:p>
        </p:txBody>
      </p:sp>
      <p:sp>
        <p:nvSpPr>
          <p:cNvPr id="130051" name="Rectangle 3"/>
          <p:cNvSpPr>
            <a:spLocks noGrp="1" noChangeArrowheads="1"/>
          </p:cNvSpPr>
          <p:nvPr>
            <p:ph idx="1"/>
          </p:nvPr>
        </p:nvSpPr>
        <p:spPr/>
        <p:txBody>
          <a:bodyPr>
            <a:normAutofit fontScale="77500" lnSpcReduction="20000"/>
          </a:bodyPr>
          <a:lstStyle/>
          <a:p>
            <a:r>
              <a:rPr lang="en-US" dirty="0" smtClean="0"/>
              <a:t>Client computer creates packet 	</a:t>
            </a:r>
          </a:p>
          <a:p>
            <a:pPr lvl="1"/>
            <a:r>
              <a:rPr lang="en-US" dirty="0" smtClean="0"/>
              <a:t>SRC: 10.0.0.1:TCP:10000</a:t>
            </a:r>
          </a:p>
          <a:p>
            <a:pPr lvl="1"/>
            <a:r>
              <a:rPr lang="en-US" dirty="0" smtClean="0"/>
              <a:t>DEST: 130.85.1.3:TCP:80</a:t>
            </a:r>
          </a:p>
          <a:p>
            <a:r>
              <a:rPr lang="en-US" dirty="0" smtClean="0"/>
              <a:t>Router rewrites the </a:t>
            </a:r>
            <a:r>
              <a:rPr lang="en-US" dirty="0" smtClean="0">
                <a:solidFill>
                  <a:srgbClr val="00B0F0"/>
                </a:solidFill>
              </a:rPr>
              <a:t>source address and port</a:t>
            </a:r>
            <a:r>
              <a:rPr lang="en-US" dirty="0" smtClean="0"/>
              <a:t> to be </a:t>
            </a:r>
          </a:p>
          <a:p>
            <a:pPr lvl="1"/>
            <a:r>
              <a:rPr lang="en-US" dirty="0" smtClean="0">
                <a:solidFill>
                  <a:srgbClr val="00B0F0"/>
                </a:solidFill>
              </a:rPr>
              <a:t>SRC: 208.254.31.1:1026</a:t>
            </a:r>
          </a:p>
          <a:p>
            <a:pPr lvl="1"/>
            <a:r>
              <a:rPr lang="en-US" dirty="0" smtClean="0"/>
              <a:t>Makes an entry in the PAT table</a:t>
            </a:r>
          </a:p>
          <a:p>
            <a:r>
              <a:rPr lang="en-US" dirty="0" smtClean="0"/>
              <a:t>End server accepts packet</a:t>
            </a:r>
          </a:p>
          <a:p>
            <a:r>
              <a:rPr lang="en-US" dirty="0" smtClean="0"/>
              <a:t>End server creates return packet</a:t>
            </a:r>
          </a:p>
          <a:p>
            <a:pPr lvl="1"/>
            <a:r>
              <a:rPr lang="en-US" dirty="0" smtClean="0"/>
              <a:t>SRC: 130.85.1.3:TCP:80</a:t>
            </a:r>
          </a:p>
          <a:p>
            <a:pPr lvl="1"/>
            <a:r>
              <a:rPr lang="en-US" dirty="0" smtClean="0"/>
              <a:t>DEST: 208.254.31.1:1026</a:t>
            </a:r>
          </a:p>
          <a:p>
            <a:r>
              <a:rPr lang="en-US" dirty="0" smtClean="0"/>
              <a:t>Router receives packet, rewrites </a:t>
            </a:r>
            <a:r>
              <a:rPr lang="en-US" dirty="0" smtClean="0">
                <a:solidFill>
                  <a:srgbClr val="FF0000"/>
                </a:solidFill>
              </a:rPr>
              <a:t>destination</a:t>
            </a:r>
            <a:r>
              <a:rPr lang="en-US" dirty="0" smtClean="0"/>
              <a:t> to be</a:t>
            </a:r>
          </a:p>
          <a:p>
            <a:pPr lvl="1"/>
            <a:r>
              <a:rPr lang="en-US" dirty="0" smtClean="0">
                <a:solidFill>
                  <a:srgbClr val="FF0000"/>
                </a:solidFill>
              </a:rPr>
              <a:t>DEST: 10.0.0.1:TCP:10000</a:t>
            </a:r>
          </a:p>
          <a:p>
            <a:r>
              <a:rPr lang="en-US" dirty="0" smtClean="0"/>
              <a:t>6.	Client receives the return packet</a:t>
            </a:r>
            <a:endParaRPr lang="en-US" dirty="0" smtClean="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dirty="0" smtClean="0"/>
              <a:t>NAT/PAT difference</a:t>
            </a:r>
            <a:endParaRPr lang="en-US" dirty="0" smtClean="0"/>
          </a:p>
        </p:txBody>
      </p:sp>
      <p:sp>
        <p:nvSpPr>
          <p:cNvPr id="131075" name="Rectangle 3"/>
          <p:cNvSpPr>
            <a:spLocks noGrp="1" noChangeArrowheads="1"/>
          </p:cNvSpPr>
          <p:nvPr>
            <p:ph idx="1"/>
          </p:nvPr>
        </p:nvSpPr>
        <p:spPr/>
        <p:txBody>
          <a:bodyPr>
            <a:normAutofit fontScale="92500" lnSpcReduction="20000"/>
          </a:bodyPr>
          <a:lstStyle/>
          <a:p>
            <a:r>
              <a:rPr lang="en-US" dirty="0" smtClean="0"/>
              <a:t>NAT ONLY looks and rewrite the IP addresses*.</a:t>
            </a:r>
          </a:p>
          <a:p>
            <a:r>
              <a:rPr lang="en-US" dirty="0" smtClean="0"/>
              <a:t>NAT requires 1 public IP for each computer that wants to access the Internet simultaneously. If you have 100 computer and you expect 20 of them to access the Internet at any time, 20 public IP addresses are required.</a:t>
            </a:r>
          </a:p>
          <a:p>
            <a:r>
              <a:rPr lang="en-US" dirty="0" smtClean="0"/>
              <a:t>PAT looks at the IP and transport layer </a:t>
            </a:r>
            <a:r>
              <a:rPr lang="en-US" i="1" dirty="0" smtClean="0"/>
              <a:t>port number</a:t>
            </a:r>
            <a:r>
              <a:rPr lang="en-US" dirty="0" smtClean="0"/>
              <a:t> and rewrites both*</a:t>
            </a:r>
          </a:p>
          <a:p>
            <a:r>
              <a:rPr lang="en-US" dirty="0" smtClean="0"/>
              <a:t>PAT only requires 1 public IP address and can support about 65,000 simultaneous connections for each IP public IP address. </a:t>
            </a:r>
            <a:endParaRPr lang="en-US" dirty="0" smtClean="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smtClean="0"/>
              <a:t>NAT / PNAT</a:t>
            </a:r>
            <a:endParaRPr lang="en-US" smtClean="0"/>
          </a:p>
        </p:txBody>
      </p:sp>
      <p:sp>
        <p:nvSpPr>
          <p:cNvPr id="132099" name="Rectangle 3"/>
          <p:cNvSpPr>
            <a:spLocks noGrp="1" noChangeArrowheads="1"/>
          </p:cNvSpPr>
          <p:nvPr>
            <p:ph idx="1"/>
          </p:nvPr>
        </p:nvSpPr>
        <p:spPr/>
        <p:txBody>
          <a:bodyPr>
            <a:normAutofit fontScale="92500" lnSpcReduction="20000"/>
          </a:bodyPr>
          <a:lstStyle/>
          <a:p>
            <a:r>
              <a:rPr lang="en-US" dirty="0" smtClean="0"/>
              <a:t>Advantages</a:t>
            </a:r>
          </a:p>
          <a:p>
            <a:pPr lvl="1"/>
            <a:r>
              <a:rPr lang="en-US" dirty="0" smtClean="0"/>
              <a:t>Allows you to use private addresses Internally, you don’t need to get real public IP addresses for each computer</a:t>
            </a:r>
          </a:p>
          <a:p>
            <a:pPr lvl="1"/>
            <a:r>
              <a:rPr lang="en-US" dirty="0" smtClean="0"/>
              <a:t>Protects the network by stopping external entities from starting conversations to internal machines</a:t>
            </a:r>
          </a:p>
          <a:p>
            <a:pPr lvl="1"/>
            <a:r>
              <a:rPr lang="en-US" dirty="0" smtClean="0"/>
              <a:t>Hides internal network structure</a:t>
            </a:r>
          </a:p>
          <a:p>
            <a:pPr lvl="1"/>
            <a:r>
              <a:rPr lang="en-US" dirty="0" smtClean="0"/>
              <a:t>Transparent, doesn’t require special software</a:t>
            </a:r>
          </a:p>
          <a:p>
            <a:r>
              <a:rPr lang="en-US" dirty="0" smtClean="0"/>
              <a:t>Disadvantages</a:t>
            </a:r>
          </a:p>
          <a:p>
            <a:pPr lvl="1"/>
            <a:r>
              <a:rPr lang="en-US" dirty="0" smtClean="0"/>
              <a:t>Single Point of Failure / Performance Bottleneck</a:t>
            </a:r>
          </a:p>
          <a:p>
            <a:pPr lvl="1"/>
            <a:r>
              <a:rPr lang="en-US" dirty="0" smtClean="0"/>
              <a:t>Doesn’t protect from bad content</a:t>
            </a:r>
            <a:endParaRPr lang="en-US" dirty="0" smtClean="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normAutofit fontScale="90000"/>
          </a:bodyPr>
          <a:lstStyle/>
          <a:p>
            <a:r>
              <a:rPr lang="en-US" smtClean="0"/>
              <a:t>Overall Firewall best practices (563)</a:t>
            </a:r>
            <a:endParaRPr lang="en-US" smtClean="0"/>
          </a:p>
        </p:txBody>
      </p:sp>
      <p:sp>
        <p:nvSpPr>
          <p:cNvPr id="521219" name="Rectangle 3"/>
          <p:cNvSpPr>
            <a:spLocks noGrp="1" noChangeArrowheads="1"/>
          </p:cNvSpPr>
          <p:nvPr>
            <p:ph idx="1"/>
          </p:nvPr>
        </p:nvSpPr>
        <p:spPr/>
        <p:txBody>
          <a:bodyPr>
            <a:normAutofit fontScale="92500" lnSpcReduction="10000"/>
          </a:bodyPr>
          <a:lstStyle/>
          <a:p>
            <a:r>
              <a:rPr lang="en-US" dirty="0" smtClean="0"/>
              <a:t>Block un-necessary ICMP packets types. </a:t>
            </a:r>
          </a:p>
          <a:p>
            <a:pPr lvl="1"/>
            <a:r>
              <a:rPr lang="en-US" dirty="0" smtClean="0"/>
              <a:t>(Be careful though, know your environment)</a:t>
            </a:r>
          </a:p>
          <a:p>
            <a:r>
              <a:rPr lang="en-US" dirty="0" smtClean="0"/>
              <a:t>Keep ACLS simple</a:t>
            </a:r>
          </a:p>
          <a:p>
            <a:r>
              <a:rPr lang="en-US" dirty="0" smtClean="0"/>
              <a:t>Use </a:t>
            </a:r>
            <a:r>
              <a:rPr lang="en-US" i="1" dirty="0" smtClean="0"/>
              <a:t>Implicit deny</a:t>
            </a:r>
            <a:r>
              <a:rPr lang="en-US" dirty="0" smtClean="0"/>
              <a:t>*</a:t>
            </a:r>
          </a:p>
          <a:p>
            <a:r>
              <a:rPr lang="en-US" dirty="0" smtClean="0"/>
              <a:t>Disallow </a:t>
            </a:r>
            <a:r>
              <a:rPr lang="en-US" i="1" dirty="0" smtClean="0"/>
              <a:t>source routed packets</a:t>
            </a:r>
            <a:r>
              <a:rPr lang="en-US" dirty="0" smtClean="0"/>
              <a:t>*</a:t>
            </a:r>
          </a:p>
          <a:p>
            <a:r>
              <a:rPr lang="en-US" dirty="0" smtClean="0"/>
              <a:t>Use </a:t>
            </a:r>
            <a:r>
              <a:rPr lang="en-US" i="1" dirty="0" smtClean="0"/>
              <a:t>least privilege*</a:t>
            </a:r>
          </a:p>
          <a:p>
            <a:r>
              <a:rPr lang="en-US" dirty="0" smtClean="0"/>
              <a:t>Block </a:t>
            </a:r>
            <a:r>
              <a:rPr lang="en-US" i="1" dirty="0" smtClean="0"/>
              <a:t>directed IP</a:t>
            </a:r>
            <a:r>
              <a:rPr lang="en-US" dirty="0" smtClean="0"/>
              <a:t> broadcasts</a:t>
            </a:r>
          </a:p>
          <a:p>
            <a:r>
              <a:rPr lang="en-US" dirty="0" smtClean="0"/>
              <a:t>Perform </a:t>
            </a:r>
            <a:r>
              <a:rPr lang="en-US" i="1" dirty="0" smtClean="0"/>
              <a:t>ingress and egress </a:t>
            </a:r>
            <a:r>
              <a:rPr lang="en-US" i="1" dirty="0" smtClean="0"/>
              <a:t>filtering</a:t>
            </a:r>
            <a:r>
              <a:rPr lang="en-US" dirty="0" smtClean="0"/>
              <a:t>*</a:t>
            </a:r>
            <a:endParaRPr lang="en-US" dirty="0" smtClean="0"/>
          </a:p>
          <a:p>
            <a:r>
              <a:rPr lang="en-US" dirty="0" smtClean="0"/>
              <a:t>Enable logging</a:t>
            </a:r>
          </a:p>
          <a:p>
            <a:r>
              <a:rPr lang="en-US" dirty="0" smtClean="0"/>
              <a:t>Drop fragments or re-assemble fragments</a:t>
            </a: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Ethernet Frame</a:t>
            </a:r>
          </a:p>
        </p:txBody>
      </p:sp>
      <p:sp>
        <p:nvSpPr>
          <p:cNvPr id="5" name="Content Placeholder 4"/>
          <p:cNvSpPr>
            <a:spLocks noGrp="1"/>
          </p:cNvSpPr>
          <p:nvPr>
            <p:ph idx="1"/>
          </p:nvPr>
        </p:nvSpPr>
        <p:spPr/>
        <p:txBody>
          <a:bodyPr/>
          <a:lstStyle/>
          <a:p>
            <a:endParaRPr lang="en-US"/>
          </a:p>
        </p:txBody>
      </p:sp>
      <p:pic>
        <p:nvPicPr>
          <p:cNvPr id="14339" name="Picture 6" descr="ethernet-headers"/>
          <p:cNvPicPr>
            <a:picLocks noChangeAspect="1" noChangeArrowheads="1"/>
          </p:cNvPicPr>
          <p:nvPr/>
        </p:nvPicPr>
        <p:blipFill>
          <a:blip r:embed="rId2" cstate="print"/>
          <a:srcRect/>
          <a:stretch>
            <a:fillRect/>
          </a:stretch>
        </p:blipFill>
        <p:spPr bwMode="auto">
          <a:xfrm>
            <a:off x="228600" y="2057400"/>
            <a:ext cx="8763000" cy="2724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smtClean="0"/>
              <a:t> Overall Firewall issues</a:t>
            </a:r>
            <a:endParaRPr lang="en-US" smtClean="0"/>
          </a:p>
        </p:txBody>
      </p:sp>
      <p:sp>
        <p:nvSpPr>
          <p:cNvPr id="134147" name="Rectangle 3"/>
          <p:cNvSpPr>
            <a:spLocks noGrp="1" noChangeArrowheads="1"/>
          </p:cNvSpPr>
          <p:nvPr>
            <p:ph idx="1"/>
          </p:nvPr>
        </p:nvSpPr>
        <p:spPr/>
        <p:txBody>
          <a:bodyPr/>
          <a:lstStyle/>
          <a:p>
            <a:r>
              <a:rPr lang="en-US" dirty="0" smtClean="0"/>
              <a:t>Potential bottleneck</a:t>
            </a:r>
          </a:p>
          <a:p>
            <a:r>
              <a:rPr lang="en-US" dirty="0" smtClean="0"/>
              <a:t>Can restrict valid access</a:t>
            </a:r>
          </a:p>
          <a:p>
            <a:r>
              <a:rPr lang="en-US" dirty="0" smtClean="0"/>
              <a:t>Often </a:t>
            </a:r>
            <a:r>
              <a:rPr lang="en-US" dirty="0" err="1" smtClean="0"/>
              <a:t>mis</a:t>
            </a:r>
            <a:r>
              <a:rPr lang="en-US" dirty="0" smtClean="0"/>
              <a:t>-configured</a:t>
            </a:r>
          </a:p>
          <a:p>
            <a:r>
              <a:rPr lang="en-US" dirty="0" smtClean="0"/>
              <a:t>Except for application proxies firewalls generally do not filter out malware or improper content.</a:t>
            </a:r>
          </a:p>
          <a:p>
            <a:r>
              <a:rPr lang="en-US" dirty="0" smtClean="0"/>
              <a:t>Don’t protect against internal attacks!* </a:t>
            </a:r>
            <a:endParaRPr lang="en-US" dirty="0" smtClean="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4"/>
          <p:cNvSpPr>
            <a:spLocks noGrp="1" noChangeArrowheads="1"/>
          </p:cNvSpPr>
          <p:nvPr>
            <p:ph type="ctrTitle"/>
          </p:nvPr>
        </p:nvSpPr>
        <p:spPr/>
        <p:txBody>
          <a:bodyPr/>
          <a:lstStyle/>
          <a:p>
            <a:pPr eaLnBrk="1" hangingPunct="1"/>
            <a:r>
              <a:rPr lang="en-US" smtClean="0"/>
              <a:t>Firewall Architecture</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smtClean="0"/>
              <a:t>Security Zones</a:t>
            </a:r>
            <a:endParaRPr lang="en-US" smtClean="0"/>
          </a:p>
        </p:txBody>
      </p:sp>
      <p:sp>
        <p:nvSpPr>
          <p:cNvPr id="136195" name="Rectangle 3"/>
          <p:cNvSpPr>
            <a:spLocks noGrp="1" noChangeArrowheads="1"/>
          </p:cNvSpPr>
          <p:nvPr>
            <p:ph idx="1"/>
          </p:nvPr>
        </p:nvSpPr>
        <p:spPr/>
        <p:txBody>
          <a:bodyPr>
            <a:normAutofit lnSpcReduction="10000"/>
          </a:bodyPr>
          <a:lstStyle/>
          <a:p>
            <a:pPr>
              <a:buNone/>
            </a:pPr>
            <a:r>
              <a:rPr lang="en-US" dirty="0" smtClean="0"/>
              <a:t>It is common practice in network and physical security to group different security levels into different areas or zones. Each zone is either more or less trusted then the other zones. Interfaces between zones have some type of access control to restrict movement between zones (like biometric and guard stations) or firewalls.) In Network security there is often a median zone between the Internet and internal network called a DMZ.</a:t>
            </a:r>
            <a:endParaRPr lang="en-US" dirty="0" smtClean="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smtClean="0"/>
              <a:t>DMZ </a:t>
            </a:r>
            <a:endParaRPr lang="en-US" smtClean="0"/>
          </a:p>
        </p:txBody>
      </p:sp>
      <p:sp>
        <p:nvSpPr>
          <p:cNvPr id="137219" name="Rectangle 3"/>
          <p:cNvSpPr>
            <a:spLocks noGrp="1" noChangeArrowheads="1"/>
          </p:cNvSpPr>
          <p:nvPr>
            <p:ph idx="1"/>
          </p:nvPr>
        </p:nvSpPr>
        <p:spPr/>
        <p:txBody>
          <a:bodyPr>
            <a:normAutofit/>
          </a:bodyPr>
          <a:lstStyle/>
          <a:p>
            <a:pPr>
              <a:buNone/>
            </a:pPr>
            <a:r>
              <a:rPr lang="en-US" dirty="0" smtClean="0"/>
              <a:t>A buffer zone between an unprotected network and a protected network that allows for the monitoring and regulation of traffic between the two.</a:t>
            </a:r>
          </a:p>
          <a:p>
            <a:pPr lvl="1"/>
            <a:r>
              <a:rPr lang="en-US" dirty="0" smtClean="0"/>
              <a:t>Internet accessible servers (</a:t>
            </a:r>
            <a:r>
              <a:rPr lang="en-US" i="1" dirty="0" smtClean="0"/>
              <a:t>bastion hosts</a:t>
            </a:r>
            <a:r>
              <a:rPr lang="en-US" dirty="0" smtClean="0"/>
              <a:t>) are placed in a DMZ between the Internet and Internal network</a:t>
            </a:r>
          </a:p>
          <a:p>
            <a:pPr lvl="1">
              <a:buNone/>
            </a:pPr>
            <a:endParaRPr lang="en-US" dirty="0" smtClean="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457200" y="304800"/>
            <a:ext cx="8229600" cy="1143000"/>
          </a:xfrm>
        </p:spPr>
        <p:txBody>
          <a:bodyPr/>
          <a:lstStyle/>
          <a:p>
            <a:pPr eaLnBrk="1" hangingPunct="1"/>
            <a:r>
              <a:rPr lang="en-US" smtClean="0"/>
              <a:t>DMZ</a:t>
            </a:r>
          </a:p>
        </p:txBody>
      </p:sp>
      <p:pic>
        <p:nvPicPr>
          <p:cNvPr id="139267" name="Picture 5" descr="DMZ"/>
          <p:cNvPicPr>
            <a:picLocks noChangeAspect="1" noChangeArrowheads="1"/>
          </p:cNvPicPr>
          <p:nvPr/>
        </p:nvPicPr>
        <p:blipFill>
          <a:blip r:embed="rId2" cstate="print"/>
          <a:srcRect/>
          <a:stretch>
            <a:fillRect/>
          </a:stretch>
        </p:blipFill>
        <p:spPr bwMode="auto">
          <a:xfrm>
            <a:off x="838200" y="1525620"/>
            <a:ext cx="7162800" cy="45894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DMZ architectures</a:t>
            </a:r>
            <a:endParaRPr lang="en-US" dirty="0"/>
          </a:p>
        </p:txBody>
      </p:sp>
      <p:sp>
        <p:nvSpPr>
          <p:cNvPr id="3" name="Content Placeholder 2"/>
          <p:cNvSpPr>
            <a:spLocks noGrp="1"/>
          </p:cNvSpPr>
          <p:nvPr>
            <p:ph idx="1"/>
          </p:nvPr>
        </p:nvSpPr>
        <p:spPr/>
        <p:txBody>
          <a:bodyPr/>
          <a:lstStyle/>
          <a:p>
            <a:r>
              <a:rPr lang="en-US" dirty="0" smtClean="0"/>
              <a:t>Multi-homed Firewall</a:t>
            </a:r>
          </a:p>
          <a:p>
            <a:r>
              <a:rPr lang="en-US" dirty="0" smtClean="0"/>
              <a:t>Screened Subnet</a:t>
            </a:r>
            <a:endParaRPr lang="en-US"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dirty="0" smtClean="0"/>
              <a:t>Multi</a:t>
            </a:r>
            <a:r>
              <a:rPr lang="en-US" dirty="0" smtClean="0"/>
              <a:t> Homed Firewall - 565</a:t>
            </a:r>
            <a:endParaRPr lang="en-US" dirty="0" smtClean="0"/>
          </a:p>
        </p:txBody>
      </p:sp>
      <p:sp>
        <p:nvSpPr>
          <p:cNvPr id="140291" name="Rectangle 3"/>
          <p:cNvSpPr>
            <a:spLocks noGrp="1" noChangeArrowheads="1"/>
          </p:cNvSpPr>
          <p:nvPr>
            <p:ph idx="1"/>
          </p:nvPr>
        </p:nvSpPr>
        <p:spPr/>
        <p:txBody>
          <a:bodyPr/>
          <a:lstStyle/>
          <a:p>
            <a:r>
              <a:rPr lang="en-US" dirty="0" smtClean="0"/>
              <a:t>Multi-homed firewalls may be used to setup a DMZ with a single firewall. (see next slide)</a:t>
            </a:r>
          </a:p>
          <a:p>
            <a:r>
              <a:rPr lang="en-US" dirty="0" smtClean="0"/>
              <a:t>On any multi-homed machine, </a:t>
            </a:r>
            <a:r>
              <a:rPr lang="en-US" i="1" dirty="0" smtClean="0"/>
              <a:t>IP</a:t>
            </a:r>
            <a:r>
              <a:rPr lang="en-US" dirty="0" smtClean="0"/>
              <a:t> </a:t>
            </a:r>
            <a:r>
              <a:rPr lang="en-US" i="1" dirty="0" smtClean="0"/>
              <a:t>forwarding</a:t>
            </a:r>
            <a:r>
              <a:rPr lang="en-US" dirty="0" smtClean="0"/>
              <a:t> should be disabled.*</a:t>
            </a:r>
            <a:endParaRPr lang="en-US" dirty="0" smtClean="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r>
              <a:rPr lang="en-US" smtClean="0"/>
              <a:t>Multi-homed firewall</a:t>
            </a:r>
          </a:p>
        </p:txBody>
      </p:sp>
      <p:pic>
        <p:nvPicPr>
          <p:cNvPr id="141315" name="Picture 4" descr="multhome"/>
          <p:cNvPicPr>
            <a:picLocks noChangeAspect="1" noChangeArrowheads="1"/>
          </p:cNvPicPr>
          <p:nvPr/>
        </p:nvPicPr>
        <p:blipFill>
          <a:blip r:embed="rId2" cstate="print"/>
          <a:srcRect/>
          <a:stretch>
            <a:fillRect/>
          </a:stretch>
        </p:blipFill>
        <p:spPr bwMode="auto">
          <a:xfrm>
            <a:off x="609600" y="1420813"/>
            <a:ext cx="7924800" cy="508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smtClean="0"/>
              <a:t>Screened Subnet - 566</a:t>
            </a:r>
            <a:endParaRPr lang="en-US" smtClean="0"/>
          </a:p>
        </p:txBody>
      </p:sp>
      <p:sp>
        <p:nvSpPr>
          <p:cNvPr id="142339" name="Rectangle 3"/>
          <p:cNvSpPr>
            <a:spLocks noGrp="1" noChangeArrowheads="1"/>
          </p:cNvSpPr>
          <p:nvPr>
            <p:ph idx="1"/>
          </p:nvPr>
        </p:nvSpPr>
        <p:spPr/>
        <p:txBody>
          <a:bodyPr/>
          <a:lstStyle/>
          <a:p>
            <a:pPr>
              <a:buNone/>
            </a:pPr>
            <a:r>
              <a:rPr lang="en-US" dirty="0" smtClean="0"/>
              <a:t>In a screen subnet, there is </a:t>
            </a:r>
            <a:r>
              <a:rPr lang="en-US" dirty="0" smtClean="0"/>
              <a:t>a separate firewall on both sides of the DMZ.</a:t>
            </a:r>
          </a:p>
          <a:p>
            <a:pPr>
              <a:buNone/>
            </a:pPr>
            <a:endParaRPr lang="en-US" dirty="0" smtClean="0"/>
          </a:p>
          <a:p>
            <a:pPr>
              <a:buNone/>
            </a:pPr>
            <a:r>
              <a:rPr lang="en-US" dirty="0" smtClean="0"/>
              <a:t>When using this model it is recommended that each firewall be a different vendor/product.</a:t>
            </a:r>
          </a:p>
          <a:p>
            <a:pPr lvl="1"/>
            <a:r>
              <a:rPr lang="en-US" i="1" dirty="0" smtClean="0"/>
              <a:t>Diversity of defense*</a:t>
            </a:r>
            <a:endParaRPr lang="en-US" i="1" dirty="0" smtClean="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smtClean="0"/>
              <a:t>Screened Subnet</a:t>
            </a:r>
            <a:endParaRPr lang="en-US" dirty="0" smtClean="0"/>
          </a:p>
        </p:txBody>
      </p:sp>
      <p:sp>
        <p:nvSpPr>
          <p:cNvPr id="5" name="Content Placeholder 4"/>
          <p:cNvSpPr>
            <a:spLocks noGrp="1"/>
          </p:cNvSpPr>
          <p:nvPr>
            <p:ph idx="1"/>
          </p:nvPr>
        </p:nvSpPr>
        <p:spPr/>
        <p:txBody>
          <a:bodyPr/>
          <a:lstStyle/>
          <a:p>
            <a:endParaRPr lang="en-US"/>
          </a:p>
        </p:txBody>
      </p:sp>
      <p:pic>
        <p:nvPicPr>
          <p:cNvPr id="143363" name="Picture 4" descr="DMZ"/>
          <p:cNvPicPr>
            <a:picLocks noChangeAspect="1" noChangeArrowheads="1"/>
          </p:cNvPicPr>
          <p:nvPr/>
        </p:nvPicPr>
        <p:blipFill>
          <a:blip r:embed="rId2" cstate="print"/>
          <a:srcRect/>
          <a:stretch>
            <a:fillRect/>
          </a:stretch>
        </p:blipFill>
        <p:spPr bwMode="auto">
          <a:xfrm>
            <a:off x="685800" y="1447800"/>
            <a:ext cx="7696200" cy="4937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smtClean="0"/>
              <a:t>OSI model – layer 3 network (493)</a:t>
            </a:r>
          </a:p>
        </p:txBody>
      </p:sp>
      <p:sp>
        <p:nvSpPr>
          <p:cNvPr id="15363" name="Rectangle 3"/>
          <p:cNvSpPr>
            <a:spLocks noGrp="1" noChangeArrowheads="1"/>
          </p:cNvSpPr>
          <p:nvPr>
            <p:ph idx="1"/>
          </p:nvPr>
        </p:nvSpPr>
        <p:spPr/>
        <p:txBody>
          <a:bodyPr/>
          <a:lstStyle/>
          <a:p>
            <a:pPr>
              <a:buNone/>
            </a:pPr>
            <a:r>
              <a:rPr lang="en-US" dirty="0" smtClean="0"/>
              <a:t>Layer 3  (Network) – Layer 3 is concerned with network addressing and specifically moving packets between networks in an optimal manner (</a:t>
            </a:r>
            <a:r>
              <a:rPr lang="en-US" i="1" dirty="0" smtClean="0"/>
              <a:t>routing</a:t>
            </a:r>
            <a:r>
              <a:rPr lang="en-US" dirty="0" smtClean="0"/>
              <a:t>). Some Layer 3 network protocols are</a:t>
            </a:r>
          </a:p>
          <a:p>
            <a:pPr lvl="1"/>
            <a:r>
              <a:rPr lang="en-US" dirty="0" smtClean="0"/>
              <a:t>IP</a:t>
            </a:r>
          </a:p>
          <a:p>
            <a:pPr lvl="1"/>
            <a:r>
              <a:rPr lang="en-US" dirty="0" smtClean="0"/>
              <a:t>IPX/SPX</a:t>
            </a:r>
          </a:p>
          <a:p>
            <a:pPr lvl="1"/>
            <a:r>
              <a:rPr lang="en-US" dirty="0" smtClean="0"/>
              <a:t>Apple Talk</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smtClean="0"/>
              <a:t>Multiple interface firewalls - 560 </a:t>
            </a:r>
            <a:endParaRPr lang="en-US" smtClean="0"/>
          </a:p>
        </p:txBody>
      </p:sp>
      <p:sp>
        <p:nvSpPr>
          <p:cNvPr id="144387" name="Rectangle 3"/>
          <p:cNvSpPr>
            <a:spLocks noGrp="1" noChangeArrowheads="1"/>
          </p:cNvSpPr>
          <p:nvPr>
            <p:ph idx="1"/>
          </p:nvPr>
        </p:nvSpPr>
        <p:spPr/>
        <p:txBody>
          <a:bodyPr/>
          <a:lstStyle/>
          <a:p>
            <a:r>
              <a:rPr lang="en-US" dirty="0" smtClean="0"/>
              <a:t>A</a:t>
            </a:r>
            <a:r>
              <a:rPr lang="en-US" dirty="0" smtClean="0"/>
              <a:t> firewall can be placed internally to protect internal networks from each other!</a:t>
            </a:r>
          </a:p>
          <a:p>
            <a:endParaRPr lang="en-US" dirty="0" smtClean="0"/>
          </a:p>
        </p:txBody>
      </p:sp>
      <p:pic>
        <p:nvPicPr>
          <p:cNvPr id="144388" name="Picture 4" descr="multhome"/>
          <p:cNvPicPr>
            <a:picLocks noChangeAspect="1" noChangeArrowheads="1"/>
          </p:cNvPicPr>
          <p:nvPr/>
        </p:nvPicPr>
        <p:blipFill>
          <a:blip r:embed="rId2" cstate="print"/>
          <a:srcRect/>
          <a:stretch>
            <a:fillRect/>
          </a:stretch>
        </p:blipFill>
        <p:spPr bwMode="auto">
          <a:xfrm>
            <a:off x="1600200" y="2862477"/>
            <a:ext cx="5334000" cy="34208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4"/>
          <p:cNvSpPr>
            <a:spLocks noGrp="1" noChangeArrowheads="1"/>
          </p:cNvSpPr>
          <p:nvPr>
            <p:ph type="ctrTitle"/>
          </p:nvPr>
        </p:nvSpPr>
        <p:spPr/>
        <p:txBody>
          <a:bodyPr/>
          <a:lstStyle/>
          <a:p>
            <a:r>
              <a:rPr lang="en-US" dirty="0" smtClean="0"/>
              <a:t>Other Random Network Terms</a:t>
            </a:r>
            <a:endParaRPr lang="en-US" dirty="0" smtClean="0"/>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normAutofit fontScale="90000"/>
          </a:bodyPr>
          <a:lstStyle/>
          <a:p>
            <a:r>
              <a:rPr lang="en-US" smtClean="0"/>
              <a:t>Other Technological security concepts (572)</a:t>
            </a:r>
            <a:endParaRPr lang="en-US" smtClean="0"/>
          </a:p>
        </p:txBody>
      </p:sp>
      <p:sp>
        <p:nvSpPr>
          <p:cNvPr id="146435" name="Rectangle 3"/>
          <p:cNvSpPr>
            <a:spLocks noGrp="1" noChangeArrowheads="1"/>
          </p:cNvSpPr>
          <p:nvPr>
            <p:ph idx="1"/>
          </p:nvPr>
        </p:nvSpPr>
        <p:spPr/>
        <p:txBody>
          <a:bodyPr/>
          <a:lstStyle/>
          <a:p>
            <a:r>
              <a:rPr lang="en-US" dirty="0" smtClean="0"/>
              <a:t>Honey pot – a machine left open for attackers to attack.</a:t>
            </a:r>
          </a:p>
          <a:p>
            <a:r>
              <a:rPr lang="en-US" dirty="0" smtClean="0"/>
              <a:t>Honey net – an entire network left open for attackers to attack.</a:t>
            </a:r>
          </a:p>
          <a:p>
            <a:pPr>
              <a:buNone/>
            </a:pPr>
            <a:endParaRPr lang="en-US" dirty="0" smtClean="0"/>
          </a:p>
          <a:p>
            <a:r>
              <a:rPr lang="en-US" dirty="0" smtClean="0"/>
              <a:t>Know the difference between entrapment and enticement?*</a:t>
            </a:r>
            <a:endParaRPr lang="en-US" dirty="0" smtClean="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smtClean="0"/>
              <a:t>NOS (568)</a:t>
            </a:r>
            <a:endParaRPr lang="en-US" smtClean="0"/>
          </a:p>
        </p:txBody>
      </p:sp>
      <p:sp>
        <p:nvSpPr>
          <p:cNvPr id="147459" name="Rectangle 3"/>
          <p:cNvSpPr>
            <a:spLocks noGrp="1" noChangeArrowheads="1"/>
          </p:cNvSpPr>
          <p:nvPr>
            <p:ph idx="1"/>
          </p:nvPr>
        </p:nvSpPr>
        <p:spPr/>
        <p:txBody>
          <a:bodyPr/>
          <a:lstStyle/>
          <a:p>
            <a:r>
              <a:rPr lang="en-US" dirty="0" smtClean="0"/>
              <a:t>NOS </a:t>
            </a:r>
            <a:r>
              <a:rPr lang="en-US" dirty="0" smtClean="0"/>
              <a:t>- </a:t>
            </a:r>
            <a:r>
              <a:rPr lang="en-US" dirty="0" smtClean="0"/>
              <a:t>Network Operating System. All modern </a:t>
            </a:r>
            <a:r>
              <a:rPr lang="en-US" dirty="0" err="1" smtClean="0"/>
              <a:t>OSes</a:t>
            </a:r>
            <a:r>
              <a:rPr lang="en-US" dirty="0" smtClean="0"/>
              <a:t> are NOS. </a:t>
            </a:r>
          </a:p>
          <a:p>
            <a:endParaRPr lang="en-US" dirty="0" smtClean="0"/>
          </a:p>
          <a:p>
            <a:pPr lvl="1"/>
            <a:r>
              <a:rPr lang="en-US" dirty="0" smtClean="0"/>
              <a:t>This just means they manage more than just the local computer, they usually provide or use network services in a client server architecture. </a:t>
            </a:r>
            <a:endParaRPr lang="en-US" dirty="0" smtClean="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smtClean="0"/>
              <a:t>DNS - 574</a:t>
            </a:r>
            <a:endParaRPr lang="en-US" smtClean="0"/>
          </a:p>
        </p:txBody>
      </p:sp>
      <p:sp>
        <p:nvSpPr>
          <p:cNvPr id="148483" name="Rectangle 3"/>
          <p:cNvSpPr>
            <a:spLocks noGrp="1" noChangeArrowheads="1"/>
          </p:cNvSpPr>
          <p:nvPr>
            <p:ph idx="1"/>
          </p:nvPr>
        </p:nvSpPr>
        <p:spPr/>
        <p:txBody>
          <a:bodyPr/>
          <a:lstStyle/>
          <a:p>
            <a:pPr>
              <a:buNone/>
            </a:pPr>
            <a:r>
              <a:rPr lang="en-US" dirty="0" smtClean="0"/>
              <a:t>Network software uses IP addresses, however these are difficult for users to remember (especially in IPv6). So DNS is used to help map names that we use such as </a:t>
            </a:r>
            <a:r>
              <a:rPr lang="en-US" dirty="0" smtClean="0">
                <a:hlinkClick r:id="rId2"/>
              </a:rPr>
              <a:t>www.paladingrp.com</a:t>
            </a:r>
            <a:r>
              <a:rPr lang="en-US" dirty="0" smtClean="0"/>
              <a:t> to addresses that computers use like 63.251.179.13</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smtClean="0"/>
              <a:t>DNS - 576</a:t>
            </a:r>
            <a:endParaRPr lang="en-US" smtClean="0"/>
          </a:p>
        </p:txBody>
      </p:sp>
      <p:sp>
        <p:nvSpPr>
          <p:cNvPr id="149507" name="Rectangle 3"/>
          <p:cNvSpPr>
            <a:spLocks noGrp="1" noChangeArrowheads="1"/>
          </p:cNvSpPr>
          <p:nvPr>
            <p:ph idx="1"/>
          </p:nvPr>
        </p:nvSpPr>
        <p:spPr/>
        <p:txBody>
          <a:bodyPr>
            <a:normAutofit fontScale="77500" lnSpcReduction="20000"/>
          </a:bodyPr>
          <a:lstStyle/>
          <a:p>
            <a:r>
              <a:rPr lang="en-US" dirty="0" smtClean="0"/>
              <a:t>DNS uses a hierarchical model. Starting with the “.” then the top level domains “com, </a:t>
            </a:r>
            <a:r>
              <a:rPr lang="en-US" dirty="0" err="1" smtClean="0"/>
              <a:t>edu</a:t>
            </a:r>
            <a:r>
              <a:rPr lang="en-US" dirty="0" smtClean="0"/>
              <a:t>, org” etc. “Sub domains” are broken out into zones, and organizations can be assigned authority for their own zones and run their own DNS servers to provide DNS lookups for their own zone.</a:t>
            </a:r>
          </a:p>
          <a:p>
            <a:r>
              <a:rPr lang="en-US" dirty="0" smtClean="0"/>
              <a:t>A name server that is authoritative for a zone is called an </a:t>
            </a:r>
            <a:r>
              <a:rPr lang="en-US" i="1" dirty="0" smtClean="0"/>
              <a:t>authoritative server </a:t>
            </a:r>
            <a:r>
              <a:rPr lang="en-US" dirty="0" smtClean="0"/>
              <a:t>for example. paladingrp.com runs is authoritative for it’s own DNS and has it’s own group of name servers that provide DNS resolution” to the rest of the Internet for names ending in paladingrp.com</a:t>
            </a:r>
          </a:p>
          <a:p>
            <a:r>
              <a:rPr lang="en-US" i="1" dirty="0" err="1" smtClean="0"/>
              <a:t>Authoritive</a:t>
            </a:r>
            <a:r>
              <a:rPr lang="en-US" i="1" dirty="0" smtClean="0"/>
              <a:t> </a:t>
            </a:r>
            <a:r>
              <a:rPr lang="en-US" dirty="0" smtClean="0"/>
              <a:t>servers can be </a:t>
            </a:r>
            <a:r>
              <a:rPr lang="en-US" i="1" dirty="0" smtClean="0"/>
              <a:t>primary</a:t>
            </a:r>
            <a:r>
              <a:rPr lang="en-US" dirty="0" smtClean="0"/>
              <a:t> or </a:t>
            </a:r>
            <a:r>
              <a:rPr lang="en-US" i="1" dirty="0" smtClean="0"/>
              <a:t>secondary</a:t>
            </a:r>
            <a:r>
              <a:rPr lang="en-US" dirty="0" smtClean="0"/>
              <a:t> and perform </a:t>
            </a:r>
            <a:r>
              <a:rPr lang="en-US" i="1" dirty="0" smtClean="0"/>
              <a:t>z</a:t>
            </a:r>
            <a:r>
              <a:rPr lang="en-US" i="1" dirty="0" smtClean="0"/>
              <a:t>one transfers*</a:t>
            </a:r>
            <a:r>
              <a:rPr lang="en-US" dirty="0" smtClean="0"/>
              <a:t> to each other.</a:t>
            </a:r>
          </a:p>
          <a:p>
            <a:r>
              <a:rPr lang="en-US" i="1" dirty="0" smtClean="0"/>
              <a:t>authoritative DNS </a:t>
            </a:r>
            <a:r>
              <a:rPr lang="en-US" dirty="0" smtClean="0"/>
              <a:t>servers should NOT be </a:t>
            </a:r>
            <a:r>
              <a:rPr lang="en-US" i="1" dirty="0" smtClean="0"/>
              <a:t>caching DNS </a:t>
            </a:r>
            <a:r>
              <a:rPr lang="en-US" dirty="0" smtClean="0"/>
              <a:t>servers.</a:t>
            </a:r>
          </a:p>
          <a:p>
            <a:endParaRPr lang="en-US" dirty="0" smtClean="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smtClean="0"/>
              <a:t>DNS (also example on 571)</a:t>
            </a:r>
            <a:endParaRPr lang="en-US" smtClean="0"/>
          </a:p>
        </p:txBody>
      </p:sp>
      <p:sp>
        <p:nvSpPr>
          <p:cNvPr id="5" name="Content Placeholder 4"/>
          <p:cNvSpPr>
            <a:spLocks noGrp="1"/>
          </p:cNvSpPr>
          <p:nvPr>
            <p:ph idx="1"/>
          </p:nvPr>
        </p:nvSpPr>
        <p:spPr/>
        <p:txBody>
          <a:bodyPr/>
          <a:lstStyle/>
          <a:p>
            <a:endParaRPr lang="en-US"/>
          </a:p>
        </p:txBody>
      </p:sp>
      <p:pic>
        <p:nvPicPr>
          <p:cNvPr id="150531" name="Picture 4" descr="dns-1"/>
          <p:cNvPicPr>
            <a:picLocks noChangeAspect="1" noChangeArrowheads="1"/>
          </p:cNvPicPr>
          <p:nvPr/>
        </p:nvPicPr>
        <p:blipFill>
          <a:blip r:embed="rId2" cstate="print"/>
          <a:srcRect/>
          <a:stretch>
            <a:fillRect/>
          </a:stretch>
        </p:blipFill>
        <p:spPr bwMode="auto">
          <a:xfrm>
            <a:off x="304800" y="1600200"/>
            <a:ext cx="8609013" cy="4675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smtClean="0"/>
              <a:t>DNS</a:t>
            </a:r>
            <a:endParaRPr lang="en-US" smtClean="0"/>
          </a:p>
        </p:txBody>
      </p:sp>
      <p:sp>
        <p:nvSpPr>
          <p:cNvPr id="151555" name="Rectangle 3"/>
          <p:cNvSpPr>
            <a:spLocks noGrp="1" noChangeArrowheads="1"/>
          </p:cNvSpPr>
          <p:nvPr>
            <p:ph idx="1"/>
          </p:nvPr>
        </p:nvSpPr>
        <p:spPr/>
        <p:txBody>
          <a:bodyPr/>
          <a:lstStyle/>
          <a:p>
            <a:r>
              <a:rPr lang="en-US" smtClean="0"/>
              <a:t>Common top level domains are</a:t>
            </a:r>
          </a:p>
          <a:p>
            <a:pPr lvl="1"/>
            <a:r>
              <a:rPr lang="en-US" smtClean="0"/>
              <a:t>.COM</a:t>
            </a:r>
          </a:p>
          <a:p>
            <a:pPr lvl="1"/>
            <a:r>
              <a:rPr lang="en-US" smtClean="0"/>
              <a:t>.EDU</a:t>
            </a:r>
          </a:p>
          <a:p>
            <a:pPr lvl="1"/>
            <a:r>
              <a:rPr lang="en-US" smtClean="0"/>
              <a:t>.MIL</a:t>
            </a:r>
          </a:p>
          <a:p>
            <a:pPr lvl="1"/>
            <a:r>
              <a:rPr lang="en-US" smtClean="0"/>
              <a:t>.GOV</a:t>
            </a:r>
          </a:p>
          <a:p>
            <a:pPr lvl="1"/>
            <a:r>
              <a:rPr lang="en-US" smtClean="0"/>
              <a:t>.ORG</a:t>
            </a:r>
          </a:p>
          <a:p>
            <a:pPr lvl="1"/>
            <a:r>
              <a:rPr lang="en-US" smtClean="0"/>
              <a:t>.NET</a:t>
            </a:r>
          </a:p>
          <a:p>
            <a:r>
              <a:rPr lang="en-US" smtClean="0"/>
              <a:t>You should be aware of these above</a:t>
            </a:r>
            <a:endParaRPr lang="en-US" smtClean="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smtClean="0"/>
              <a:t>DNS cache poisoning - 577</a:t>
            </a:r>
            <a:endParaRPr lang="en-US" smtClean="0"/>
          </a:p>
        </p:txBody>
      </p:sp>
      <p:sp>
        <p:nvSpPr>
          <p:cNvPr id="152579" name="Rectangle 3"/>
          <p:cNvSpPr>
            <a:spLocks noGrp="1" noChangeArrowheads="1"/>
          </p:cNvSpPr>
          <p:nvPr>
            <p:ph idx="1"/>
          </p:nvPr>
        </p:nvSpPr>
        <p:spPr/>
        <p:txBody>
          <a:bodyPr/>
          <a:lstStyle/>
          <a:p>
            <a:r>
              <a:rPr lang="en-US" dirty="0" smtClean="0"/>
              <a:t>Besides authoritative name servers organizations also have </a:t>
            </a:r>
            <a:r>
              <a:rPr lang="en-US" i="1" dirty="0" smtClean="0"/>
              <a:t>caching name servers </a:t>
            </a:r>
            <a:r>
              <a:rPr lang="en-US" dirty="0" smtClean="0"/>
              <a:t>that simply do DNS resolution on behalf of clients.</a:t>
            </a:r>
          </a:p>
          <a:p>
            <a:r>
              <a:rPr lang="en-US" dirty="0" smtClean="0"/>
              <a:t>One common attack is </a:t>
            </a:r>
            <a:r>
              <a:rPr lang="en-US" i="1" dirty="0" smtClean="0"/>
              <a:t>DNS cache poisoning</a:t>
            </a:r>
            <a:r>
              <a:rPr lang="en-US" dirty="0" smtClean="0"/>
              <a:t>*</a:t>
            </a:r>
          </a:p>
          <a:p>
            <a:endParaRPr lang="en-US" dirty="0" smtClean="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smtClean="0"/>
              <a:t>DNS SEC</a:t>
            </a:r>
            <a:endParaRPr lang="en-US" smtClean="0"/>
          </a:p>
        </p:txBody>
      </p:sp>
      <p:sp>
        <p:nvSpPr>
          <p:cNvPr id="153603" name="Rectangle 3"/>
          <p:cNvSpPr>
            <a:spLocks noGrp="1" noChangeArrowheads="1"/>
          </p:cNvSpPr>
          <p:nvPr>
            <p:ph idx="1"/>
          </p:nvPr>
        </p:nvSpPr>
        <p:spPr/>
        <p:txBody>
          <a:bodyPr/>
          <a:lstStyle/>
          <a:p>
            <a:r>
              <a:rPr lang="en-US" dirty="0" smtClean="0"/>
              <a:t>DNS sec tries to ensure integrity of DNS queries by digitally signing responses.* This attempts to  defeat cache poisoning.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IP Packet</a:t>
            </a:r>
          </a:p>
        </p:txBody>
      </p:sp>
      <p:sp>
        <p:nvSpPr>
          <p:cNvPr id="5" name="Content Placeholder 4"/>
          <p:cNvSpPr>
            <a:spLocks noGrp="1"/>
          </p:cNvSpPr>
          <p:nvPr>
            <p:ph idx="1"/>
          </p:nvPr>
        </p:nvSpPr>
        <p:spPr/>
        <p:txBody>
          <a:bodyPr/>
          <a:lstStyle/>
          <a:p>
            <a:endParaRPr lang="en-US"/>
          </a:p>
        </p:txBody>
      </p:sp>
      <p:pic>
        <p:nvPicPr>
          <p:cNvPr id="16387" name="Picture 6" descr="ip-header-diagram"/>
          <p:cNvPicPr>
            <a:picLocks noChangeAspect="1" noChangeArrowheads="1"/>
          </p:cNvPicPr>
          <p:nvPr/>
        </p:nvPicPr>
        <p:blipFill>
          <a:blip r:embed="rId2" cstate="print"/>
          <a:srcRect/>
          <a:stretch>
            <a:fillRect/>
          </a:stretch>
        </p:blipFill>
        <p:spPr bwMode="auto">
          <a:xfrm>
            <a:off x="838200" y="1539106"/>
            <a:ext cx="6629400" cy="51363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smtClean="0"/>
              <a:t>Intranet, Extranet - 582</a:t>
            </a:r>
            <a:endParaRPr lang="en-US" smtClean="0"/>
          </a:p>
        </p:txBody>
      </p:sp>
      <p:sp>
        <p:nvSpPr>
          <p:cNvPr id="154627" name="Rectangle 3"/>
          <p:cNvSpPr>
            <a:spLocks noGrp="1" noChangeArrowheads="1"/>
          </p:cNvSpPr>
          <p:nvPr>
            <p:ph idx="1"/>
          </p:nvPr>
        </p:nvSpPr>
        <p:spPr/>
        <p:txBody>
          <a:bodyPr/>
          <a:lstStyle/>
          <a:p>
            <a:r>
              <a:rPr lang="en-US" dirty="0" smtClean="0"/>
              <a:t>Intranet – internal IP network, though often used to define a set of resources made available through a web interface for INTERNAL use</a:t>
            </a:r>
          </a:p>
          <a:p>
            <a:r>
              <a:rPr lang="en-US" dirty="0" smtClean="0"/>
              <a:t>Extranet – a set of network resources (usually web based) for two companies to collaborate or share resources, may or may not make use of VPNs</a:t>
            </a:r>
          </a:p>
          <a:p>
            <a:endParaRPr lang="en-US" dirty="0" smtClean="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smtClean="0"/>
              <a:t>LAN, WAN, MAN - 581</a:t>
            </a:r>
            <a:endParaRPr lang="en-US" smtClean="0"/>
          </a:p>
        </p:txBody>
      </p:sp>
      <p:sp>
        <p:nvSpPr>
          <p:cNvPr id="155651" name="Rectangle 3"/>
          <p:cNvSpPr>
            <a:spLocks noGrp="1" noChangeArrowheads="1"/>
          </p:cNvSpPr>
          <p:nvPr>
            <p:ph idx="1"/>
          </p:nvPr>
        </p:nvSpPr>
        <p:spPr/>
        <p:txBody>
          <a:bodyPr/>
          <a:lstStyle/>
          <a:p>
            <a:r>
              <a:rPr lang="en-US" smtClean="0"/>
              <a:t>LAN – local area network</a:t>
            </a:r>
          </a:p>
          <a:p>
            <a:pPr lvl="1"/>
            <a:r>
              <a:rPr lang="en-US" smtClean="0"/>
              <a:t>High speed</a:t>
            </a:r>
          </a:p>
          <a:p>
            <a:pPr lvl="1"/>
            <a:r>
              <a:rPr lang="en-US" smtClean="0"/>
              <a:t>Small physical area</a:t>
            </a:r>
          </a:p>
          <a:p>
            <a:r>
              <a:rPr lang="en-US" smtClean="0"/>
              <a:t>WAN – wide area network</a:t>
            </a:r>
          </a:p>
          <a:p>
            <a:pPr lvl="1"/>
            <a:r>
              <a:rPr lang="en-US" smtClean="0"/>
              <a:t>Used to connect LANS</a:t>
            </a:r>
          </a:p>
          <a:p>
            <a:pPr lvl="1"/>
            <a:r>
              <a:rPr lang="en-US" smtClean="0"/>
              <a:t>Generally slow, using serial links</a:t>
            </a:r>
          </a:p>
          <a:p>
            <a:r>
              <a:rPr lang="en-US" smtClean="0"/>
              <a:t>MAN – metropolitan area network</a:t>
            </a:r>
          </a:p>
          <a:p>
            <a:pPr lvl="1"/>
            <a:r>
              <a:rPr lang="en-US" smtClean="0"/>
              <a:t>Connect sites together within a medium range area (like a city)</a:t>
            </a:r>
            <a:endParaRPr lang="en-US" smtClean="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normAutofit fontScale="90000"/>
          </a:bodyPr>
          <a:lstStyle/>
          <a:p>
            <a:r>
              <a:rPr lang="en-US" smtClean="0"/>
              <a:t>Types of links for WANs and MANS</a:t>
            </a:r>
            <a:endParaRPr lang="en-US" smtClean="0"/>
          </a:p>
        </p:txBody>
      </p:sp>
      <p:sp>
        <p:nvSpPr>
          <p:cNvPr id="156675" name="Rectangle 3"/>
          <p:cNvSpPr>
            <a:spLocks noGrp="1" noChangeArrowheads="1"/>
          </p:cNvSpPr>
          <p:nvPr>
            <p:ph idx="1"/>
          </p:nvPr>
        </p:nvSpPr>
        <p:spPr/>
        <p:txBody>
          <a:bodyPr>
            <a:normAutofit fontScale="92500" lnSpcReduction="20000"/>
          </a:bodyPr>
          <a:lstStyle/>
          <a:p>
            <a:r>
              <a:rPr lang="en-US" dirty="0" smtClean="0"/>
              <a:t>Dedicated/leased/point to point – a link that is pre-established and used ONLY for communications between 2 locations, it is DEDICATED (see next slide) to their use</a:t>
            </a:r>
          </a:p>
          <a:p>
            <a:pPr lvl="1"/>
            <a:r>
              <a:rPr lang="en-US" dirty="0" smtClean="0"/>
              <a:t>Expensive, cost per distance</a:t>
            </a:r>
          </a:p>
          <a:p>
            <a:pPr lvl="1"/>
            <a:r>
              <a:rPr lang="en-US" dirty="0" smtClean="0"/>
              <a:t>Types</a:t>
            </a:r>
          </a:p>
          <a:p>
            <a:pPr lvl="2"/>
            <a:r>
              <a:rPr lang="en-US" dirty="0" smtClean="0"/>
              <a:t>T1 - about 1.5Mbs</a:t>
            </a:r>
          </a:p>
          <a:p>
            <a:pPr lvl="2"/>
            <a:r>
              <a:rPr lang="en-US" dirty="0" smtClean="0"/>
              <a:t>T3 - about 45 </a:t>
            </a:r>
            <a:r>
              <a:rPr lang="en-US" dirty="0" err="1" smtClean="0"/>
              <a:t>Mbs</a:t>
            </a:r>
            <a:endParaRPr lang="en-US" dirty="0" smtClean="0"/>
          </a:p>
          <a:p>
            <a:pPr lvl="2"/>
            <a:r>
              <a:rPr lang="en-US" dirty="0" smtClean="0"/>
              <a:t>Fractional T – some fraction of a T1/T3</a:t>
            </a:r>
          </a:p>
          <a:p>
            <a:pPr lvl="2"/>
            <a:r>
              <a:rPr lang="en-US" dirty="0" smtClean="0"/>
              <a:t>T1s are time division multiplexed*</a:t>
            </a:r>
          </a:p>
          <a:p>
            <a:pPr lvl="2"/>
            <a:r>
              <a:rPr lang="en-US" dirty="0" smtClean="0"/>
              <a:t>T1s are annoying, because the local loop often fails </a:t>
            </a:r>
          </a:p>
          <a:p>
            <a:pPr lvl="2"/>
            <a:r>
              <a:rPr lang="en-US" dirty="0" smtClean="0"/>
              <a:t>T1/T3 can also be used in shared/frame relay</a:t>
            </a:r>
          </a:p>
          <a:p>
            <a:pPr lvl="1"/>
            <a:endParaRPr lang="en-US" dirty="0" smtClean="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r>
              <a:rPr lang="en-US" smtClean="0"/>
              <a:t>Dedicated (589)</a:t>
            </a:r>
          </a:p>
        </p:txBody>
      </p:sp>
      <p:pic>
        <p:nvPicPr>
          <p:cNvPr id="157699" name="Picture 4" descr="dedicated"/>
          <p:cNvPicPr>
            <a:picLocks noChangeAspect="1" noChangeArrowheads="1"/>
          </p:cNvPicPr>
          <p:nvPr/>
        </p:nvPicPr>
        <p:blipFill>
          <a:blip r:embed="rId2" cstate="print"/>
          <a:srcRect/>
          <a:stretch>
            <a:fillRect/>
          </a:stretch>
        </p:blipFill>
        <p:spPr bwMode="auto">
          <a:xfrm>
            <a:off x="228601" y="1536762"/>
            <a:ext cx="8077200" cy="50212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smtClean="0"/>
              <a:t>Frame Relay - 595</a:t>
            </a:r>
            <a:endParaRPr lang="en-US" smtClean="0"/>
          </a:p>
        </p:txBody>
      </p:sp>
      <p:sp>
        <p:nvSpPr>
          <p:cNvPr id="158723" name="Rectangle 3"/>
          <p:cNvSpPr>
            <a:spLocks noGrp="1" noChangeArrowheads="1"/>
          </p:cNvSpPr>
          <p:nvPr>
            <p:ph idx="1"/>
          </p:nvPr>
        </p:nvSpPr>
        <p:spPr/>
        <p:txBody>
          <a:bodyPr/>
          <a:lstStyle/>
          <a:p>
            <a:r>
              <a:rPr lang="en-US" dirty="0" smtClean="0"/>
              <a:t>Data link protocol (laye</a:t>
            </a:r>
            <a:r>
              <a:rPr lang="en-US" dirty="0" smtClean="0"/>
              <a:t>r 2)</a:t>
            </a:r>
            <a:endParaRPr lang="en-US" dirty="0" smtClean="0"/>
          </a:p>
          <a:p>
            <a:r>
              <a:rPr lang="en-US" dirty="0" smtClean="0"/>
              <a:t>Not a point to point connection, but a connection into a clou</a:t>
            </a:r>
            <a:r>
              <a:rPr lang="en-US" dirty="0" smtClean="0"/>
              <a:t>d</a:t>
            </a:r>
            <a:endParaRPr lang="en-US" dirty="0" smtClean="0"/>
          </a:p>
          <a:p>
            <a:r>
              <a:rPr lang="en-US" dirty="0" smtClean="0"/>
              <a:t>CIR*</a:t>
            </a:r>
          </a:p>
          <a:p>
            <a:r>
              <a:rPr lang="en-US" dirty="0" smtClean="0"/>
              <a:t>Uses virtual circuits (PVC)</a:t>
            </a:r>
          </a:p>
          <a:p>
            <a:r>
              <a:rPr lang="en-US" dirty="0" smtClean="0"/>
              <a:t>Uses DLCIs*</a:t>
            </a:r>
          </a:p>
          <a:p>
            <a:r>
              <a:rPr lang="en-US" dirty="0" smtClean="0"/>
              <a:t>Still uses T1/T3 but rather than going all the way, they just go to the carriers </a:t>
            </a:r>
            <a:r>
              <a:rPr lang="en-US" i="1" dirty="0" smtClean="0"/>
              <a:t>Point of Presence*.</a:t>
            </a:r>
            <a:endParaRPr lang="en-US" dirty="0" smtClean="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smtClean="0"/>
              <a:t>Frame relay / cloud</a:t>
            </a:r>
            <a:endParaRPr lang="en-US" smtClean="0"/>
          </a:p>
        </p:txBody>
      </p:sp>
      <p:sp>
        <p:nvSpPr>
          <p:cNvPr id="5" name="Content Placeholder 4"/>
          <p:cNvSpPr>
            <a:spLocks noGrp="1"/>
          </p:cNvSpPr>
          <p:nvPr>
            <p:ph idx="1"/>
          </p:nvPr>
        </p:nvSpPr>
        <p:spPr/>
        <p:txBody>
          <a:bodyPr/>
          <a:lstStyle/>
          <a:p>
            <a:endParaRPr lang="en-US"/>
          </a:p>
        </p:txBody>
      </p:sp>
      <p:pic>
        <p:nvPicPr>
          <p:cNvPr id="159747" name="Picture 4" descr="cloud"/>
          <p:cNvPicPr>
            <a:picLocks noChangeAspect="1" noChangeArrowheads="1"/>
          </p:cNvPicPr>
          <p:nvPr/>
        </p:nvPicPr>
        <p:blipFill>
          <a:blip r:embed="rId2" cstate="print"/>
          <a:srcRect/>
          <a:stretch>
            <a:fillRect/>
          </a:stretch>
        </p:blipFill>
        <p:spPr bwMode="auto">
          <a:xfrm>
            <a:off x="304800" y="1905000"/>
            <a:ext cx="8534400" cy="4568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4"/>
          <p:cNvSpPr>
            <a:spLocks noGrp="1" noChangeArrowheads="1"/>
          </p:cNvSpPr>
          <p:nvPr>
            <p:ph type="ctrTitle"/>
          </p:nvPr>
        </p:nvSpPr>
        <p:spPr/>
        <p:txBody>
          <a:bodyPr/>
          <a:lstStyle/>
          <a:p>
            <a:r>
              <a:rPr lang="en-US" smtClean="0"/>
              <a:t>WAN terms</a:t>
            </a:r>
            <a:endParaRPr lang="en-US" smtClean="0"/>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smtClean="0"/>
              <a:t>Multiplexing - 591</a:t>
            </a:r>
            <a:endParaRPr lang="en-US" smtClean="0"/>
          </a:p>
        </p:txBody>
      </p:sp>
      <p:sp>
        <p:nvSpPr>
          <p:cNvPr id="161795" name="Rectangle 3"/>
          <p:cNvSpPr>
            <a:spLocks noGrp="1" noChangeArrowheads="1"/>
          </p:cNvSpPr>
          <p:nvPr>
            <p:ph idx="1"/>
          </p:nvPr>
        </p:nvSpPr>
        <p:spPr/>
        <p:txBody>
          <a:bodyPr/>
          <a:lstStyle/>
          <a:p>
            <a:r>
              <a:rPr lang="en-US" dirty="0" smtClean="0"/>
              <a:t>Time Division</a:t>
            </a:r>
          </a:p>
          <a:p>
            <a:r>
              <a:rPr lang="en-US" dirty="0" smtClean="0"/>
              <a:t>Frequency Division</a:t>
            </a:r>
          </a:p>
          <a:p>
            <a:r>
              <a:rPr lang="en-US" dirty="0" smtClean="0"/>
              <a:t>Wavelength Division</a:t>
            </a:r>
          </a:p>
          <a:p>
            <a:r>
              <a:rPr lang="en-US" dirty="0" smtClean="0"/>
              <a:t>CDMA – speak multiple “languages” /mathematic multiplexing</a:t>
            </a:r>
            <a:endParaRPr lang="en-US" dirty="0" smtClean="0"/>
          </a:p>
          <a:p>
            <a:pPr lvl="1">
              <a:buNone/>
            </a:pPr>
            <a:r>
              <a:rPr lang="en-US" dirty="0" smtClean="0"/>
              <a:t>* this is technically incorrect, but easy to understand the analogy</a:t>
            </a:r>
            <a:endParaRPr lang="en-US" dirty="0" smtClean="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smtClean="0"/>
              <a:t>CSU/DSU - 592</a:t>
            </a:r>
            <a:endParaRPr lang="en-US" smtClean="0"/>
          </a:p>
        </p:txBody>
      </p:sp>
      <p:sp>
        <p:nvSpPr>
          <p:cNvPr id="162819" name="Rectangle 3"/>
          <p:cNvSpPr>
            <a:spLocks noGrp="1" noChangeArrowheads="1"/>
          </p:cNvSpPr>
          <p:nvPr>
            <p:ph idx="1"/>
          </p:nvPr>
        </p:nvSpPr>
        <p:spPr/>
        <p:txBody>
          <a:bodyPr/>
          <a:lstStyle/>
          <a:p>
            <a:r>
              <a:rPr lang="en-US" dirty="0" smtClean="0"/>
              <a:t>Channel Service Unit / Data service Unit – effectively the </a:t>
            </a:r>
            <a:r>
              <a:rPr lang="en-US" i="1" dirty="0" smtClean="0">
                <a:solidFill>
                  <a:srgbClr val="00B0F0"/>
                </a:solidFill>
              </a:rPr>
              <a:t>m</a:t>
            </a:r>
            <a:r>
              <a:rPr lang="en-US" i="1" dirty="0" smtClean="0">
                <a:solidFill>
                  <a:srgbClr val="00B0F0"/>
                </a:solidFill>
              </a:rPr>
              <a:t>o</a:t>
            </a:r>
            <a:r>
              <a:rPr lang="en-US" i="1" dirty="0" smtClean="0"/>
              <a:t>dulator/ </a:t>
            </a:r>
            <a:r>
              <a:rPr lang="en-US" i="1" dirty="0" err="1" smtClean="0">
                <a:solidFill>
                  <a:srgbClr val="00B0F0"/>
                </a:solidFill>
              </a:rPr>
              <a:t>m</a:t>
            </a:r>
            <a:r>
              <a:rPr lang="en-US" i="1" dirty="0" err="1" smtClean="0">
                <a:solidFill>
                  <a:srgbClr val="00B0F0"/>
                </a:solidFill>
              </a:rPr>
              <a:t>em</a:t>
            </a:r>
            <a:r>
              <a:rPr lang="en-US" i="1" dirty="0" err="1" smtClean="0"/>
              <a:t>odulator</a:t>
            </a:r>
            <a:r>
              <a:rPr lang="en-US" i="1" dirty="0" smtClean="0"/>
              <a:t> (</a:t>
            </a:r>
            <a:r>
              <a:rPr lang="en-US" i="1" dirty="0" smtClean="0">
                <a:solidFill>
                  <a:srgbClr val="00B0F0"/>
                </a:solidFill>
              </a:rPr>
              <a:t>modem</a:t>
            </a:r>
            <a:r>
              <a:rPr lang="en-US" i="1" dirty="0" smtClean="0"/>
              <a:t>)</a:t>
            </a:r>
            <a:r>
              <a:rPr lang="en-US" dirty="0" smtClean="0"/>
              <a:t> for serial lines.*</a:t>
            </a: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normAutofit fontScale="90000"/>
          </a:bodyPr>
          <a:lstStyle/>
          <a:p>
            <a:r>
              <a:rPr lang="en-US" smtClean="0"/>
              <a:t>Circuit vs. Packet Switching - 594</a:t>
            </a:r>
            <a:endParaRPr lang="en-US" smtClean="0"/>
          </a:p>
        </p:txBody>
      </p:sp>
      <p:sp>
        <p:nvSpPr>
          <p:cNvPr id="163843" name="Rectangle 3"/>
          <p:cNvSpPr>
            <a:spLocks noGrp="1" noChangeArrowheads="1"/>
          </p:cNvSpPr>
          <p:nvPr>
            <p:ph idx="1"/>
          </p:nvPr>
        </p:nvSpPr>
        <p:spPr/>
        <p:txBody>
          <a:bodyPr>
            <a:normAutofit fontScale="85000" lnSpcReduction="20000"/>
          </a:bodyPr>
          <a:lstStyle/>
          <a:p>
            <a:r>
              <a:rPr lang="en-US" dirty="0" smtClean="0"/>
              <a:t>Packet-based networking vs. circuit based</a:t>
            </a:r>
          </a:p>
          <a:p>
            <a:pPr lvl="1"/>
            <a:r>
              <a:rPr lang="en-US" dirty="0" smtClean="0"/>
              <a:t>Packets are small, quick to send</a:t>
            </a:r>
          </a:p>
          <a:p>
            <a:pPr lvl="1"/>
            <a:r>
              <a:rPr lang="en-US" dirty="0" smtClean="0"/>
              <a:t>Routes vary</a:t>
            </a:r>
          </a:p>
          <a:p>
            <a:pPr lvl="1"/>
            <a:r>
              <a:rPr lang="en-US" dirty="0" smtClean="0"/>
              <a:t>Route determined after computer begins to send the packet</a:t>
            </a:r>
          </a:p>
          <a:p>
            <a:pPr lvl="1"/>
            <a:r>
              <a:rPr lang="en-US" dirty="0" smtClean="0"/>
              <a:t>Can arrive from different routes in different order than sent.</a:t>
            </a:r>
          </a:p>
          <a:p>
            <a:pPr lvl="1"/>
            <a:r>
              <a:rPr lang="en-US" dirty="0" smtClean="0"/>
              <a:t>Can introduce delays as packets traverse network, where as with circuit switching the delays is before data is sent (circuit/setup)*</a:t>
            </a:r>
          </a:p>
          <a:p>
            <a:pPr lvl="1"/>
            <a:r>
              <a:rPr lang="en-US" dirty="0" smtClean="0"/>
              <a:t>Circuit switching – connection oriented/dedicated resources and circuit</a:t>
            </a:r>
          </a:p>
          <a:p>
            <a:pPr lvl="1"/>
            <a:r>
              <a:rPr lang="en-US" dirty="0" smtClean="0"/>
              <a:t>Circuit switching has fixed delays.</a:t>
            </a: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OSI model layer 3 network - 493</a:t>
            </a:r>
          </a:p>
        </p:txBody>
      </p:sp>
      <p:sp>
        <p:nvSpPr>
          <p:cNvPr id="17411" name="Rectangle 3"/>
          <p:cNvSpPr>
            <a:spLocks noGrp="1" noChangeArrowheads="1"/>
          </p:cNvSpPr>
          <p:nvPr>
            <p:ph idx="1"/>
          </p:nvPr>
        </p:nvSpPr>
        <p:spPr/>
        <p:txBody>
          <a:bodyPr>
            <a:normAutofit/>
          </a:bodyPr>
          <a:lstStyle/>
          <a:p>
            <a:pPr>
              <a:buNone/>
            </a:pPr>
            <a:r>
              <a:rPr lang="en-US" dirty="0" smtClean="0"/>
              <a:t>Other protocols that “work” on this layer are</a:t>
            </a:r>
          </a:p>
          <a:p>
            <a:pPr lvl="1"/>
            <a:r>
              <a:rPr lang="en-US" dirty="0" smtClean="0"/>
              <a:t>ICMP – IP “helpers” (like ping)</a:t>
            </a:r>
          </a:p>
          <a:p>
            <a:pPr lvl="1"/>
            <a:r>
              <a:rPr lang="en-US" dirty="0" smtClean="0"/>
              <a:t>IGMP – Internet Group Message Protocol</a:t>
            </a:r>
          </a:p>
          <a:p>
            <a:pPr lvl="1"/>
            <a:endParaRPr lang="en-US" dirty="0" smtClean="0"/>
          </a:p>
          <a:p>
            <a:pPr lvl="1"/>
            <a:r>
              <a:rPr lang="en-US" dirty="0" smtClean="0"/>
              <a:t>RIP – routing protocol</a:t>
            </a:r>
          </a:p>
          <a:p>
            <a:pPr lvl="1"/>
            <a:r>
              <a:rPr lang="en-US" dirty="0" smtClean="0"/>
              <a:t>OSPF – routing protocol</a:t>
            </a:r>
          </a:p>
          <a:p>
            <a:pPr lvl="1"/>
            <a:r>
              <a:rPr lang="en-US" dirty="0" smtClean="0"/>
              <a:t>BGP – routing protocol</a:t>
            </a:r>
          </a:p>
          <a:p>
            <a:r>
              <a:rPr lang="en-US" dirty="0" smtClean="0"/>
              <a:t>(more)</a:t>
            </a:r>
          </a:p>
          <a:p>
            <a:pPr lvl="1"/>
            <a:endParaRPr lang="en-US" dirty="0" smtClean="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normAutofit fontScale="90000"/>
          </a:bodyPr>
          <a:lstStyle/>
          <a:p>
            <a:pPr eaLnBrk="1" hangingPunct="1"/>
            <a:r>
              <a:rPr lang="en-US" sz="4000" smtClean="0"/>
              <a:t>Packet Switching (this should be automated)</a:t>
            </a:r>
          </a:p>
        </p:txBody>
      </p:sp>
      <p:pic>
        <p:nvPicPr>
          <p:cNvPr id="164867" name="Picture 4" descr="packet"/>
          <p:cNvPicPr>
            <a:picLocks noChangeAspect="1" noChangeArrowheads="1" noCrop="1"/>
          </p:cNvPicPr>
          <p:nvPr/>
        </p:nvPicPr>
        <p:blipFill>
          <a:blip r:embed="rId2" cstate="print"/>
          <a:srcRect/>
          <a:stretch>
            <a:fillRect/>
          </a:stretch>
        </p:blipFill>
        <p:spPr bwMode="auto">
          <a:xfrm>
            <a:off x="152400" y="2820988"/>
            <a:ext cx="8839200" cy="3875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smtClean="0"/>
              <a:t>ATM - 598</a:t>
            </a:r>
            <a:endParaRPr lang="en-US" smtClean="0"/>
          </a:p>
        </p:txBody>
      </p:sp>
      <p:sp>
        <p:nvSpPr>
          <p:cNvPr id="165891" name="Rectangle 3"/>
          <p:cNvSpPr>
            <a:spLocks noGrp="1" noChangeArrowheads="1"/>
          </p:cNvSpPr>
          <p:nvPr>
            <p:ph idx="1"/>
          </p:nvPr>
        </p:nvSpPr>
        <p:spPr/>
        <p:txBody>
          <a:bodyPr/>
          <a:lstStyle/>
          <a:p>
            <a:r>
              <a:rPr lang="en-US" dirty="0" smtClean="0"/>
              <a:t>A type of packet based switching used to emulate circuit switching</a:t>
            </a:r>
          </a:p>
          <a:p>
            <a:pPr lvl="1"/>
            <a:r>
              <a:rPr lang="en-US" dirty="0" smtClean="0"/>
              <a:t>Used by </a:t>
            </a:r>
            <a:r>
              <a:rPr lang="en-US" dirty="0" err="1" smtClean="0"/>
              <a:t>t</a:t>
            </a:r>
            <a:r>
              <a:rPr lang="en-US" dirty="0" err="1" smtClean="0"/>
              <a:t>elcos</a:t>
            </a:r>
            <a:endParaRPr lang="en-US" dirty="0" smtClean="0"/>
          </a:p>
          <a:p>
            <a:pPr lvl="1"/>
            <a:r>
              <a:rPr lang="en-US" dirty="0" smtClean="0"/>
              <a:t>53 byte </a:t>
            </a:r>
            <a:r>
              <a:rPr lang="en-US" i="1" dirty="0" smtClean="0"/>
              <a:t>cells </a:t>
            </a:r>
            <a:r>
              <a:rPr lang="en-US" dirty="0" smtClean="0"/>
              <a:t>*</a:t>
            </a:r>
          </a:p>
          <a:p>
            <a:pPr lvl="2"/>
            <a:r>
              <a:rPr lang="en-US" dirty="0" smtClean="0"/>
              <a:t>48 bytes data</a:t>
            </a:r>
          </a:p>
          <a:p>
            <a:pPr lvl="2"/>
            <a:r>
              <a:rPr lang="en-US" dirty="0" smtClean="0"/>
              <a:t>5 bytes header</a:t>
            </a:r>
            <a:endParaRPr lang="en-US" dirty="0" smtClean="0"/>
          </a:p>
          <a:p>
            <a:pPr lvl="1"/>
            <a:r>
              <a:rPr lang="en-US" dirty="0" smtClean="0"/>
              <a:t>Sets up a virtual circuit</a:t>
            </a:r>
          </a:p>
          <a:p>
            <a:pPr lvl="1"/>
            <a:r>
              <a:rPr lang="en-US" dirty="0" smtClean="0"/>
              <a:t>Guarantees resources once a circuit is setup*</a:t>
            </a:r>
          </a:p>
          <a:p>
            <a:pPr lvl="1"/>
            <a:r>
              <a:rPr lang="en-US" dirty="0" smtClean="0"/>
              <a:t>Guarantees </a:t>
            </a:r>
            <a:r>
              <a:rPr lang="en-US" dirty="0" err="1" smtClean="0"/>
              <a:t>QoS</a:t>
            </a:r>
            <a:r>
              <a:rPr lang="en-US" dirty="0" smtClean="0"/>
              <a:t>*</a:t>
            </a:r>
            <a:endParaRPr lang="en-US" dirty="0" smtClean="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smtClean="0"/>
              <a:t>QoS - 598</a:t>
            </a:r>
            <a:endParaRPr lang="en-US" smtClean="0"/>
          </a:p>
        </p:txBody>
      </p:sp>
      <p:sp>
        <p:nvSpPr>
          <p:cNvPr id="166915" name="Rectangle 3"/>
          <p:cNvSpPr>
            <a:spLocks noGrp="1" noChangeArrowheads="1"/>
          </p:cNvSpPr>
          <p:nvPr>
            <p:ph idx="1"/>
          </p:nvPr>
        </p:nvSpPr>
        <p:spPr/>
        <p:txBody>
          <a:bodyPr/>
          <a:lstStyle/>
          <a:p>
            <a:r>
              <a:rPr lang="en-US" dirty="0" err="1" smtClean="0"/>
              <a:t>QoS</a:t>
            </a:r>
            <a:endParaRPr lang="en-US" dirty="0" smtClean="0"/>
          </a:p>
          <a:p>
            <a:pPr lvl="1"/>
            <a:r>
              <a:rPr lang="en-US" dirty="0" smtClean="0"/>
              <a:t>What is it</a:t>
            </a:r>
          </a:p>
          <a:p>
            <a:pPr lvl="1"/>
            <a:r>
              <a:rPr lang="en-US" dirty="0" smtClean="0"/>
              <a:t>Why is it needed</a:t>
            </a:r>
          </a:p>
          <a:p>
            <a:pPr lvl="1"/>
            <a:r>
              <a:rPr lang="en-US" i="1" dirty="0" smtClean="0"/>
              <a:t>Network convergence</a:t>
            </a:r>
          </a:p>
          <a:p>
            <a:endParaRPr lang="en-US" dirty="0" smtClean="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smtClean="0"/>
              <a:t>VoIP - 602</a:t>
            </a:r>
            <a:endParaRPr lang="en-US" smtClean="0"/>
          </a:p>
        </p:txBody>
      </p:sp>
      <p:sp>
        <p:nvSpPr>
          <p:cNvPr id="167939" name="Rectangle 3"/>
          <p:cNvSpPr>
            <a:spLocks noGrp="1" noChangeArrowheads="1"/>
          </p:cNvSpPr>
          <p:nvPr>
            <p:ph idx="1"/>
          </p:nvPr>
        </p:nvSpPr>
        <p:spPr/>
        <p:txBody>
          <a:bodyPr>
            <a:normAutofit fontScale="92500" lnSpcReduction="10000"/>
          </a:bodyPr>
          <a:lstStyle/>
          <a:p>
            <a:r>
              <a:rPr lang="en-US" dirty="0" smtClean="0"/>
              <a:t>VoIP</a:t>
            </a:r>
          </a:p>
          <a:p>
            <a:r>
              <a:rPr lang="en-US" dirty="0" smtClean="0"/>
              <a:t>What are some concerns with VoIP </a:t>
            </a:r>
          </a:p>
          <a:p>
            <a:pPr lvl="1"/>
            <a:r>
              <a:rPr lang="en-US" dirty="0" smtClean="0"/>
              <a:t>Technical</a:t>
            </a:r>
          </a:p>
          <a:p>
            <a:pPr lvl="2"/>
            <a:r>
              <a:rPr lang="en-US" dirty="0" smtClean="0"/>
              <a:t>Latency, Jitter, dropped packets </a:t>
            </a:r>
            <a:r>
              <a:rPr lang="en-US" dirty="0" err="1" smtClean="0"/>
              <a:t>QoS</a:t>
            </a:r>
            <a:endParaRPr lang="en-US" dirty="0" smtClean="0"/>
          </a:p>
          <a:p>
            <a:pPr lvl="1"/>
            <a:r>
              <a:rPr lang="en-US" dirty="0" smtClean="0"/>
              <a:t>Security</a:t>
            </a:r>
          </a:p>
          <a:p>
            <a:pPr lvl="2"/>
            <a:r>
              <a:rPr lang="en-US" dirty="0" smtClean="0"/>
              <a:t>Eavesdropping</a:t>
            </a:r>
          </a:p>
          <a:p>
            <a:pPr lvl="2"/>
            <a:r>
              <a:rPr lang="en-US" dirty="0" smtClean="0"/>
              <a:t>Caller id Spoofing and </a:t>
            </a:r>
            <a:r>
              <a:rPr lang="en-US" dirty="0" err="1" smtClean="0"/>
              <a:t>vishing</a:t>
            </a:r>
            <a:endParaRPr lang="en-US" dirty="0" smtClean="0"/>
          </a:p>
          <a:p>
            <a:pPr lvl="2"/>
            <a:r>
              <a:rPr lang="en-US" dirty="0" smtClean="0"/>
              <a:t>Long Distance calls</a:t>
            </a:r>
          </a:p>
          <a:p>
            <a:r>
              <a:rPr lang="en-US" dirty="0" smtClean="0">
                <a:solidFill>
                  <a:srgbClr val="00B0F0"/>
                </a:solidFill>
              </a:rPr>
              <a:t> SIP</a:t>
            </a:r>
            <a:r>
              <a:rPr lang="en-US" dirty="0" smtClean="0"/>
              <a:t> – </a:t>
            </a:r>
            <a:r>
              <a:rPr lang="en-US" dirty="0" smtClean="0">
                <a:solidFill>
                  <a:srgbClr val="00B0F0"/>
                </a:solidFill>
              </a:rPr>
              <a:t>S</a:t>
            </a:r>
            <a:r>
              <a:rPr lang="en-US" dirty="0" smtClean="0"/>
              <a:t>ession </a:t>
            </a:r>
            <a:r>
              <a:rPr lang="en-US" dirty="0" smtClean="0">
                <a:solidFill>
                  <a:srgbClr val="00B0F0"/>
                </a:solidFill>
              </a:rPr>
              <a:t>I</a:t>
            </a:r>
            <a:r>
              <a:rPr lang="en-US" dirty="0" smtClean="0"/>
              <a:t>nitialization </a:t>
            </a:r>
            <a:r>
              <a:rPr lang="en-US" dirty="0" smtClean="0">
                <a:solidFill>
                  <a:srgbClr val="00B0F0"/>
                </a:solidFill>
              </a:rPr>
              <a:t>P</a:t>
            </a:r>
            <a:r>
              <a:rPr lang="en-US" dirty="0" smtClean="0"/>
              <a:t>rotocol</a:t>
            </a:r>
            <a:endParaRPr lang="en-US" dirty="0" smtClean="0"/>
          </a:p>
          <a:p>
            <a:r>
              <a:rPr lang="en-US" dirty="0" smtClean="0"/>
              <a:t>C</a:t>
            </a:r>
            <a:r>
              <a:rPr lang="en-US" dirty="0" smtClean="0"/>
              <a:t>all processor</a:t>
            </a:r>
          </a:p>
          <a:p>
            <a:pPr lvl="1"/>
            <a:r>
              <a:rPr lang="en-US" dirty="0" smtClean="0"/>
              <a:t>Sets up calls, terminates calls.</a:t>
            </a:r>
          </a:p>
          <a:p>
            <a:pPr>
              <a:buNone/>
            </a:pPr>
            <a:endParaRPr lang="en-US" dirty="0" smtClean="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4"/>
          <p:cNvSpPr>
            <a:spLocks noGrp="1" noChangeArrowheads="1"/>
          </p:cNvSpPr>
          <p:nvPr>
            <p:ph type="ctrTitle"/>
          </p:nvPr>
        </p:nvSpPr>
        <p:spPr/>
        <p:txBody>
          <a:bodyPr/>
          <a:lstStyle/>
          <a:p>
            <a:pPr eaLnBrk="1" hangingPunct="1"/>
            <a:r>
              <a:rPr lang="en-US" smtClean="0"/>
              <a:t>Remote Access</a:t>
            </a: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smtClean="0"/>
              <a:t>Remote Access - 610</a:t>
            </a:r>
            <a:endParaRPr lang="en-US" smtClean="0"/>
          </a:p>
        </p:txBody>
      </p:sp>
      <p:sp>
        <p:nvSpPr>
          <p:cNvPr id="169987" name="Rectangle 3"/>
          <p:cNvSpPr>
            <a:spLocks noGrp="1" noChangeArrowheads="1"/>
          </p:cNvSpPr>
          <p:nvPr>
            <p:ph idx="1"/>
          </p:nvPr>
        </p:nvSpPr>
        <p:spPr/>
        <p:txBody>
          <a:bodyPr/>
          <a:lstStyle/>
          <a:p>
            <a:pPr>
              <a:buNone/>
            </a:pPr>
            <a:r>
              <a:rPr lang="en-US" dirty="0" smtClean="0"/>
              <a:t>Home users/remote users need a way to access work</a:t>
            </a:r>
          </a:p>
          <a:p>
            <a:pPr lvl="1"/>
            <a:r>
              <a:rPr lang="en-US" dirty="0" smtClean="0"/>
              <a:t>Dial Up</a:t>
            </a:r>
          </a:p>
          <a:p>
            <a:pPr lvl="1"/>
            <a:r>
              <a:rPr lang="en-US" dirty="0" smtClean="0"/>
              <a:t>ISDN</a:t>
            </a:r>
          </a:p>
          <a:p>
            <a:pPr lvl="1"/>
            <a:r>
              <a:rPr lang="en-US" dirty="0" smtClean="0"/>
              <a:t>DSL</a:t>
            </a:r>
          </a:p>
          <a:p>
            <a:pPr lvl="1"/>
            <a:r>
              <a:rPr lang="en-US" dirty="0" smtClean="0"/>
              <a:t>Cable Modems</a:t>
            </a:r>
            <a:endParaRPr lang="en-US" dirty="0" smtClean="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r>
              <a:rPr lang="en-US" smtClean="0"/>
              <a:t>Dial up - 610</a:t>
            </a:r>
          </a:p>
        </p:txBody>
      </p:sp>
      <p:sp>
        <p:nvSpPr>
          <p:cNvPr id="171011" name="Rectangle 3"/>
          <p:cNvSpPr>
            <a:spLocks noGrp="1" noChangeArrowheads="1"/>
          </p:cNvSpPr>
          <p:nvPr>
            <p:ph idx="1"/>
          </p:nvPr>
        </p:nvSpPr>
        <p:spPr>
          <a:xfrm>
            <a:off x="228600" y="1600200"/>
            <a:ext cx="8686800" cy="5029200"/>
          </a:xfrm>
        </p:spPr>
        <p:txBody>
          <a:bodyPr/>
          <a:lstStyle/>
          <a:p>
            <a:pPr eaLnBrk="1" hangingPunct="1"/>
            <a:r>
              <a:rPr lang="en-US" smtClean="0"/>
              <a:t>Advantages</a:t>
            </a:r>
          </a:p>
          <a:p>
            <a:pPr lvl="1" eaLnBrk="1" hangingPunct="1"/>
            <a:r>
              <a:rPr lang="en-US" smtClean="0"/>
              <a:t>Reduce networking costs (use internet) as opposed to dedicated connections</a:t>
            </a:r>
          </a:p>
          <a:p>
            <a:pPr lvl="1" eaLnBrk="1" hangingPunct="1"/>
            <a:r>
              <a:rPr lang="en-US" smtClean="0"/>
              <a:t>Allows work from home</a:t>
            </a:r>
          </a:p>
          <a:p>
            <a:pPr lvl="1" eaLnBrk="1" hangingPunct="1"/>
            <a:r>
              <a:rPr lang="en-US" smtClean="0"/>
              <a:t>Streamlines access to information</a:t>
            </a:r>
          </a:p>
          <a:p>
            <a:pPr lvl="1" eaLnBrk="1" hangingPunct="1"/>
            <a:r>
              <a:rPr lang="en-US" smtClean="0"/>
              <a:t>Provides a competitive advantage</a:t>
            </a:r>
          </a:p>
          <a:p>
            <a:pPr algn="ctr" eaLnBrk="1" hangingPunct="1">
              <a:buFontTx/>
              <a:buNone/>
            </a:pPr>
            <a:r>
              <a:rPr lang="en-US" smtClean="0"/>
              <a:t>(more)</a:t>
            </a:r>
          </a:p>
          <a:p>
            <a:pPr eaLnBrk="1" hangingPunct="1"/>
            <a:endParaRPr lang="en-US" smtClean="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smtClean="0"/>
              <a:t>Dial Up - 610</a:t>
            </a:r>
            <a:endParaRPr lang="en-US" smtClean="0"/>
          </a:p>
        </p:txBody>
      </p:sp>
      <p:sp>
        <p:nvSpPr>
          <p:cNvPr id="172035" name="Rectangle 3"/>
          <p:cNvSpPr>
            <a:spLocks noGrp="1" noChangeArrowheads="1"/>
          </p:cNvSpPr>
          <p:nvPr>
            <p:ph idx="1"/>
          </p:nvPr>
        </p:nvSpPr>
        <p:spPr/>
        <p:txBody>
          <a:bodyPr>
            <a:normAutofit fontScale="92500" lnSpcReduction="20000"/>
          </a:bodyPr>
          <a:lstStyle/>
          <a:p>
            <a:r>
              <a:rPr lang="en-US" dirty="0" smtClean="0"/>
              <a:t>Disadvantages</a:t>
            </a:r>
          </a:p>
          <a:p>
            <a:pPr lvl="1"/>
            <a:r>
              <a:rPr lang="en-US" dirty="0" smtClean="0"/>
              <a:t>Back door into networks (bypass firewall)</a:t>
            </a:r>
          </a:p>
          <a:p>
            <a:pPr lvl="1"/>
            <a:r>
              <a:rPr lang="en-US" dirty="0" smtClean="0"/>
              <a:t>Often forgotten about</a:t>
            </a:r>
          </a:p>
          <a:p>
            <a:pPr lvl="1"/>
            <a:r>
              <a:rPr lang="en-US" dirty="0" smtClean="0"/>
              <a:t>Slow</a:t>
            </a:r>
          </a:p>
          <a:p>
            <a:r>
              <a:rPr lang="en-US" dirty="0" smtClean="0"/>
              <a:t>Attacks*</a:t>
            </a:r>
          </a:p>
          <a:p>
            <a:pPr lvl="1"/>
            <a:r>
              <a:rPr lang="en-US" dirty="0" smtClean="0"/>
              <a:t>War dialing</a:t>
            </a:r>
          </a:p>
          <a:p>
            <a:r>
              <a:rPr lang="en-US" dirty="0" smtClean="0"/>
              <a:t>Defenses*</a:t>
            </a:r>
          </a:p>
          <a:p>
            <a:pPr lvl="1"/>
            <a:r>
              <a:rPr lang="en-US" dirty="0" smtClean="0"/>
              <a:t>Dial Back / </a:t>
            </a:r>
          </a:p>
          <a:p>
            <a:pPr lvl="1"/>
            <a:r>
              <a:rPr lang="en-US" dirty="0" smtClean="0"/>
              <a:t>Caller ID restrictions</a:t>
            </a:r>
          </a:p>
          <a:p>
            <a:pPr lvl="1"/>
            <a:r>
              <a:rPr lang="en-US" dirty="0" smtClean="0"/>
              <a:t>Use authentication</a:t>
            </a:r>
          </a:p>
          <a:p>
            <a:pPr lvl="1"/>
            <a:r>
              <a:rPr lang="en-US" dirty="0" smtClean="0"/>
              <a:t>Answer after 4 or more rings (why/war dialing)</a:t>
            </a:r>
          </a:p>
          <a:p>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smtClean="0"/>
              <a:t>ISDN - 611</a:t>
            </a:r>
            <a:endParaRPr lang="en-US" smtClean="0"/>
          </a:p>
        </p:txBody>
      </p:sp>
      <p:sp>
        <p:nvSpPr>
          <p:cNvPr id="173059" name="Rectangle 3"/>
          <p:cNvSpPr>
            <a:spLocks noGrp="1" noChangeArrowheads="1"/>
          </p:cNvSpPr>
          <p:nvPr>
            <p:ph idx="1"/>
          </p:nvPr>
        </p:nvSpPr>
        <p:spPr/>
        <p:txBody>
          <a:bodyPr/>
          <a:lstStyle/>
          <a:p>
            <a:pPr>
              <a:buNone/>
            </a:pPr>
            <a:r>
              <a:rPr lang="en-US" dirty="0" smtClean="0"/>
              <a:t>Uses same lines as phone lines, directly dial into company or ISP</a:t>
            </a:r>
          </a:p>
          <a:p>
            <a:pPr lvl="1"/>
            <a:r>
              <a:rPr lang="en-US" dirty="0" smtClean="0"/>
              <a:t>BRI</a:t>
            </a:r>
          </a:p>
          <a:p>
            <a:pPr lvl="2"/>
            <a:r>
              <a:rPr lang="en-US" dirty="0" smtClean="0"/>
              <a:t>2 B Channels (64Kbits x 2)</a:t>
            </a:r>
          </a:p>
          <a:p>
            <a:pPr lvl="2"/>
            <a:r>
              <a:rPr lang="en-US" dirty="0" smtClean="0"/>
              <a:t>1 D Channel (control channel) Out of Band</a:t>
            </a:r>
          </a:p>
          <a:p>
            <a:pPr lvl="1"/>
            <a:r>
              <a:rPr lang="en-US" dirty="0" smtClean="0"/>
              <a:t>PRI</a:t>
            </a:r>
          </a:p>
          <a:p>
            <a:pPr lvl="2"/>
            <a:r>
              <a:rPr lang="en-US" dirty="0" smtClean="0"/>
              <a:t>23 B Channels</a:t>
            </a:r>
          </a:p>
          <a:p>
            <a:pPr lvl="2"/>
            <a:r>
              <a:rPr lang="en-US" dirty="0" smtClean="0"/>
              <a:t>1 D Channel</a:t>
            </a:r>
          </a:p>
          <a:p>
            <a:pPr lvl="2"/>
            <a:r>
              <a:rPr lang="en-US" dirty="0" smtClean="0"/>
              <a:t>Not for personal use</a:t>
            </a:r>
          </a:p>
          <a:p>
            <a:pPr lvl="1"/>
            <a:endParaRPr lang="en-US" dirty="0" smtClean="0"/>
          </a:p>
          <a:p>
            <a:pPr lvl="2"/>
            <a:endParaRPr lang="en-US" dirty="0" smtClean="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US" smtClean="0"/>
              <a:t>DSL - 613</a:t>
            </a:r>
            <a:endParaRPr lang="en-US" smtClean="0"/>
          </a:p>
        </p:txBody>
      </p:sp>
      <p:sp>
        <p:nvSpPr>
          <p:cNvPr id="174083" name="Rectangle 3"/>
          <p:cNvSpPr>
            <a:spLocks noGrp="1" noChangeArrowheads="1"/>
          </p:cNvSpPr>
          <p:nvPr>
            <p:ph idx="1"/>
          </p:nvPr>
        </p:nvSpPr>
        <p:spPr/>
        <p:txBody>
          <a:bodyPr/>
          <a:lstStyle/>
          <a:p>
            <a:r>
              <a:rPr lang="en-US" dirty="0" smtClean="0"/>
              <a:t>MUCH faster than IDSN (6-30 times faster)</a:t>
            </a:r>
          </a:p>
          <a:p>
            <a:r>
              <a:rPr lang="en-US" dirty="0" smtClean="0"/>
              <a:t>Must live very close to the DSL equipment</a:t>
            </a:r>
          </a:p>
          <a:p>
            <a:r>
              <a:rPr lang="en-US" dirty="0" smtClean="0"/>
              <a:t>Symmetric and Asymmetric</a:t>
            </a:r>
          </a:p>
          <a:p>
            <a:r>
              <a:rPr lang="en-US" dirty="0" smtClean="0"/>
              <a:t>Always on (security concerns)</a:t>
            </a:r>
          </a:p>
          <a:p>
            <a:r>
              <a:rPr lang="en-US" dirty="0" smtClean="0"/>
              <a:t>Doesn’t connect directly to  company</a:t>
            </a:r>
          </a:p>
          <a:p>
            <a:pPr lvl="1"/>
            <a:r>
              <a:rPr lang="en-US" dirty="0" smtClean="0"/>
              <a:t>use VPN</a:t>
            </a: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US" smtClean="0"/>
              <a:t>OSI model Layer 4 Transport (492)</a:t>
            </a:r>
          </a:p>
        </p:txBody>
      </p:sp>
      <p:sp>
        <p:nvSpPr>
          <p:cNvPr id="18435" name="Rectangle 3"/>
          <p:cNvSpPr>
            <a:spLocks noGrp="1" noChangeArrowheads="1"/>
          </p:cNvSpPr>
          <p:nvPr>
            <p:ph idx="1"/>
          </p:nvPr>
        </p:nvSpPr>
        <p:spPr/>
        <p:txBody>
          <a:bodyPr/>
          <a:lstStyle/>
          <a:p>
            <a:pPr>
              <a:buNone/>
            </a:pPr>
            <a:r>
              <a:rPr lang="en-US" dirty="0" smtClean="0"/>
              <a:t>OSI Layer 4 Transport – Provides </a:t>
            </a:r>
            <a:r>
              <a:rPr lang="en-US" b="1" dirty="0" smtClean="0"/>
              <a:t>end-to-end </a:t>
            </a:r>
            <a:r>
              <a:rPr lang="en-US" dirty="0" smtClean="0"/>
              <a:t>data transport services and establishes a logical connection between 2 computers systems”</a:t>
            </a:r>
          </a:p>
          <a:p>
            <a:r>
              <a:rPr lang="en-US" dirty="0" smtClean="0"/>
              <a:t>Virtual connection between COMPUTERS</a:t>
            </a:r>
          </a:p>
          <a:p>
            <a:r>
              <a:rPr lang="en-US" dirty="0" smtClean="0"/>
              <a:t>Protocols used at layer 4</a:t>
            </a:r>
          </a:p>
          <a:p>
            <a:pPr lvl="1"/>
            <a:r>
              <a:rPr lang="en-US" dirty="0" smtClean="0"/>
              <a:t>TCP (discussed later)</a:t>
            </a:r>
          </a:p>
          <a:p>
            <a:pPr lvl="1"/>
            <a:r>
              <a:rPr lang="en-US" dirty="0" smtClean="0"/>
              <a:t>UDP (discussed later)</a:t>
            </a:r>
          </a:p>
          <a:p>
            <a:endParaRPr lang="en-US" dirty="0" smtClean="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smtClean="0"/>
              <a:t>Cable Modem - 613</a:t>
            </a:r>
            <a:endParaRPr lang="en-US" smtClean="0"/>
          </a:p>
        </p:txBody>
      </p:sp>
      <p:sp>
        <p:nvSpPr>
          <p:cNvPr id="175107" name="Rectangle 3"/>
          <p:cNvSpPr>
            <a:spLocks noGrp="1" noChangeArrowheads="1"/>
          </p:cNvSpPr>
          <p:nvPr>
            <p:ph idx="1"/>
          </p:nvPr>
        </p:nvSpPr>
        <p:spPr/>
        <p:txBody>
          <a:bodyPr/>
          <a:lstStyle/>
          <a:p>
            <a:pPr>
              <a:buNone/>
            </a:pPr>
            <a:r>
              <a:rPr lang="en-US" dirty="0" smtClean="0"/>
              <a:t>High speed access up to 50Mbps via cable TV lines.</a:t>
            </a:r>
          </a:p>
          <a:p>
            <a:r>
              <a:rPr lang="en-US" dirty="0" smtClean="0"/>
              <a:t>Shared bandwidth</a:t>
            </a:r>
          </a:p>
          <a:p>
            <a:r>
              <a:rPr lang="en-US" dirty="0" smtClean="0"/>
              <a:t>Always on (security concerns)</a:t>
            </a:r>
          </a:p>
          <a:p>
            <a:r>
              <a:rPr lang="en-US" dirty="0" smtClean="0"/>
              <a:t>Doesn’t connect directly to company</a:t>
            </a:r>
          </a:p>
          <a:p>
            <a:pPr lvl="1"/>
            <a:r>
              <a:rPr lang="en-US" dirty="0" smtClean="0"/>
              <a:t>require VPN</a:t>
            </a:r>
            <a:endParaRPr lang="en-US" dirty="0" smtClean="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ctrTitle"/>
          </p:nvPr>
        </p:nvSpPr>
        <p:spPr/>
        <p:txBody>
          <a:bodyPr/>
          <a:lstStyle/>
          <a:p>
            <a:r>
              <a:rPr lang="en-US" smtClean="0"/>
              <a:t>VPNs</a:t>
            </a:r>
            <a:endParaRPr lang="en-US" smtClean="0"/>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US" smtClean="0"/>
              <a:t>VPN</a:t>
            </a:r>
            <a:endParaRPr lang="en-US" smtClean="0"/>
          </a:p>
        </p:txBody>
      </p:sp>
      <p:sp>
        <p:nvSpPr>
          <p:cNvPr id="6" name="Content Placeholder 5"/>
          <p:cNvSpPr>
            <a:spLocks noGrp="1"/>
          </p:cNvSpPr>
          <p:nvPr>
            <p:ph idx="1"/>
          </p:nvPr>
        </p:nvSpPr>
        <p:spPr/>
        <p:txBody>
          <a:bodyPr/>
          <a:lstStyle/>
          <a:p>
            <a:endParaRPr lang="en-US"/>
          </a:p>
        </p:txBody>
      </p:sp>
      <p:pic>
        <p:nvPicPr>
          <p:cNvPr id="177155" name="Picture 3" descr="biden"/>
          <p:cNvPicPr>
            <a:picLocks noChangeAspect="1" noChangeArrowheads="1"/>
          </p:cNvPicPr>
          <p:nvPr/>
        </p:nvPicPr>
        <p:blipFill>
          <a:blip r:embed="rId2" cstate="print"/>
          <a:srcRect/>
          <a:stretch>
            <a:fillRect/>
          </a:stretch>
        </p:blipFill>
        <p:spPr bwMode="auto">
          <a:xfrm>
            <a:off x="1524001" y="1828800"/>
            <a:ext cx="3142176" cy="4457700"/>
          </a:xfrm>
          <a:prstGeom prst="rect">
            <a:avLst/>
          </a:prstGeom>
          <a:noFill/>
          <a:ln w="9525">
            <a:noFill/>
            <a:miter lim="800000"/>
            <a:headEnd/>
            <a:tailEnd/>
          </a:ln>
        </p:spPr>
      </p:pic>
      <p:sp>
        <p:nvSpPr>
          <p:cNvPr id="177156" name="WordArt 4"/>
          <p:cNvSpPr>
            <a:spLocks noChangeArrowheads="1" noChangeShapeType="1" noTextEdit="1"/>
          </p:cNvSpPr>
          <p:nvPr/>
        </p:nvSpPr>
        <p:spPr bwMode="auto">
          <a:xfrm>
            <a:off x="5638801" y="3048000"/>
            <a:ext cx="2133600" cy="1739900"/>
          </a:xfrm>
          <a:prstGeom prst="rect">
            <a:avLst/>
          </a:prstGeom>
        </p:spPr>
        <p:txBody>
          <a:bodyPr wrap="none" fromWordArt="1">
            <a:prstTxWarp prst="textPlain">
              <a:avLst>
                <a:gd name="adj" fmla="val 50000"/>
              </a:avLst>
            </a:prstTxWarp>
          </a:bodyPr>
          <a:lstStyle/>
          <a:p>
            <a:r>
              <a:rPr lang="en-US" sz="7200" kern="10" dirty="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1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0" fill="hold" grpId="0" nodeType="clickEffect">
                                  <p:stCondLst>
                                    <p:cond delay="0"/>
                                  </p:stCondLst>
                                  <p:childTnLst>
                                    <p:set>
                                      <p:cBhvr>
                                        <p:cTn id="10" dur="1" fill="hold">
                                          <p:stCondLst>
                                            <p:cond delay="0"/>
                                          </p:stCondLst>
                                        </p:cTn>
                                        <p:tgtEl>
                                          <p:spTgt spid="177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6"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smtClean="0"/>
              <a:t>VPN - 615</a:t>
            </a:r>
            <a:endParaRPr lang="en-US" smtClean="0"/>
          </a:p>
        </p:txBody>
      </p:sp>
      <p:sp>
        <p:nvSpPr>
          <p:cNvPr id="178179" name="Rectangle 3"/>
          <p:cNvSpPr>
            <a:spLocks noGrp="1" noChangeArrowheads="1"/>
          </p:cNvSpPr>
          <p:nvPr>
            <p:ph idx="1"/>
          </p:nvPr>
        </p:nvSpPr>
        <p:spPr/>
        <p:txBody>
          <a:bodyPr>
            <a:normAutofit/>
          </a:bodyPr>
          <a:lstStyle/>
          <a:p>
            <a:pPr>
              <a:buNone/>
            </a:pPr>
            <a:r>
              <a:rPr lang="en-US" dirty="0" smtClean="0"/>
              <a:t>Virtual Private Network – Generic term for building a secure virtual network over a public network</a:t>
            </a:r>
          </a:p>
          <a:p>
            <a:r>
              <a:rPr lang="en-US" dirty="0" smtClean="0"/>
              <a:t>Often used for remote access for users</a:t>
            </a:r>
          </a:p>
          <a:p>
            <a:r>
              <a:rPr lang="en-US" dirty="0" smtClean="0"/>
              <a:t>Often used to tie organizations remote offices together</a:t>
            </a: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r>
              <a:rPr lang="en-US" smtClean="0"/>
              <a:t>Tunneling</a:t>
            </a:r>
            <a:endParaRPr lang="en-US" smtClean="0"/>
          </a:p>
        </p:txBody>
      </p:sp>
      <p:sp>
        <p:nvSpPr>
          <p:cNvPr id="275459" name="Rectangle 3"/>
          <p:cNvSpPr>
            <a:spLocks noGrp="1" noChangeArrowheads="1"/>
          </p:cNvSpPr>
          <p:nvPr>
            <p:ph idx="1"/>
          </p:nvPr>
        </p:nvSpPr>
        <p:spPr/>
        <p:txBody>
          <a:bodyPr/>
          <a:lstStyle/>
          <a:p>
            <a:pPr>
              <a:buNone/>
            </a:pPr>
            <a:r>
              <a:rPr lang="en-US" dirty="0" smtClean="0"/>
              <a:t>A component of some VPNs - Tunnel encapsulates one protocol within another protocol to create a virtual network.</a:t>
            </a:r>
          </a:p>
          <a:p>
            <a:r>
              <a:rPr lang="en-US" dirty="0" smtClean="0"/>
              <a:t>Can encrypts original IP headers</a:t>
            </a:r>
          </a:p>
          <a:p>
            <a:r>
              <a:rPr lang="en-US" dirty="0" smtClean="0"/>
              <a:t>Can encrypts data</a:t>
            </a:r>
          </a:p>
          <a:p>
            <a:r>
              <a:rPr lang="en-US" dirty="0" smtClean="0"/>
              <a:t>Allows for routing non routable protocols and IP addresses</a:t>
            </a:r>
          </a:p>
          <a:p>
            <a:r>
              <a:rPr lang="en-US" dirty="0" smtClean="0"/>
              <a:t>Can provide remote/internal </a:t>
            </a:r>
            <a:r>
              <a:rPr lang="en-US" smtClean="0"/>
              <a:t>IP addresses</a:t>
            </a:r>
          </a:p>
          <a:p>
            <a:pPr>
              <a:buNone/>
            </a:pPr>
            <a:endParaRPr lang="en-US" smtClean="0"/>
          </a:p>
          <a:p>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idx="4294967295"/>
          </p:nvPr>
        </p:nvSpPr>
        <p:spPr>
          <a:xfrm>
            <a:off x="0" y="155575"/>
            <a:ext cx="8229600" cy="1252538"/>
          </a:xfrm>
        </p:spPr>
        <p:txBody>
          <a:bodyPr/>
          <a:lstStyle/>
          <a:p>
            <a:pPr eaLnBrk="1" hangingPunct="1"/>
            <a:r>
              <a:rPr lang="en-US" smtClean="0"/>
              <a:t>Example of Tunneling</a:t>
            </a:r>
            <a:endParaRPr lang="en-US" smtClean="0"/>
          </a:p>
        </p:txBody>
      </p:sp>
      <p:pic>
        <p:nvPicPr>
          <p:cNvPr id="180227" name="Picture 3" descr="tunnel"/>
          <p:cNvPicPr>
            <a:picLocks noChangeAspect="1" noChangeArrowheads="1"/>
          </p:cNvPicPr>
          <p:nvPr/>
        </p:nvPicPr>
        <p:blipFill>
          <a:blip r:embed="rId2" cstate="print"/>
          <a:srcRect r="68103"/>
          <a:stretch>
            <a:fillRect/>
          </a:stretch>
        </p:blipFill>
        <p:spPr bwMode="auto">
          <a:xfrm>
            <a:off x="152400" y="1327150"/>
            <a:ext cx="2819400" cy="5314950"/>
          </a:xfrm>
          <a:prstGeom prst="rect">
            <a:avLst/>
          </a:prstGeom>
          <a:noFill/>
          <a:ln w="9525">
            <a:noFill/>
            <a:miter lim="800000"/>
            <a:headEnd/>
            <a:tailEnd/>
          </a:ln>
        </p:spPr>
      </p:pic>
      <p:pic>
        <p:nvPicPr>
          <p:cNvPr id="180230" name="Picture 3" descr="tunnel"/>
          <p:cNvPicPr>
            <a:picLocks noChangeAspect="1" noChangeArrowheads="1"/>
          </p:cNvPicPr>
          <p:nvPr/>
        </p:nvPicPr>
        <p:blipFill>
          <a:blip r:embed="rId2" cstate="print"/>
          <a:srcRect r="35345"/>
          <a:stretch>
            <a:fillRect/>
          </a:stretch>
        </p:blipFill>
        <p:spPr bwMode="auto">
          <a:xfrm>
            <a:off x="152400" y="1327150"/>
            <a:ext cx="5715000" cy="5314950"/>
          </a:xfrm>
          <a:prstGeom prst="rect">
            <a:avLst/>
          </a:prstGeom>
          <a:noFill/>
          <a:ln w="9525">
            <a:noFill/>
            <a:miter lim="800000"/>
            <a:headEnd/>
            <a:tailEnd/>
          </a:ln>
        </p:spPr>
      </p:pic>
      <p:pic>
        <p:nvPicPr>
          <p:cNvPr id="180231" name="Picture 3" descr="tunnel"/>
          <p:cNvPicPr>
            <a:picLocks noChangeAspect="1" noChangeArrowheads="1"/>
          </p:cNvPicPr>
          <p:nvPr/>
        </p:nvPicPr>
        <p:blipFill>
          <a:blip r:embed="rId2" cstate="print"/>
          <a:srcRect/>
          <a:stretch>
            <a:fillRect/>
          </a:stretch>
        </p:blipFill>
        <p:spPr bwMode="auto">
          <a:xfrm>
            <a:off x="152400" y="1327150"/>
            <a:ext cx="8839200" cy="5314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2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02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02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idx="4294967295"/>
          </p:nvPr>
        </p:nvSpPr>
        <p:spPr>
          <a:xfrm>
            <a:off x="0" y="274638"/>
            <a:ext cx="8229600" cy="1143000"/>
          </a:xfrm>
        </p:spPr>
        <p:txBody>
          <a:bodyPr/>
          <a:lstStyle/>
          <a:p>
            <a:pPr eaLnBrk="1" hangingPunct="1"/>
            <a:r>
              <a:rPr lang="en-US" smtClean="0"/>
              <a:t>Example of Tunneling</a:t>
            </a:r>
          </a:p>
        </p:txBody>
      </p:sp>
      <p:pic>
        <p:nvPicPr>
          <p:cNvPr id="266246" name="Picture 6" descr="Picture1"/>
          <p:cNvPicPr>
            <a:picLocks noChangeAspect="1" noChangeArrowheads="1"/>
          </p:cNvPicPr>
          <p:nvPr/>
        </p:nvPicPr>
        <p:blipFill>
          <a:blip r:embed="rId2" cstate="print"/>
          <a:srcRect/>
          <a:stretch>
            <a:fillRect/>
          </a:stretch>
        </p:blipFill>
        <p:spPr bwMode="auto">
          <a:xfrm>
            <a:off x="152400" y="1371600"/>
            <a:ext cx="8839200" cy="5235575"/>
          </a:xfrm>
          <a:prstGeom prst="rect">
            <a:avLst/>
          </a:prstGeom>
          <a:noFill/>
        </p:spPr>
      </p:pic>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pPr eaLnBrk="1" hangingPunct="1"/>
            <a:r>
              <a:rPr lang="en-US" dirty="0" smtClean="0"/>
              <a:t>Transport </a:t>
            </a:r>
            <a:endParaRPr lang="en-US" dirty="0" smtClean="0"/>
          </a:p>
        </p:txBody>
      </p:sp>
      <p:sp>
        <p:nvSpPr>
          <p:cNvPr id="273411" name="Rectangle 3"/>
          <p:cNvSpPr>
            <a:spLocks noGrp="1" noChangeArrowheads="1"/>
          </p:cNvSpPr>
          <p:nvPr>
            <p:ph idx="1"/>
          </p:nvPr>
        </p:nvSpPr>
        <p:spPr/>
        <p:txBody>
          <a:bodyPr/>
          <a:lstStyle/>
          <a:p>
            <a:pPr eaLnBrk="1" hangingPunct="1">
              <a:buFontTx/>
              <a:buNone/>
            </a:pPr>
            <a:r>
              <a:rPr lang="en-US" dirty="0" smtClean="0"/>
              <a:t>Transport does not actually tunnel IP within IP. It only encapsulates the transport layer and above to protect the DATA.</a:t>
            </a:r>
          </a:p>
          <a:p>
            <a:pPr eaLnBrk="1" hangingPunct="1"/>
            <a:r>
              <a:rPr lang="en-US" dirty="0" smtClean="0"/>
              <a:t>Can encrypt </a:t>
            </a:r>
            <a:r>
              <a:rPr lang="en-US" dirty="0" smtClean="0"/>
              <a:t>DATA</a:t>
            </a:r>
          </a:p>
          <a:p>
            <a:pPr eaLnBrk="1" hangingPunct="1"/>
            <a:r>
              <a:rPr lang="en-US" dirty="0" smtClean="0"/>
              <a:t>Can provide origin authentication</a:t>
            </a:r>
            <a:endParaRPr lang="en-US" dirty="0" smtClean="0"/>
          </a:p>
          <a:p>
            <a:pPr eaLnBrk="1" hangingPunct="1"/>
            <a:r>
              <a:rPr lang="en-US" dirty="0" smtClean="0"/>
              <a:t>Cannot encrypt original IP </a:t>
            </a:r>
            <a:r>
              <a:rPr lang="en-US" dirty="0" smtClean="0"/>
              <a:t>headers*</a:t>
            </a:r>
            <a:endParaRPr lang="en-US" dirty="0" smtClean="0"/>
          </a:p>
          <a:p>
            <a:pPr eaLnBrk="1" hangingPunct="1"/>
            <a:r>
              <a:rPr lang="en-US" dirty="0" smtClean="0"/>
              <a:t>Does not provide remote/internal IP </a:t>
            </a:r>
            <a:r>
              <a:rPr lang="en-US" dirty="0" smtClean="0"/>
              <a:t>addresses*</a:t>
            </a:r>
            <a:endParaRPr lang="en-US" dirty="0" smtClean="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idx="4294967295"/>
          </p:nvPr>
        </p:nvSpPr>
        <p:spPr>
          <a:xfrm>
            <a:off x="0" y="274638"/>
            <a:ext cx="8229600" cy="1143000"/>
          </a:xfrm>
        </p:spPr>
        <p:txBody>
          <a:bodyPr/>
          <a:lstStyle/>
          <a:p>
            <a:pPr eaLnBrk="1" hangingPunct="1"/>
            <a:r>
              <a:rPr lang="en-US" smtClean="0"/>
              <a:t>Example of transport</a:t>
            </a:r>
          </a:p>
        </p:txBody>
      </p:sp>
      <p:pic>
        <p:nvPicPr>
          <p:cNvPr id="274435" name="Picture 3" descr="remote access"/>
          <p:cNvPicPr>
            <a:picLocks noGrp="1" noChangeAspect="1" noChangeArrowheads="1"/>
          </p:cNvPicPr>
          <p:nvPr>
            <p:ph type="body" idx="4294967295"/>
          </p:nvPr>
        </p:nvPicPr>
        <p:blipFill>
          <a:blip r:embed="rId2" cstate="print"/>
          <a:srcRect/>
          <a:stretch>
            <a:fillRect/>
          </a:stretch>
        </p:blipFill>
        <p:spPr>
          <a:xfrm>
            <a:off x="914400" y="1352550"/>
            <a:ext cx="8229600" cy="5116513"/>
          </a:xfrm>
          <a:noFill/>
        </p:spPr>
      </p:pic>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idx="4294967295"/>
          </p:nvPr>
        </p:nvSpPr>
        <p:spPr>
          <a:xfrm>
            <a:off x="0" y="274638"/>
            <a:ext cx="8229600" cy="1143000"/>
          </a:xfrm>
        </p:spPr>
        <p:txBody>
          <a:bodyPr/>
          <a:lstStyle/>
          <a:p>
            <a:pPr eaLnBrk="1" hangingPunct="1"/>
            <a:r>
              <a:rPr lang="en-US" smtClean="0"/>
              <a:t>Transport vs. Tunnel</a:t>
            </a:r>
          </a:p>
        </p:txBody>
      </p:sp>
      <p:pic>
        <p:nvPicPr>
          <p:cNvPr id="277507" name="Picture 3" descr="ipsec"/>
          <p:cNvPicPr>
            <a:picLocks noGrp="1" noChangeAspect="1" noChangeArrowheads="1"/>
          </p:cNvPicPr>
          <p:nvPr>
            <p:ph type="body" idx="4294967295"/>
          </p:nvPr>
        </p:nvPicPr>
        <p:blipFill>
          <a:blip r:embed="rId2" cstate="print"/>
          <a:srcRect/>
          <a:stretch>
            <a:fillRect/>
          </a:stretch>
        </p:blipFill>
        <p:spPr>
          <a:xfrm>
            <a:off x="685800" y="1628775"/>
            <a:ext cx="8458200" cy="4508500"/>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OSI Model Layer 5 Session (491)</a:t>
            </a:r>
          </a:p>
        </p:txBody>
      </p:sp>
      <p:sp>
        <p:nvSpPr>
          <p:cNvPr id="19459" name="Rectangle 3"/>
          <p:cNvSpPr>
            <a:spLocks noGrp="1" noChangeArrowheads="1"/>
          </p:cNvSpPr>
          <p:nvPr>
            <p:ph idx="1"/>
          </p:nvPr>
        </p:nvSpPr>
        <p:spPr/>
        <p:txBody>
          <a:bodyPr/>
          <a:lstStyle/>
          <a:p>
            <a:pPr>
              <a:buNone/>
            </a:pPr>
            <a:r>
              <a:rPr lang="en-US" dirty="0" smtClean="0"/>
              <a:t>OSI Layer 5  (Session) – responsible for establishing a connection between two APPLICATIONS! (either on the same computer or two different computers)</a:t>
            </a:r>
          </a:p>
          <a:p>
            <a:r>
              <a:rPr lang="en-US" dirty="0" smtClean="0"/>
              <a:t>Create connection</a:t>
            </a:r>
          </a:p>
          <a:p>
            <a:r>
              <a:rPr lang="en-US" dirty="0" smtClean="0"/>
              <a:t>Transfer data</a:t>
            </a:r>
          </a:p>
          <a:p>
            <a:r>
              <a:rPr lang="en-US" dirty="0" smtClean="0"/>
              <a:t>Release connection</a:t>
            </a:r>
          </a:p>
          <a:p>
            <a:endParaRPr lang="en-US" dirty="0" smtClean="0"/>
          </a:p>
          <a:p>
            <a:r>
              <a:rPr lang="en-US" dirty="0" smtClean="0"/>
              <a:t>TCP actually does session oriented services</a:t>
            </a: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smtClean="0"/>
              <a:t>VPN protocols</a:t>
            </a:r>
            <a:endParaRPr lang="en-US" smtClean="0"/>
          </a:p>
        </p:txBody>
      </p:sp>
      <p:sp>
        <p:nvSpPr>
          <p:cNvPr id="181251" name="Rectangle 3"/>
          <p:cNvSpPr>
            <a:spLocks noGrp="1" noChangeArrowheads="1"/>
          </p:cNvSpPr>
          <p:nvPr>
            <p:ph idx="1"/>
          </p:nvPr>
        </p:nvSpPr>
        <p:spPr/>
        <p:txBody>
          <a:bodyPr/>
          <a:lstStyle/>
          <a:p>
            <a:pPr>
              <a:buNone/>
            </a:pPr>
            <a:r>
              <a:rPr lang="en-US" dirty="0" smtClean="0"/>
              <a:t>Different protocols</a:t>
            </a:r>
          </a:p>
          <a:p>
            <a:pPr lvl="1"/>
            <a:r>
              <a:rPr lang="en-US" dirty="0" smtClean="0"/>
              <a:t>PPTP</a:t>
            </a:r>
          </a:p>
          <a:p>
            <a:pPr lvl="1"/>
            <a:r>
              <a:rPr lang="en-US" dirty="0" smtClean="0"/>
              <a:t>L2TP</a:t>
            </a:r>
          </a:p>
          <a:p>
            <a:pPr lvl="1"/>
            <a:r>
              <a:rPr lang="en-US" dirty="0" smtClean="0"/>
              <a:t>IPSEC</a:t>
            </a:r>
            <a:endParaRPr lang="en-US" dirty="0" smtClean="0"/>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smtClean="0"/>
              <a:t>PPTP - 619</a:t>
            </a:r>
            <a:endParaRPr lang="en-US" smtClean="0"/>
          </a:p>
        </p:txBody>
      </p:sp>
      <p:sp>
        <p:nvSpPr>
          <p:cNvPr id="182275" name="Rectangle 3"/>
          <p:cNvSpPr>
            <a:spLocks noGrp="1" noChangeArrowheads="1"/>
          </p:cNvSpPr>
          <p:nvPr>
            <p:ph idx="1"/>
          </p:nvPr>
        </p:nvSpPr>
        <p:spPr/>
        <p:txBody>
          <a:bodyPr/>
          <a:lstStyle/>
          <a:p>
            <a:pPr>
              <a:buNone/>
            </a:pPr>
            <a:r>
              <a:rPr lang="en-US" dirty="0" smtClean="0">
                <a:solidFill>
                  <a:srgbClr val="00B0F0"/>
                </a:solidFill>
              </a:rPr>
              <a:t>P</a:t>
            </a:r>
            <a:r>
              <a:rPr lang="en-US" dirty="0" smtClean="0"/>
              <a:t>oint to </a:t>
            </a:r>
            <a:r>
              <a:rPr lang="en-US" dirty="0" smtClean="0">
                <a:solidFill>
                  <a:srgbClr val="00B0F0"/>
                </a:solidFill>
              </a:rPr>
              <a:t>P</a:t>
            </a:r>
            <a:r>
              <a:rPr lang="en-US" dirty="0" smtClean="0"/>
              <a:t>oint </a:t>
            </a:r>
            <a:r>
              <a:rPr lang="en-US" dirty="0" smtClean="0">
                <a:solidFill>
                  <a:srgbClr val="00B0F0"/>
                </a:solidFill>
              </a:rPr>
              <a:t>T</a:t>
            </a:r>
            <a:r>
              <a:rPr lang="en-US" dirty="0" smtClean="0"/>
              <a:t>unneling </a:t>
            </a:r>
            <a:r>
              <a:rPr lang="en-US" dirty="0" smtClean="0">
                <a:solidFill>
                  <a:srgbClr val="00B0F0"/>
                </a:solidFill>
              </a:rPr>
              <a:t>P</a:t>
            </a:r>
            <a:r>
              <a:rPr lang="en-US" dirty="0" smtClean="0"/>
              <a:t>rotocol</a:t>
            </a:r>
          </a:p>
          <a:p>
            <a:r>
              <a:rPr lang="en-US" dirty="0" smtClean="0"/>
              <a:t>Lead by Microsoft protocol for a tunneling VPN</a:t>
            </a:r>
          </a:p>
          <a:p>
            <a:r>
              <a:rPr lang="en-US" dirty="0" smtClean="0"/>
              <a:t>Uses TCP port 1723 </a:t>
            </a:r>
          </a:p>
          <a:p>
            <a:pPr lvl="1"/>
            <a:r>
              <a:rPr lang="en-US" dirty="0" smtClean="0"/>
              <a:t>must keep open on firewall*</a:t>
            </a:r>
            <a:endParaRPr lang="en-US" dirty="0" smtClean="0"/>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smtClean="0"/>
              <a:t>PPTP operation</a:t>
            </a:r>
            <a:endParaRPr lang="en-US" smtClean="0"/>
          </a:p>
        </p:txBody>
      </p:sp>
      <p:sp>
        <p:nvSpPr>
          <p:cNvPr id="183299" name="Rectangle 3"/>
          <p:cNvSpPr>
            <a:spLocks noGrp="1" noChangeArrowheads="1"/>
          </p:cNvSpPr>
          <p:nvPr>
            <p:ph idx="1"/>
          </p:nvPr>
        </p:nvSpPr>
        <p:spPr/>
        <p:txBody>
          <a:bodyPr/>
          <a:lstStyle/>
          <a:p>
            <a:r>
              <a:rPr lang="en-US" dirty="0" smtClean="0"/>
              <a:t>Remote user connects to ISP, get’s an Internet Address</a:t>
            </a:r>
          </a:p>
          <a:p>
            <a:r>
              <a:rPr lang="en-US" dirty="0" smtClean="0"/>
              <a:t>Establishes VPN connection to work VPN server, get’s Internal IP address.</a:t>
            </a:r>
          </a:p>
          <a:p>
            <a:r>
              <a:rPr lang="en-US" dirty="0" smtClean="0"/>
              <a:t>Sends private IP packets encrypted within other IP packets.</a:t>
            </a:r>
          </a:p>
          <a:p>
            <a:endParaRPr lang="en-US" dirty="0" smtClean="0"/>
          </a:p>
          <a:p>
            <a:r>
              <a:rPr lang="en-US" dirty="0" smtClean="0"/>
              <a:t>visualization next slide</a:t>
            </a:r>
            <a:endParaRPr lang="en-US" dirty="0" smtClean="0"/>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eaLnBrk="1" hangingPunct="1"/>
            <a:r>
              <a:rPr lang="en-US" smtClean="0"/>
              <a:t>PPTP</a:t>
            </a:r>
          </a:p>
        </p:txBody>
      </p:sp>
      <p:pic>
        <p:nvPicPr>
          <p:cNvPr id="185347" name="Picture 3" descr="pptp"/>
          <p:cNvPicPr>
            <a:picLocks noChangeAspect="1" noChangeArrowheads="1"/>
          </p:cNvPicPr>
          <p:nvPr/>
        </p:nvPicPr>
        <p:blipFill>
          <a:blip r:embed="rId2" cstate="print"/>
          <a:srcRect/>
          <a:stretch>
            <a:fillRect/>
          </a:stretch>
        </p:blipFill>
        <p:spPr bwMode="auto">
          <a:xfrm>
            <a:off x="762000" y="1547431"/>
            <a:ext cx="7162800" cy="51422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L2TP</a:t>
            </a:r>
            <a:endParaRPr lang="en-US" dirty="0"/>
          </a:p>
        </p:txBody>
      </p:sp>
      <p:sp>
        <p:nvSpPr>
          <p:cNvPr id="3" name="Content Placeholder 2"/>
          <p:cNvSpPr>
            <a:spLocks noGrp="1"/>
          </p:cNvSpPr>
          <p:nvPr>
            <p:ph idx="1"/>
          </p:nvPr>
        </p:nvSpPr>
        <p:spPr/>
        <p:txBody>
          <a:bodyPr/>
          <a:lstStyle/>
          <a:p>
            <a:pPr>
              <a:buNone/>
            </a:pPr>
            <a:r>
              <a:rPr lang="en-US" dirty="0" smtClean="0"/>
              <a:t>Layer 2 Transport Protocol</a:t>
            </a:r>
          </a:p>
          <a:p>
            <a:pPr lvl="1"/>
            <a:r>
              <a:rPr lang="en-US" dirty="0" smtClean="0"/>
              <a:t>Cisco designed</a:t>
            </a:r>
          </a:p>
          <a:p>
            <a:pPr lvl="1"/>
            <a:r>
              <a:rPr lang="en-US" dirty="0" smtClean="0"/>
              <a:t>Designed to be implemented in hardware</a:t>
            </a:r>
          </a:p>
          <a:p>
            <a:pPr lvl="1"/>
            <a:r>
              <a:rPr lang="en-US" dirty="0" smtClean="0"/>
              <a:t>Does not provide encryption</a:t>
            </a:r>
          </a:p>
          <a:p>
            <a:pPr lvl="1"/>
            <a:r>
              <a:rPr lang="en-US" dirty="0" smtClean="0"/>
              <a:t>UDP 1701</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en-US" smtClean="0"/>
              <a:t>IP Sec - 617</a:t>
            </a:r>
            <a:endParaRPr lang="en-US" smtClean="0"/>
          </a:p>
        </p:txBody>
      </p:sp>
      <p:sp>
        <p:nvSpPr>
          <p:cNvPr id="857091" name="Rectangle 3"/>
          <p:cNvSpPr>
            <a:spLocks noGrp="1" noChangeArrowheads="1"/>
          </p:cNvSpPr>
          <p:nvPr>
            <p:ph idx="1"/>
          </p:nvPr>
        </p:nvSpPr>
        <p:spPr/>
        <p:txBody>
          <a:bodyPr>
            <a:normAutofit fontScale="85000" lnSpcReduction="20000"/>
          </a:bodyPr>
          <a:lstStyle/>
          <a:p>
            <a:r>
              <a:rPr lang="en-US" sz="3300" dirty="0" smtClean="0"/>
              <a:t>Intended to add security to IPv6, back ported to IPv4</a:t>
            </a:r>
          </a:p>
          <a:p>
            <a:r>
              <a:rPr lang="en-US" sz="3300" dirty="0" smtClean="0"/>
              <a:t>Can provide Integrity and Confidentiality as well as data origin authentication.</a:t>
            </a:r>
          </a:p>
          <a:p>
            <a:r>
              <a:rPr lang="en-US" sz="3300" dirty="0" smtClean="0"/>
              <a:t>Uses additional headers</a:t>
            </a:r>
          </a:p>
          <a:p>
            <a:pPr lvl="1"/>
            <a:r>
              <a:rPr lang="en-US" sz="3300" dirty="0" smtClean="0"/>
              <a:t>AH</a:t>
            </a:r>
          </a:p>
          <a:p>
            <a:pPr lvl="1"/>
            <a:r>
              <a:rPr lang="en-US" sz="3300" dirty="0" smtClean="0"/>
              <a:t>ESP</a:t>
            </a:r>
          </a:p>
          <a:p>
            <a:r>
              <a:rPr lang="en-US" sz="3300" dirty="0" smtClean="0"/>
              <a:t>Tunnel, or Transport</a:t>
            </a:r>
          </a:p>
          <a:p>
            <a:r>
              <a:rPr lang="en-US" sz="3300" dirty="0" smtClean="0"/>
              <a:t>Uses Security Associations (SA)</a:t>
            </a:r>
          </a:p>
          <a:p>
            <a:r>
              <a:rPr lang="en-US" sz="3300" dirty="0" smtClean="0"/>
              <a:t>Uses IP protocol 50 ESP headers, 51 for AH headers.</a:t>
            </a:r>
          </a:p>
          <a:p>
            <a:r>
              <a:rPr lang="en-US" sz="3300" dirty="0" smtClean="0"/>
              <a:t>http://www.ciscopress.com/articles/article.asp?p=25477</a:t>
            </a:r>
          </a:p>
          <a:p>
            <a:endParaRPr lang="en-US" dirty="0" smtClean="0"/>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en-US" smtClean="0"/>
              <a:t>IPSEC</a:t>
            </a:r>
            <a:endParaRPr lang="en-US" smtClean="0"/>
          </a:p>
        </p:txBody>
      </p:sp>
      <p:sp>
        <p:nvSpPr>
          <p:cNvPr id="191491" name="Rectangle 3"/>
          <p:cNvSpPr>
            <a:spLocks noGrp="1" noChangeArrowheads="1"/>
          </p:cNvSpPr>
          <p:nvPr>
            <p:ph idx="1"/>
          </p:nvPr>
        </p:nvSpPr>
        <p:spPr/>
        <p:txBody>
          <a:bodyPr/>
          <a:lstStyle/>
          <a:p>
            <a:r>
              <a:rPr lang="en-US" smtClean="0"/>
              <a:t>AH - authentication header </a:t>
            </a:r>
          </a:p>
          <a:p>
            <a:pPr lvl="1"/>
            <a:r>
              <a:rPr lang="en-US" smtClean="0"/>
              <a:t>Protocol number 51</a:t>
            </a:r>
          </a:p>
          <a:p>
            <a:pPr lvl="1"/>
            <a:r>
              <a:rPr lang="en-US" smtClean="0"/>
              <a:t>Authentication only</a:t>
            </a:r>
          </a:p>
          <a:p>
            <a:r>
              <a:rPr lang="en-US" smtClean="0"/>
              <a:t>ESP – Encapsulating security payload</a:t>
            </a:r>
          </a:p>
          <a:p>
            <a:pPr lvl="1"/>
            <a:r>
              <a:rPr lang="en-US" smtClean="0"/>
              <a:t>Protocol number 50</a:t>
            </a:r>
          </a:p>
          <a:p>
            <a:pPr lvl="1"/>
            <a:r>
              <a:rPr lang="en-US" smtClean="0"/>
              <a:t>Encryption</a:t>
            </a:r>
          </a:p>
          <a:p>
            <a:pPr lvl="1"/>
            <a:endParaRPr lang="en-US" smtClean="0"/>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US" smtClean="0"/>
              <a:t>IP SEC SA</a:t>
            </a:r>
            <a:endParaRPr lang="en-US" smtClean="0"/>
          </a:p>
        </p:txBody>
      </p:sp>
      <p:sp>
        <p:nvSpPr>
          <p:cNvPr id="192515" name="Rectangle 3"/>
          <p:cNvSpPr>
            <a:spLocks noGrp="1" noChangeArrowheads="1"/>
          </p:cNvSpPr>
          <p:nvPr>
            <p:ph idx="1"/>
          </p:nvPr>
        </p:nvSpPr>
        <p:spPr/>
        <p:txBody>
          <a:bodyPr>
            <a:normAutofit fontScale="70000" lnSpcReduction="20000"/>
          </a:bodyPr>
          <a:lstStyle/>
          <a:p>
            <a:pPr>
              <a:buNone/>
            </a:pPr>
            <a:r>
              <a:rPr lang="en-US" dirty="0" smtClean="0"/>
              <a:t>From Cisco:</a:t>
            </a:r>
          </a:p>
          <a:p>
            <a:r>
              <a:rPr lang="en-US" dirty="0" smtClean="0"/>
              <a:t>The concept of a security association (SA) is fundamental to IPSec. An SA is a relationship between two or more entities that describes how the entities will use security services to communicate securely. IPSec provides many options for performing network encryption and authentication. Each IPSec connection can provide encryption, integrity, authenticity, or all three. When the security service is determined, the two IPSec peers must determine exactly which algorithms to use (for example, DES or 3DES for encryption, MD5 or SHA for integrity). After deciding on the algorithms, the two devices must share session keys. As you can see, there is quite a bit of information to manage. The security association is the method that IPSec uses to track all the particulars concerning a given IPSec communication session</a:t>
            </a: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smtClean="0"/>
              <a:t>IP Sec SA</a:t>
            </a:r>
            <a:endParaRPr lang="en-US" smtClean="0"/>
          </a:p>
        </p:txBody>
      </p:sp>
      <p:sp>
        <p:nvSpPr>
          <p:cNvPr id="193539" name="Rectangle 3"/>
          <p:cNvSpPr>
            <a:spLocks noGrp="1" noChangeArrowheads="1"/>
          </p:cNvSpPr>
          <p:nvPr>
            <p:ph idx="1"/>
          </p:nvPr>
        </p:nvSpPr>
        <p:spPr/>
        <p:txBody>
          <a:bodyPr/>
          <a:lstStyle/>
          <a:p>
            <a:r>
              <a:rPr lang="en-US" dirty="0" smtClean="0"/>
              <a:t>Unidirectional, need two for bi-directional communication</a:t>
            </a:r>
          </a:p>
          <a:p>
            <a:r>
              <a:rPr lang="en-US" dirty="0" smtClean="0"/>
              <a:t>SAs are identified by an SPI (Security Parameter Index )</a:t>
            </a:r>
          </a:p>
          <a:p>
            <a:r>
              <a:rPr lang="en-US" dirty="0" smtClean="0"/>
              <a:t>Dynamic </a:t>
            </a:r>
            <a:r>
              <a:rPr lang="en-US" dirty="0" smtClean="0"/>
              <a:t>p</a:t>
            </a:r>
            <a:r>
              <a:rPr lang="en-US" dirty="0" smtClean="0"/>
              <a:t>rotocol for establishing SA and keys in IPSEC is ISAKMP</a:t>
            </a:r>
          </a:p>
          <a:p>
            <a:pPr lvl="1"/>
            <a:r>
              <a:rPr lang="en-US" dirty="0" smtClean="0"/>
              <a:t>UDP port 500</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r>
              <a:rPr lang="en-US" smtClean="0"/>
              <a:t>Remote Access Best Practices</a:t>
            </a:r>
            <a:endParaRPr lang="en-US" smtClean="0"/>
          </a:p>
        </p:txBody>
      </p:sp>
      <p:sp>
        <p:nvSpPr>
          <p:cNvPr id="194563" name="Rectangle 3"/>
          <p:cNvSpPr>
            <a:spLocks noGrp="1" noChangeArrowheads="1"/>
          </p:cNvSpPr>
          <p:nvPr>
            <p:ph idx="1"/>
          </p:nvPr>
        </p:nvSpPr>
        <p:spPr/>
        <p:txBody>
          <a:bodyPr/>
          <a:lstStyle/>
          <a:p>
            <a:r>
              <a:rPr lang="en-US" dirty="0" smtClean="0"/>
              <a:t>Always authenticate users</a:t>
            </a:r>
          </a:p>
          <a:p>
            <a:r>
              <a:rPr lang="en-US" dirty="0" smtClean="0"/>
              <a:t>Use multi-factor authentication</a:t>
            </a:r>
          </a:p>
          <a:p>
            <a:r>
              <a:rPr lang="en-US" dirty="0" smtClean="0"/>
              <a:t>Audit access</a:t>
            </a:r>
          </a:p>
          <a:p>
            <a:r>
              <a:rPr lang="en-US" dirty="0" smtClean="0"/>
              <a:t>Answer modems after 4 rings (modems)</a:t>
            </a:r>
          </a:p>
          <a:p>
            <a:r>
              <a:rPr lang="en-US" dirty="0" smtClean="0"/>
              <a:t>Use caller id (modems)</a:t>
            </a:r>
          </a:p>
          <a:p>
            <a:r>
              <a:rPr lang="en-US" dirty="0" smtClean="0"/>
              <a:t>Use callback (modems)</a:t>
            </a:r>
          </a:p>
          <a:p>
            <a:r>
              <a:rPr lang="en-US" dirty="0" smtClean="0"/>
              <a:t>use VPNs</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en-US" smtClean="0"/>
              <a:t>OSI model Layer 6 – Presentation (489)</a:t>
            </a:r>
          </a:p>
        </p:txBody>
      </p:sp>
      <p:sp>
        <p:nvSpPr>
          <p:cNvPr id="20483" name="Rectangle 3"/>
          <p:cNvSpPr>
            <a:spLocks noGrp="1" noChangeArrowheads="1"/>
          </p:cNvSpPr>
          <p:nvPr>
            <p:ph idx="1"/>
          </p:nvPr>
        </p:nvSpPr>
        <p:spPr/>
        <p:txBody>
          <a:bodyPr>
            <a:normAutofit fontScale="77500" lnSpcReduction="20000"/>
          </a:bodyPr>
          <a:lstStyle/>
          <a:p>
            <a:pPr>
              <a:buNone/>
            </a:pPr>
            <a:r>
              <a:rPr lang="en-US" dirty="0" smtClean="0"/>
              <a:t>OSI Layer 6 – present the data in a format that all computers can understand</a:t>
            </a:r>
          </a:p>
          <a:p>
            <a:pPr lvl="1"/>
            <a:r>
              <a:rPr lang="en-US" dirty="0" smtClean="0"/>
              <a:t>Concerned with encryption, compression and formatting</a:t>
            </a:r>
          </a:p>
          <a:p>
            <a:pPr lvl="1"/>
            <a:endParaRPr lang="en-US" dirty="0" smtClean="0"/>
          </a:p>
          <a:p>
            <a:r>
              <a:rPr lang="en-US" dirty="0" smtClean="0"/>
              <a:t>Example: big </a:t>
            </a:r>
            <a:r>
              <a:rPr lang="en-US" dirty="0" err="1" smtClean="0"/>
              <a:t>endian</a:t>
            </a:r>
            <a:r>
              <a:rPr lang="en-US" dirty="0" smtClean="0"/>
              <a:t> vs. little </a:t>
            </a:r>
            <a:r>
              <a:rPr lang="en-US" dirty="0" err="1" smtClean="0"/>
              <a:t>endian</a:t>
            </a:r>
            <a:endParaRPr lang="en-US" dirty="0" smtClean="0"/>
          </a:p>
          <a:p>
            <a:endParaRPr lang="en-US" dirty="0" smtClean="0"/>
          </a:p>
          <a:p>
            <a:r>
              <a:rPr lang="en-US" dirty="0" smtClean="0"/>
              <a:t>Decimal 10 is written in binary as 1010</a:t>
            </a:r>
          </a:p>
          <a:p>
            <a:r>
              <a:rPr lang="en-US" dirty="0" smtClean="0"/>
              <a:t>However some computers read binary left to right and some read it right to left</a:t>
            </a:r>
          </a:p>
          <a:p>
            <a:r>
              <a:rPr lang="en-US" dirty="0" smtClean="0"/>
              <a:t>1010 != 0101		1010 = 10, 0101 = 5</a:t>
            </a:r>
          </a:p>
          <a:p>
            <a:r>
              <a:rPr lang="en-US" dirty="0" smtClean="0"/>
              <a:t>All computers on a network must agree what format to represent binary data in (left to right, or right to left) (</a:t>
            </a:r>
            <a:r>
              <a:rPr lang="en-US" i="1" dirty="0" smtClean="0"/>
              <a:t>note this is not “truly” what big </a:t>
            </a:r>
            <a:r>
              <a:rPr lang="en-US" i="1" dirty="0" err="1" smtClean="0"/>
              <a:t>endian</a:t>
            </a:r>
            <a:r>
              <a:rPr lang="en-US" i="1" dirty="0" smtClean="0"/>
              <a:t> means… but it’s close enough and easier to explain it with this example;</a:t>
            </a:r>
            <a:r>
              <a:rPr lang="en-US" dirty="0" smtClean="0"/>
              <a:t>)</a:t>
            </a:r>
          </a:p>
          <a:p>
            <a:endParaRPr lang="en-US" dirty="0" smtClean="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4"/>
          <p:cNvSpPr>
            <a:spLocks noGrp="1" noChangeArrowheads="1"/>
          </p:cNvSpPr>
          <p:nvPr>
            <p:ph type="ctrTitle"/>
          </p:nvPr>
        </p:nvSpPr>
        <p:spPr/>
        <p:txBody>
          <a:bodyPr/>
          <a:lstStyle/>
          <a:p>
            <a:pPr eaLnBrk="1" hangingPunct="1"/>
            <a:r>
              <a:rPr lang="en-US" smtClean="0"/>
              <a:t>Wireless</a:t>
            </a: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en-US" smtClean="0"/>
              <a:t>Wireless (625)</a:t>
            </a:r>
            <a:endParaRPr lang="en-US" smtClean="0"/>
          </a:p>
        </p:txBody>
      </p:sp>
      <p:sp>
        <p:nvSpPr>
          <p:cNvPr id="196611" name="Rectangle 3"/>
          <p:cNvSpPr>
            <a:spLocks noGrp="1" noChangeArrowheads="1"/>
          </p:cNvSpPr>
          <p:nvPr>
            <p:ph idx="1"/>
          </p:nvPr>
        </p:nvSpPr>
        <p:spPr/>
        <p:txBody>
          <a:bodyPr/>
          <a:lstStyle/>
          <a:p>
            <a:pPr>
              <a:buNone/>
            </a:pPr>
            <a:r>
              <a:rPr lang="en-US" dirty="0" smtClean="0"/>
              <a:t>Wireless, very common now.</a:t>
            </a:r>
          </a:p>
          <a:p>
            <a:pPr lvl="1"/>
            <a:r>
              <a:rPr lang="en-US" dirty="0" smtClean="0"/>
              <a:t>No wires</a:t>
            </a:r>
          </a:p>
          <a:p>
            <a:pPr lvl="1"/>
            <a:r>
              <a:rPr lang="en-US" dirty="0" smtClean="0"/>
              <a:t>Easy to use</a:t>
            </a:r>
          </a:p>
          <a:p>
            <a:pPr lvl="1"/>
            <a:r>
              <a:rPr lang="en-US" dirty="0" smtClean="0"/>
              <a:t>Uses CSMA/CA</a:t>
            </a:r>
          </a:p>
          <a:p>
            <a:pPr lvl="1"/>
            <a:r>
              <a:rPr lang="en-US" dirty="0" smtClean="0"/>
              <a:t>Shared Medium</a:t>
            </a:r>
          </a:p>
          <a:p>
            <a:pPr lvl="2"/>
            <a:r>
              <a:rPr lang="en-US" dirty="0" smtClean="0"/>
              <a:t>Problems?</a:t>
            </a:r>
          </a:p>
          <a:p>
            <a:pPr lvl="1"/>
            <a:endParaRPr lang="en-US" dirty="0" smtClean="0"/>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pPr eaLnBrk="1" hangingPunct="1"/>
            <a:r>
              <a:rPr lang="en-US" smtClean="0"/>
              <a:t>Spread Spectrum - 625</a:t>
            </a:r>
          </a:p>
        </p:txBody>
      </p:sp>
      <p:sp>
        <p:nvSpPr>
          <p:cNvPr id="197635" name="Rectangle 3"/>
          <p:cNvSpPr>
            <a:spLocks noGrp="1" noChangeArrowheads="1"/>
          </p:cNvSpPr>
          <p:nvPr>
            <p:ph idx="1"/>
          </p:nvPr>
        </p:nvSpPr>
        <p:spPr>
          <a:xfrm>
            <a:off x="152400" y="1524000"/>
            <a:ext cx="8839200" cy="5105400"/>
          </a:xfrm>
        </p:spPr>
        <p:txBody>
          <a:bodyPr/>
          <a:lstStyle/>
          <a:p>
            <a:pPr eaLnBrk="1" hangingPunct="1">
              <a:lnSpc>
                <a:spcPct val="90000"/>
              </a:lnSpc>
            </a:pPr>
            <a:r>
              <a:rPr lang="en-US" dirty="0" smtClean="0"/>
              <a:t>Spreads communication across different frequencies available for the wireless device.</a:t>
            </a:r>
          </a:p>
          <a:p>
            <a:pPr lvl="1" eaLnBrk="1" hangingPunct="1">
              <a:lnSpc>
                <a:spcPct val="90000"/>
              </a:lnSpc>
            </a:pPr>
            <a:r>
              <a:rPr lang="en-US" dirty="0" smtClean="0"/>
              <a:t>Frequency Hopping Spread Spectrum</a:t>
            </a:r>
          </a:p>
          <a:p>
            <a:pPr lvl="2" eaLnBrk="1" hangingPunct="1">
              <a:lnSpc>
                <a:spcPct val="90000"/>
              </a:lnSpc>
            </a:pPr>
            <a:r>
              <a:rPr lang="en-US" dirty="0" smtClean="0"/>
              <a:t>Hop between frequencies (helps if other devices use same frequencies) (doesn’t use the entire “bandwidth of frequencies)</a:t>
            </a:r>
          </a:p>
          <a:p>
            <a:pPr lvl="2" eaLnBrk="1" hangingPunct="1">
              <a:lnSpc>
                <a:spcPct val="90000"/>
              </a:lnSpc>
            </a:pPr>
            <a:r>
              <a:rPr lang="en-US" dirty="0" smtClean="0"/>
              <a:t>Harder for eavesdroppers (if everybody didn't know the sequence.. Which they actually do)</a:t>
            </a:r>
          </a:p>
          <a:p>
            <a:pPr lvl="1" eaLnBrk="1" hangingPunct="1">
              <a:lnSpc>
                <a:spcPct val="90000"/>
              </a:lnSpc>
            </a:pPr>
            <a:r>
              <a:rPr lang="en-US" dirty="0" smtClean="0"/>
              <a:t>Direct Sequence Spread Spectrum</a:t>
            </a:r>
          </a:p>
          <a:p>
            <a:pPr lvl="2" eaLnBrk="1" hangingPunct="1">
              <a:lnSpc>
                <a:spcPct val="90000"/>
              </a:lnSpc>
            </a:pPr>
            <a:r>
              <a:rPr lang="en-US" dirty="0" smtClean="0"/>
              <a:t>Sends data across entire bandwidth, using </a:t>
            </a:r>
            <a:r>
              <a:rPr lang="en-US" i="1" dirty="0" smtClean="0"/>
              <a:t>chipping code*  </a:t>
            </a:r>
            <a:r>
              <a:rPr lang="en-US" dirty="0" smtClean="0"/>
              <a:t>along </a:t>
            </a:r>
            <a:r>
              <a:rPr lang="en-US" dirty="0" smtClean="0"/>
              <a:t>with data to appear as noise to other devices.</a:t>
            </a:r>
          </a:p>
          <a:p>
            <a:pPr lvl="1" eaLnBrk="1" hangingPunct="1">
              <a:lnSpc>
                <a:spcPct val="90000"/>
              </a:lnSpc>
              <a:buFontTx/>
              <a:buNone/>
            </a:pPr>
            <a:endParaRPr lang="en-US" dirty="0" smtClean="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en-US" smtClean="0"/>
              <a:t>Wireless Components - 627  </a:t>
            </a:r>
            <a:endParaRPr lang="en-US" smtClean="0"/>
          </a:p>
        </p:txBody>
      </p:sp>
      <p:sp>
        <p:nvSpPr>
          <p:cNvPr id="198659" name="Rectangle 3"/>
          <p:cNvSpPr>
            <a:spLocks noGrp="1" noChangeArrowheads="1"/>
          </p:cNvSpPr>
          <p:nvPr>
            <p:ph idx="1"/>
          </p:nvPr>
        </p:nvSpPr>
        <p:spPr/>
        <p:txBody>
          <a:bodyPr/>
          <a:lstStyle/>
          <a:p>
            <a:r>
              <a:rPr lang="en-US" dirty="0" smtClean="0"/>
              <a:t>Access points are like wireless hubs, they create a </a:t>
            </a:r>
            <a:r>
              <a:rPr lang="en-US" i="1" dirty="0" smtClean="0"/>
              <a:t>infrastructure</a:t>
            </a:r>
            <a:r>
              <a:rPr lang="en-US" dirty="0" smtClean="0"/>
              <a:t> WLAN</a:t>
            </a:r>
          </a:p>
          <a:p>
            <a:r>
              <a:rPr lang="en-US" dirty="0" smtClean="0"/>
              <a:t>If you use just wireless cards of computers to communicate together that is called an </a:t>
            </a:r>
            <a:r>
              <a:rPr lang="en-US" i="1" dirty="0" smtClean="0"/>
              <a:t>ad-hoc</a:t>
            </a:r>
            <a:r>
              <a:rPr lang="en-US" dirty="0" smtClean="0"/>
              <a:t>* network.</a:t>
            </a:r>
          </a:p>
          <a:p>
            <a:r>
              <a:rPr lang="en-US" dirty="0" smtClean="0"/>
              <a:t>Wireless devices must use the same </a:t>
            </a:r>
            <a:r>
              <a:rPr lang="en-US" i="1" dirty="0" smtClean="0"/>
              <a:t>channel</a:t>
            </a:r>
          </a:p>
          <a:p>
            <a:r>
              <a:rPr lang="en-US" dirty="0" smtClean="0"/>
              <a:t>Devices are configured to use a specific SSID (often broadcasted)</a:t>
            </a:r>
            <a:endParaRPr lang="en-US" dirty="0" smtClean="0"/>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smtClean="0"/>
              <a:t>802.11 standard - 630</a:t>
            </a:r>
            <a:endParaRPr lang="en-US" smtClean="0"/>
          </a:p>
        </p:txBody>
      </p:sp>
      <p:sp>
        <p:nvSpPr>
          <p:cNvPr id="199683" name="Rectangle 3"/>
          <p:cNvSpPr>
            <a:spLocks noGrp="1" noChangeArrowheads="1"/>
          </p:cNvSpPr>
          <p:nvPr>
            <p:ph idx="1"/>
          </p:nvPr>
        </p:nvSpPr>
        <p:spPr/>
        <p:txBody>
          <a:bodyPr/>
          <a:lstStyle/>
          <a:p>
            <a:r>
              <a:rPr lang="en-US" smtClean="0"/>
              <a:t>Wireless networking</a:t>
            </a:r>
          </a:p>
          <a:p>
            <a:r>
              <a:rPr lang="en-US" smtClean="0"/>
              <a:t>2.4, 3.6, 5 GHz </a:t>
            </a:r>
          </a:p>
          <a:p>
            <a:r>
              <a:rPr lang="en-US" smtClean="0"/>
              <a:t>Data Link layer specifications</a:t>
            </a:r>
          </a:p>
          <a:p>
            <a:r>
              <a:rPr lang="en-US" smtClean="0"/>
              <a:t>Access point (a type of bridge)</a:t>
            </a:r>
            <a:endParaRPr lang="en-US" smtClean="0"/>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smtClean="0"/>
              <a:t>802.11 family - 630</a:t>
            </a:r>
            <a:endParaRPr lang="en-US" smtClean="0"/>
          </a:p>
        </p:txBody>
      </p:sp>
      <p:sp>
        <p:nvSpPr>
          <p:cNvPr id="613379" name="Rectangle 3"/>
          <p:cNvSpPr>
            <a:spLocks noGrp="1" noChangeArrowheads="1"/>
          </p:cNvSpPr>
          <p:nvPr>
            <p:ph idx="1"/>
          </p:nvPr>
        </p:nvSpPr>
        <p:spPr/>
        <p:txBody>
          <a:bodyPr>
            <a:normAutofit fontScale="77500" lnSpcReduction="20000"/>
          </a:bodyPr>
          <a:lstStyle/>
          <a:p>
            <a:r>
              <a:rPr lang="en-US" dirty="0" smtClean="0"/>
              <a:t>802.11a </a:t>
            </a:r>
          </a:p>
          <a:p>
            <a:pPr lvl="1"/>
            <a:r>
              <a:rPr lang="en-US" dirty="0" smtClean="0"/>
              <a:t>54Mbps</a:t>
            </a:r>
          </a:p>
          <a:p>
            <a:pPr lvl="1"/>
            <a:r>
              <a:rPr lang="en-US" dirty="0" smtClean="0"/>
              <a:t>5Ghz</a:t>
            </a:r>
          </a:p>
          <a:p>
            <a:pPr lvl="1"/>
            <a:r>
              <a:rPr lang="en-US" dirty="0" smtClean="0"/>
              <a:t>8 channels</a:t>
            </a:r>
          </a:p>
          <a:p>
            <a:r>
              <a:rPr lang="en-US" dirty="0" smtClean="0"/>
              <a:t>802.11b</a:t>
            </a:r>
          </a:p>
          <a:p>
            <a:pPr lvl="1"/>
            <a:r>
              <a:rPr lang="en-US" dirty="0" smtClean="0"/>
              <a:t>11Mbs</a:t>
            </a:r>
          </a:p>
          <a:p>
            <a:pPr lvl="1"/>
            <a:r>
              <a:rPr lang="en-US" dirty="0" smtClean="0"/>
              <a:t>2.4Ghz (same as other home devices)</a:t>
            </a:r>
          </a:p>
          <a:p>
            <a:r>
              <a:rPr lang="en-US" dirty="0" smtClean="0"/>
              <a:t>802.11g</a:t>
            </a:r>
          </a:p>
          <a:p>
            <a:pPr lvl="1"/>
            <a:r>
              <a:rPr lang="en-US" dirty="0" smtClean="0"/>
              <a:t>54Mbs</a:t>
            </a:r>
          </a:p>
          <a:p>
            <a:pPr lvl="1"/>
            <a:r>
              <a:rPr lang="en-US" dirty="0" smtClean="0"/>
              <a:t>2.4Ghz</a:t>
            </a:r>
          </a:p>
          <a:p>
            <a:r>
              <a:rPr lang="en-US" dirty="0" smtClean="0"/>
              <a:t>802.11n</a:t>
            </a:r>
          </a:p>
          <a:p>
            <a:pPr lvl="1"/>
            <a:r>
              <a:rPr lang="en-US" dirty="0" smtClean="0"/>
              <a:t>100Mbs</a:t>
            </a:r>
          </a:p>
          <a:p>
            <a:pPr lvl="1"/>
            <a:r>
              <a:rPr lang="en-US" dirty="0" smtClean="0"/>
              <a:t>2.4Ghz or 5Ghz</a:t>
            </a:r>
          </a:p>
          <a:p>
            <a:endParaRPr lang="en-US" dirty="0" smtClean="0"/>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en-US" smtClean="0"/>
              <a:t>Wireless security problems</a:t>
            </a:r>
            <a:endParaRPr lang="en-US" smtClean="0"/>
          </a:p>
        </p:txBody>
      </p:sp>
      <p:sp>
        <p:nvSpPr>
          <p:cNvPr id="201731" name="Rectangle 3"/>
          <p:cNvSpPr>
            <a:spLocks noGrp="1" noChangeArrowheads="1"/>
          </p:cNvSpPr>
          <p:nvPr>
            <p:ph idx="1"/>
          </p:nvPr>
        </p:nvSpPr>
        <p:spPr/>
        <p:txBody>
          <a:bodyPr/>
          <a:lstStyle/>
          <a:p>
            <a:r>
              <a:rPr lang="en-US" smtClean="0"/>
              <a:t>Unauthorized access</a:t>
            </a:r>
          </a:p>
          <a:p>
            <a:r>
              <a:rPr lang="en-US" smtClean="0"/>
              <a:t>sniffing</a:t>
            </a:r>
          </a:p>
          <a:p>
            <a:r>
              <a:rPr lang="en-US" smtClean="0"/>
              <a:t>War driving</a:t>
            </a:r>
          </a:p>
          <a:p>
            <a:r>
              <a:rPr lang="en-US" smtClean="0"/>
              <a:t>Unauthorized access points (Man in the middle)</a:t>
            </a:r>
            <a:endParaRPr lang="en-US" smtClean="0"/>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n-US" smtClean="0"/>
              <a:t>Airsnarfing (wireless MiM)</a:t>
            </a:r>
            <a:endParaRPr lang="en-US" smtClean="0"/>
          </a:p>
        </p:txBody>
      </p:sp>
      <p:sp>
        <p:nvSpPr>
          <p:cNvPr id="14" name="Content Placeholder 13"/>
          <p:cNvSpPr>
            <a:spLocks noGrp="1"/>
          </p:cNvSpPr>
          <p:nvPr>
            <p:ph idx="1"/>
          </p:nvPr>
        </p:nvSpPr>
        <p:spPr/>
        <p:txBody>
          <a:bodyPr/>
          <a:lstStyle/>
          <a:p>
            <a:endParaRPr lang="en-US" dirty="0"/>
          </a:p>
        </p:txBody>
      </p:sp>
      <p:pic>
        <p:nvPicPr>
          <p:cNvPr id="202758" name="Picture 6"/>
          <p:cNvPicPr>
            <a:picLocks noChangeAspect="1" noChangeArrowheads="1"/>
          </p:cNvPicPr>
          <p:nvPr/>
        </p:nvPicPr>
        <p:blipFill>
          <a:blip r:embed="rId2" cstate="print"/>
          <a:srcRect/>
          <a:stretch>
            <a:fillRect/>
          </a:stretch>
        </p:blipFill>
        <p:spPr bwMode="auto">
          <a:xfrm>
            <a:off x="3581400" y="1752600"/>
            <a:ext cx="1676400" cy="714375"/>
          </a:xfrm>
          <a:prstGeom prst="rect">
            <a:avLst/>
          </a:prstGeom>
          <a:noFill/>
        </p:spPr>
      </p:pic>
      <p:pic>
        <p:nvPicPr>
          <p:cNvPr id="202759" name="Picture 7"/>
          <p:cNvPicPr>
            <a:picLocks noChangeAspect="1" noChangeArrowheads="1"/>
          </p:cNvPicPr>
          <p:nvPr/>
        </p:nvPicPr>
        <p:blipFill>
          <a:blip r:embed="rId3" cstate="print"/>
          <a:srcRect/>
          <a:stretch>
            <a:fillRect/>
          </a:stretch>
        </p:blipFill>
        <p:spPr bwMode="auto">
          <a:xfrm>
            <a:off x="2590800" y="4648200"/>
            <a:ext cx="1133475" cy="1028700"/>
          </a:xfrm>
          <a:prstGeom prst="rect">
            <a:avLst/>
          </a:prstGeom>
          <a:noFill/>
        </p:spPr>
      </p:pic>
      <p:pic>
        <p:nvPicPr>
          <p:cNvPr id="202760" name="Picture 8"/>
          <p:cNvPicPr>
            <a:picLocks noChangeAspect="1" noChangeArrowheads="1"/>
          </p:cNvPicPr>
          <p:nvPr/>
        </p:nvPicPr>
        <p:blipFill>
          <a:blip r:embed="rId4" cstate="print"/>
          <a:srcRect/>
          <a:stretch>
            <a:fillRect/>
          </a:stretch>
        </p:blipFill>
        <p:spPr bwMode="auto">
          <a:xfrm>
            <a:off x="5486400" y="4572000"/>
            <a:ext cx="1171575" cy="1152525"/>
          </a:xfrm>
          <a:prstGeom prst="rect">
            <a:avLst/>
          </a:prstGeom>
          <a:noFill/>
        </p:spPr>
      </p:pic>
      <p:sp>
        <p:nvSpPr>
          <p:cNvPr id="202761" name="Text Box 9"/>
          <p:cNvSpPr txBox="1">
            <a:spLocks noChangeArrowheads="1"/>
          </p:cNvSpPr>
          <p:nvPr/>
        </p:nvSpPr>
        <p:spPr bwMode="auto">
          <a:xfrm>
            <a:off x="1143000" y="1905000"/>
            <a:ext cx="2286000" cy="457200"/>
          </a:xfrm>
          <a:prstGeom prst="rect">
            <a:avLst/>
          </a:prstGeom>
          <a:noFill/>
          <a:ln w="9525">
            <a:noFill/>
            <a:miter lim="800000"/>
            <a:headEnd/>
            <a:tailEnd/>
          </a:ln>
          <a:effectLst/>
        </p:spPr>
        <p:txBody>
          <a:bodyPr>
            <a:spAutoFit/>
          </a:bodyPr>
          <a:lstStyle/>
          <a:p>
            <a:pPr>
              <a:spcBef>
                <a:spcPct val="50000"/>
              </a:spcBef>
            </a:pPr>
            <a:r>
              <a:rPr lang="en-US" sz="2400"/>
              <a:t>Wireless AP</a:t>
            </a:r>
          </a:p>
        </p:txBody>
      </p:sp>
      <p:sp>
        <p:nvSpPr>
          <p:cNvPr id="202767" name="Text Box 15"/>
          <p:cNvSpPr txBox="1">
            <a:spLocks noChangeArrowheads="1"/>
          </p:cNvSpPr>
          <p:nvPr/>
        </p:nvSpPr>
        <p:spPr bwMode="auto">
          <a:xfrm>
            <a:off x="228600" y="4953000"/>
            <a:ext cx="2362200" cy="457200"/>
          </a:xfrm>
          <a:prstGeom prst="rect">
            <a:avLst/>
          </a:prstGeom>
          <a:noFill/>
          <a:ln w="9525">
            <a:noFill/>
            <a:miter lim="800000"/>
            <a:headEnd/>
            <a:tailEnd/>
          </a:ln>
          <a:effectLst/>
        </p:spPr>
        <p:txBody>
          <a:bodyPr>
            <a:spAutoFit/>
          </a:bodyPr>
          <a:lstStyle/>
          <a:p>
            <a:pPr>
              <a:spcBef>
                <a:spcPct val="50000"/>
              </a:spcBef>
            </a:pPr>
            <a:r>
              <a:rPr lang="en-US" sz="2400"/>
              <a:t>Wireless User</a:t>
            </a:r>
          </a:p>
        </p:txBody>
      </p:sp>
      <p:sp>
        <p:nvSpPr>
          <p:cNvPr id="202769" name="Text Box 17"/>
          <p:cNvSpPr txBox="1">
            <a:spLocks noChangeArrowheads="1"/>
          </p:cNvSpPr>
          <p:nvPr/>
        </p:nvSpPr>
        <p:spPr bwMode="auto">
          <a:xfrm>
            <a:off x="6781800" y="5029200"/>
            <a:ext cx="1905000" cy="457200"/>
          </a:xfrm>
          <a:prstGeom prst="rect">
            <a:avLst/>
          </a:prstGeom>
          <a:noFill/>
          <a:ln w="9525">
            <a:noFill/>
            <a:miter lim="800000"/>
            <a:headEnd/>
            <a:tailEnd/>
          </a:ln>
          <a:effectLst/>
        </p:spPr>
        <p:txBody>
          <a:bodyPr>
            <a:spAutoFit/>
          </a:bodyPr>
          <a:lstStyle/>
          <a:p>
            <a:pPr>
              <a:spcBef>
                <a:spcPct val="50000"/>
              </a:spcBef>
            </a:pPr>
            <a:r>
              <a:rPr lang="en-US" sz="2400"/>
              <a:t>Attacker</a:t>
            </a:r>
          </a:p>
        </p:txBody>
      </p:sp>
      <p:sp>
        <p:nvSpPr>
          <p:cNvPr id="202771" name="Line 19"/>
          <p:cNvSpPr>
            <a:spLocks noChangeShapeType="1"/>
          </p:cNvSpPr>
          <p:nvPr/>
        </p:nvSpPr>
        <p:spPr bwMode="auto">
          <a:xfrm>
            <a:off x="4038600" y="4953000"/>
            <a:ext cx="1066800" cy="0"/>
          </a:xfrm>
          <a:prstGeom prst="line">
            <a:avLst/>
          </a:prstGeom>
          <a:noFill/>
          <a:ln w="57150">
            <a:solidFill>
              <a:schemeClr val="tx1"/>
            </a:solidFill>
            <a:round/>
            <a:headEnd/>
            <a:tailEnd type="triangle" w="med" len="med"/>
          </a:ln>
          <a:effectLst/>
        </p:spPr>
        <p:txBody>
          <a:bodyPr/>
          <a:lstStyle/>
          <a:p>
            <a:endParaRPr lang="en-US"/>
          </a:p>
        </p:txBody>
      </p:sp>
      <p:sp>
        <p:nvSpPr>
          <p:cNvPr id="202772" name="Line 20"/>
          <p:cNvSpPr>
            <a:spLocks noChangeShapeType="1"/>
          </p:cNvSpPr>
          <p:nvPr/>
        </p:nvSpPr>
        <p:spPr bwMode="auto">
          <a:xfrm flipH="1" flipV="1">
            <a:off x="4800600" y="2819400"/>
            <a:ext cx="685800" cy="1600200"/>
          </a:xfrm>
          <a:prstGeom prst="line">
            <a:avLst/>
          </a:prstGeom>
          <a:noFill/>
          <a:ln w="57150">
            <a:solidFill>
              <a:schemeClr val="tx1"/>
            </a:solidFill>
            <a:round/>
            <a:headEnd/>
            <a:tailEnd type="triangle" w="med" len="med"/>
          </a:ln>
          <a:effectLst/>
        </p:spPr>
        <p:txBody>
          <a:bodyPr/>
          <a:lstStyle/>
          <a:p>
            <a:endParaRPr lang="en-US"/>
          </a:p>
        </p:txBody>
      </p:sp>
      <p:sp>
        <p:nvSpPr>
          <p:cNvPr id="202773" name="Line 21"/>
          <p:cNvSpPr>
            <a:spLocks noChangeShapeType="1"/>
          </p:cNvSpPr>
          <p:nvPr/>
        </p:nvSpPr>
        <p:spPr bwMode="auto">
          <a:xfrm>
            <a:off x="5257800" y="2743200"/>
            <a:ext cx="609600" cy="1524000"/>
          </a:xfrm>
          <a:prstGeom prst="line">
            <a:avLst/>
          </a:prstGeom>
          <a:noFill/>
          <a:ln w="57150">
            <a:solidFill>
              <a:schemeClr val="tx1"/>
            </a:solidFill>
            <a:round/>
            <a:headEnd/>
            <a:tailEnd type="triangle" w="med" len="med"/>
          </a:ln>
          <a:effectLst/>
        </p:spPr>
        <p:txBody>
          <a:bodyPr/>
          <a:lstStyle/>
          <a:p>
            <a:endParaRPr lang="en-US"/>
          </a:p>
        </p:txBody>
      </p:sp>
      <p:sp>
        <p:nvSpPr>
          <p:cNvPr id="202774" name="Line 22"/>
          <p:cNvSpPr>
            <a:spLocks noChangeShapeType="1"/>
          </p:cNvSpPr>
          <p:nvPr/>
        </p:nvSpPr>
        <p:spPr bwMode="auto">
          <a:xfrm flipH="1">
            <a:off x="4038600" y="5334000"/>
            <a:ext cx="1066800" cy="0"/>
          </a:xfrm>
          <a:prstGeom prst="line">
            <a:avLst/>
          </a:prstGeom>
          <a:noFill/>
          <a:ln w="57150">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27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27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27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2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71" grpId="0" animBg="1"/>
      <p:bldP spid="202772" grpId="0" animBg="1"/>
      <p:bldP spid="202773" grpId="0" animBg="1"/>
      <p:bldP spid="202774" grpId="0" animBg="1"/>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en-US" smtClean="0"/>
              <a:t>Transmission encryption –  632</a:t>
            </a:r>
            <a:endParaRPr lang="en-US" smtClean="0"/>
          </a:p>
        </p:txBody>
      </p:sp>
      <p:sp>
        <p:nvSpPr>
          <p:cNvPr id="203779" name="Rectangle 3"/>
          <p:cNvSpPr>
            <a:spLocks noGrp="1" noChangeArrowheads="1"/>
          </p:cNvSpPr>
          <p:nvPr>
            <p:ph idx="1"/>
          </p:nvPr>
        </p:nvSpPr>
        <p:spPr/>
        <p:txBody>
          <a:bodyPr>
            <a:normAutofit fontScale="92500" lnSpcReduction="10000"/>
          </a:bodyPr>
          <a:lstStyle/>
          <a:p>
            <a:r>
              <a:rPr lang="en-US" dirty="0" smtClean="0"/>
              <a:t>There are many different types of wireless encryption protocols</a:t>
            </a:r>
          </a:p>
          <a:p>
            <a:r>
              <a:rPr lang="en-US" dirty="0" smtClean="0"/>
              <a:t>WEP</a:t>
            </a:r>
          </a:p>
          <a:p>
            <a:pPr lvl="1"/>
            <a:r>
              <a:rPr lang="en-US" dirty="0" smtClean="0"/>
              <a:t>Shared authentication passwords</a:t>
            </a:r>
          </a:p>
          <a:p>
            <a:pPr lvl="1"/>
            <a:r>
              <a:rPr lang="en-US" dirty="0" smtClean="0"/>
              <a:t>64 or 128 bit</a:t>
            </a:r>
          </a:p>
          <a:p>
            <a:pPr lvl="1"/>
            <a:r>
              <a:rPr lang="en-US" dirty="0" smtClean="0"/>
              <a:t>Easily </a:t>
            </a:r>
            <a:r>
              <a:rPr lang="en-US" dirty="0" err="1" smtClean="0"/>
              <a:t>crackable</a:t>
            </a:r>
            <a:endParaRPr lang="en-US" dirty="0" smtClean="0"/>
          </a:p>
          <a:p>
            <a:pPr lvl="1"/>
            <a:r>
              <a:rPr lang="en-US" dirty="0" smtClean="0"/>
              <a:t>Only option for 802.11b</a:t>
            </a:r>
          </a:p>
          <a:p>
            <a:r>
              <a:rPr lang="en-US" dirty="0" smtClean="0"/>
              <a:t>WPA PSK</a:t>
            </a:r>
          </a:p>
          <a:p>
            <a:pPr lvl="1"/>
            <a:r>
              <a:rPr lang="en-US" dirty="0" smtClean="0"/>
              <a:t>Shared authentication password</a:t>
            </a:r>
          </a:p>
          <a:p>
            <a:pPr lvl="1"/>
            <a:r>
              <a:rPr lang="en-US" dirty="0" smtClean="0"/>
              <a:t>TKIP</a:t>
            </a:r>
            <a:endParaRPr lang="en-US" dirty="0" smtClean="0"/>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smtClean="0"/>
              <a:t>Transmission Encryption</a:t>
            </a:r>
            <a:endParaRPr lang="en-US" smtClean="0"/>
          </a:p>
        </p:txBody>
      </p:sp>
      <p:sp>
        <p:nvSpPr>
          <p:cNvPr id="204803" name="Rectangle 3"/>
          <p:cNvSpPr>
            <a:spLocks noGrp="1" noChangeArrowheads="1"/>
          </p:cNvSpPr>
          <p:nvPr>
            <p:ph idx="1"/>
          </p:nvPr>
        </p:nvSpPr>
        <p:spPr/>
        <p:txBody>
          <a:bodyPr/>
          <a:lstStyle/>
          <a:p>
            <a:r>
              <a:rPr lang="en-US" dirty="0" smtClean="0"/>
              <a:t>WPA2 PSK</a:t>
            </a:r>
          </a:p>
          <a:p>
            <a:pPr lvl="1"/>
            <a:r>
              <a:rPr lang="en-US" dirty="0" smtClean="0"/>
              <a:t>Shared authentication password</a:t>
            </a:r>
          </a:p>
          <a:p>
            <a:pPr lvl="1"/>
            <a:r>
              <a:rPr lang="en-US" dirty="0" smtClean="0"/>
              <a:t>AES</a:t>
            </a:r>
          </a:p>
          <a:p>
            <a:r>
              <a:rPr lang="en-US" dirty="0" smtClean="0"/>
              <a:t>WPA and WPA2 Enterprise</a:t>
            </a:r>
          </a:p>
          <a:p>
            <a:pPr lvl="1"/>
            <a:r>
              <a:rPr lang="en-US" dirty="0" smtClean="0"/>
              <a:t>Uses 802.1X authentication to have individual passwords for individual users</a:t>
            </a:r>
          </a:p>
          <a:p>
            <a:pPr lvl="1"/>
            <a:r>
              <a:rPr lang="en-US" dirty="0" smtClean="0"/>
              <a:t>RADIUS – what was radius again?</a:t>
            </a:r>
          </a:p>
          <a:p>
            <a:r>
              <a:rPr lang="en-US" dirty="0" smtClean="0"/>
              <a:t>802.11i* – the official IEEE wireless security spec, WPA2 supports 802.11i</a:t>
            </a:r>
          </a:p>
          <a:p>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smtClean="0"/>
              <a:t>Chapter 7</a:t>
            </a:r>
          </a:p>
        </p:txBody>
      </p:sp>
      <p:sp>
        <p:nvSpPr>
          <p:cNvPr id="3075" name="Rectangle 3"/>
          <p:cNvSpPr>
            <a:spLocks noGrp="1" noChangeArrowheads="1"/>
          </p:cNvSpPr>
          <p:nvPr>
            <p:ph idx="1"/>
          </p:nvPr>
        </p:nvSpPr>
        <p:spPr/>
        <p:txBody>
          <a:bodyPr>
            <a:normAutofit fontScale="92500" lnSpcReduction="10000"/>
          </a:bodyPr>
          <a:lstStyle/>
          <a:p>
            <a:pPr>
              <a:buNone/>
            </a:pPr>
            <a:r>
              <a:rPr lang="en-US" dirty="0" smtClean="0"/>
              <a:t>This chapter is HUGE and honestly you are not going to understand all of it unless you’ve done a lot of network or network administration or network security in your life. Don’t get too stressed, try to follow along I will try to point out the most important things to understand. If you have questions ASK ME, luckily this is my area of expertise so I should be able to help you out. Some questions may have to be directed to after class or in between breaks if they go to in depth.</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r>
              <a:rPr lang="en-US" smtClean="0"/>
              <a:t>OSI model Layer 7 – Application (489) </a:t>
            </a:r>
          </a:p>
        </p:txBody>
      </p:sp>
      <p:sp>
        <p:nvSpPr>
          <p:cNvPr id="21507" name="Rectangle 3"/>
          <p:cNvSpPr>
            <a:spLocks noGrp="1" noChangeArrowheads="1"/>
          </p:cNvSpPr>
          <p:nvPr>
            <p:ph idx="1"/>
          </p:nvPr>
        </p:nvSpPr>
        <p:spPr/>
        <p:txBody>
          <a:bodyPr/>
          <a:lstStyle/>
          <a:p>
            <a:pPr>
              <a:buNone/>
            </a:pPr>
            <a:r>
              <a:rPr lang="en-US" dirty="0" smtClean="0"/>
              <a:t>This defines a protocol (way of sending data) that two different programs or applications understand. </a:t>
            </a:r>
          </a:p>
          <a:p>
            <a:pPr lvl="1"/>
            <a:r>
              <a:rPr lang="en-US" dirty="0" smtClean="0"/>
              <a:t>HTTP</a:t>
            </a:r>
          </a:p>
          <a:p>
            <a:pPr lvl="1"/>
            <a:r>
              <a:rPr lang="en-US" dirty="0" smtClean="0"/>
              <a:t>SMTP</a:t>
            </a:r>
          </a:p>
          <a:p>
            <a:pPr lvl="1"/>
            <a:r>
              <a:rPr lang="en-US" dirty="0" smtClean="0"/>
              <a:t>DNS</a:t>
            </a:r>
          </a:p>
          <a:p>
            <a:r>
              <a:rPr lang="en-US" dirty="0" smtClean="0"/>
              <a:t>This is the layer that software/applications use to talk with other software.</a:t>
            </a:r>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r>
              <a:rPr lang="en-US" smtClean="0"/>
              <a:t>802.1X - 627</a:t>
            </a:r>
            <a:endParaRPr lang="en-US" smtClean="0"/>
          </a:p>
        </p:txBody>
      </p:sp>
      <p:sp>
        <p:nvSpPr>
          <p:cNvPr id="205827" name="Rectangle 3"/>
          <p:cNvSpPr>
            <a:spLocks noGrp="1" noChangeArrowheads="1"/>
          </p:cNvSpPr>
          <p:nvPr>
            <p:ph idx="1"/>
          </p:nvPr>
        </p:nvSpPr>
        <p:spPr/>
        <p:txBody>
          <a:bodyPr/>
          <a:lstStyle/>
          <a:p>
            <a:r>
              <a:rPr lang="en-US" dirty="0" smtClean="0"/>
              <a:t>Authenticated port based access control.</a:t>
            </a:r>
          </a:p>
          <a:p>
            <a:r>
              <a:rPr lang="en-US" dirty="0" smtClean="0"/>
              <a:t>Provides distinct user authentication</a:t>
            </a:r>
          </a:p>
          <a:p>
            <a:r>
              <a:rPr lang="en-US" dirty="0" smtClean="0"/>
              <a:t>Has </a:t>
            </a:r>
            <a:r>
              <a:rPr lang="en-US" i="1" dirty="0" smtClean="0"/>
              <a:t>supplicant</a:t>
            </a:r>
            <a:r>
              <a:rPr lang="en-US" dirty="0" smtClean="0"/>
              <a:t> (client), </a:t>
            </a:r>
            <a:r>
              <a:rPr lang="en-US" i="1" dirty="0" smtClean="0"/>
              <a:t>a</a:t>
            </a:r>
            <a:r>
              <a:rPr lang="en-US" i="1" dirty="0" smtClean="0"/>
              <a:t>uthenticator</a:t>
            </a:r>
            <a:r>
              <a:rPr lang="en-US" dirty="0" smtClean="0"/>
              <a:t> (AP) and </a:t>
            </a:r>
            <a:r>
              <a:rPr lang="en-US" i="1" dirty="0" smtClean="0"/>
              <a:t>a</a:t>
            </a:r>
            <a:r>
              <a:rPr lang="en-US" i="1" dirty="0" smtClean="0"/>
              <a:t>uthentication service</a:t>
            </a:r>
            <a:r>
              <a:rPr lang="en-US" dirty="0" smtClean="0"/>
              <a:t> (usually radius)</a:t>
            </a:r>
            <a:endParaRPr lang="en-US" dirty="0" smtClean="0"/>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pPr eaLnBrk="1" hangingPunct="1"/>
            <a:r>
              <a:rPr lang="en-US" smtClean="0"/>
              <a:t>Bluetooth</a:t>
            </a:r>
          </a:p>
        </p:txBody>
      </p:sp>
      <p:pic>
        <p:nvPicPr>
          <p:cNvPr id="206851" name="Picture 3" descr="bluetooth"/>
          <p:cNvPicPr>
            <a:picLocks noChangeAspect="1" noChangeArrowheads="1"/>
          </p:cNvPicPr>
          <p:nvPr/>
        </p:nvPicPr>
        <p:blipFill>
          <a:blip r:embed="rId2" cstate="print"/>
          <a:srcRect/>
          <a:stretch>
            <a:fillRect/>
          </a:stretch>
        </p:blipFill>
        <p:spPr bwMode="auto">
          <a:xfrm>
            <a:off x="2590801" y="1600200"/>
            <a:ext cx="3587734" cy="5114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r>
              <a:rPr lang="en-US" smtClean="0"/>
              <a:t>Bluetooth (640)</a:t>
            </a:r>
            <a:endParaRPr lang="en-US" smtClean="0"/>
          </a:p>
        </p:txBody>
      </p:sp>
      <p:sp>
        <p:nvSpPr>
          <p:cNvPr id="207875" name="Rectangle 3"/>
          <p:cNvSpPr>
            <a:spLocks noGrp="1" noChangeArrowheads="1"/>
          </p:cNvSpPr>
          <p:nvPr>
            <p:ph idx="1"/>
          </p:nvPr>
        </p:nvSpPr>
        <p:spPr/>
        <p:txBody>
          <a:bodyPr/>
          <a:lstStyle/>
          <a:p>
            <a:pPr>
              <a:buNone/>
            </a:pPr>
            <a:r>
              <a:rPr lang="en-US" dirty="0" smtClean="0"/>
              <a:t>Bluetooth is a Personal Area Network protocol designed to free devices from physical wires.</a:t>
            </a:r>
          </a:p>
          <a:p>
            <a:pPr>
              <a:buNone/>
            </a:pPr>
            <a:endParaRPr lang="en-US" dirty="0" smtClean="0"/>
          </a:p>
          <a:p>
            <a:r>
              <a:rPr lang="en-US" dirty="0" smtClean="0"/>
              <a:t>Bluetooth Modes</a:t>
            </a:r>
          </a:p>
          <a:p>
            <a:pPr lvl="1"/>
            <a:r>
              <a:rPr lang="en-US" dirty="0" smtClean="0"/>
              <a:t>Discovery Mode</a:t>
            </a:r>
          </a:p>
          <a:p>
            <a:pPr lvl="1"/>
            <a:r>
              <a:rPr lang="en-US" dirty="0" smtClean="0"/>
              <a:t>Automatic Pairing</a:t>
            </a:r>
            <a:endParaRPr lang="en-US" dirty="0" smtClean="0"/>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US" smtClean="0"/>
              <a:t>Bluetooth Attacks</a:t>
            </a:r>
            <a:endParaRPr lang="en-US" smtClean="0"/>
          </a:p>
        </p:txBody>
      </p:sp>
      <p:sp>
        <p:nvSpPr>
          <p:cNvPr id="208899" name="Rectangle 3"/>
          <p:cNvSpPr>
            <a:spLocks noGrp="1" noChangeArrowheads="1"/>
          </p:cNvSpPr>
          <p:nvPr>
            <p:ph idx="1"/>
          </p:nvPr>
        </p:nvSpPr>
        <p:spPr/>
        <p:txBody>
          <a:bodyPr>
            <a:normAutofit fontScale="92500" lnSpcReduction="10000"/>
          </a:bodyPr>
          <a:lstStyle/>
          <a:p>
            <a:r>
              <a:rPr lang="en-US" dirty="0" smtClean="0"/>
              <a:t>Blue jacking </a:t>
            </a:r>
          </a:p>
          <a:p>
            <a:pPr lvl="1"/>
            <a:r>
              <a:rPr lang="en-US" dirty="0" smtClean="0"/>
              <a:t>Sending forged message to nearby </a:t>
            </a:r>
            <a:r>
              <a:rPr lang="en-US" dirty="0" err="1" smtClean="0"/>
              <a:t>bluetooth</a:t>
            </a:r>
            <a:r>
              <a:rPr lang="en-US" dirty="0" smtClean="0"/>
              <a:t> devices</a:t>
            </a:r>
          </a:p>
          <a:p>
            <a:pPr lvl="1"/>
            <a:r>
              <a:rPr lang="en-US" dirty="0" smtClean="0"/>
              <a:t>Need to be close</a:t>
            </a:r>
          </a:p>
          <a:p>
            <a:r>
              <a:rPr lang="en-US" dirty="0" smtClean="0"/>
              <a:t>Blue </a:t>
            </a:r>
            <a:r>
              <a:rPr lang="en-US" dirty="0" err="1" smtClean="0"/>
              <a:t>Snarfing</a:t>
            </a:r>
            <a:endParaRPr lang="en-US" dirty="0" smtClean="0"/>
          </a:p>
          <a:p>
            <a:pPr lvl="1"/>
            <a:r>
              <a:rPr lang="en-US" dirty="0" smtClean="0"/>
              <a:t>Copies information off of remote devices</a:t>
            </a:r>
          </a:p>
          <a:p>
            <a:r>
              <a:rPr lang="en-US" dirty="0" smtClean="0"/>
              <a:t>Blue bugging</a:t>
            </a:r>
          </a:p>
          <a:p>
            <a:pPr lvl="1"/>
            <a:r>
              <a:rPr lang="en-US" dirty="0" smtClean="0"/>
              <a:t>More serious</a:t>
            </a:r>
          </a:p>
          <a:p>
            <a:pPr lvl="1"/>
            <a:r>
              <a:rPr lang="en-US" dirty="0" smtClean="0"/>
              <a:t>Allows full use of phone</a:t>
            </a:r>
          </a:p>
          <a:p>
            <a:pPr lvl="1"/>
            <a:r>
              <a:rPr lang="en-US" dirty="0" smtClean="0"/>
              <a:t>Allows one to make calls</a:t>
            </a:r>
          </a:p>
          <a:p>
            <a:pPr lvl="1"/>
            <a:r>
              <a:rPr lang="en-US" dirty="0" smtClean="0"/>
              <a:t>Can eavesdrop on calls</a:t>
            </a:r>
            <a:endParaRPr lang="en-US" dirty="0" smtClean="0"/>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r>
              <a:rPr lang="en-US" smtClean="0"/>
              <a:t>Bluetooth Countermeasures</a:t>
            </a:r>
            <a:endParaRPr lang="en-US" smtClean="0"/>
          </a:p>
        </p:txBody>
      </p:sp>
      <p:sp>
        <p:nvSpPr>
          <p:cNvPr id="209923" name="Rectangle 3"/>
          <p:cNvSpPr>
            <a:spLocks noGrp="1" noChangeArrowheads="1"/>
          </p:cNvSpPr>
          <p:nvPr>
            <p:ph idx="1"/>
          </p:nvPr>
        </p:nvSpPr>
        <p:spPr/>
        <p:txBody>
          <a:bodyPr/>
          <a:lstStyle/>
          <a:p>
            <a:r>
              <a:rPr lang="en-US" smtClean="0"/>
              <a:t>Disable it if your not using it</a:t>
            </a:r>
          </a:p>
          <a:p>
            <a:r>
              <a:rPr lang="en-US" smtClean="0"/>
              <a:t>Disable auto-discovery</a:t>
            </a:r>
          </a:p>
          <a:p>
            <a:r>
              <a:rPr lang="en-US" smtClean="0"/>
              <a:t>Disable auto-pairing</a:t>
            </a:r>
            <a:endParaRPr lang="en-US" smtClean="0"/>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r>
              <a:rPr lang="en-US" smtClean="0"/>
              <a:t>WAP (641)</a:t>
            </a:r>
            <a:endParaRPr lang="en-US" smtClean="0"/>
          </a:p>
        </p:txBody>
      </p:sp>
      <p:sp>
        <p:nvSpPr>
          <p:cNvPr id="210947" name="Rectangle 3"/>
          <p:cNvSpPr>
            <a:spLocks noGrp="1" noChangeArrowheads="1"/>
          </p:cNvSpPr>
          <p:nvPr>
            <p:ph idx="1"/>
          </p:nvPr>
        </p:nvSpPr>
        <p:spPr/>
        <p:txBody>
          <a:bodyPr>
            <a:normAutofit fontScale="92500" lnSpcReduction="20000"/>
          </a:bodyPr>
          <a:lstStyle/>
          <a:p>
            <a:pPr>
              <a:buNone/>
            </a:pPr>
            <a:r>
              <a:rPr lang="en-US" dirty="0" smtClean="0">
                <a:solidFill>
                  <a:srgbClr val="00B0F0"/>
                </a:solidFill>
              </a:rPr>
              <a:t>W</a:t>
            </a:r>
            <a:r>
              <a:rPr lang="en-US" dirty="0" smtClean="0"/>
              <a:t>ireless </a:t>
            </a:r>
            <a:r>
              <a:rPr lang="en-US" dirty="0" smtClean="0">
                <a:solidFill>
                  <a:srgbClr val="00B0F0"/>
                </a:solidFill>
              </a:rPr>
              <a:t>A</a:t>
            </a:r>
            <a:r>
              <a:rPr lang="en-US" dirty="0" smtClean="0"/>
              <a:t>pplication </a:t>
            </a:r>
            <a:r>
              <a:rPr lang="en-US" dirty="0" smtClean="0">
                <a:solidFill>
                  <a:srgbClr val="00B0F0"/>
                </a:solidFill>
              </a:rPr>
              <a:t>P</a:t>
            </a:r>
            <a:r>
              <a:rPr lang="en-US" dirty="0" smtClean="0"/>
              <a:t>rotocol – a protocol developed mainly to allow wireless devices (cell phones) access to the Internet.</a:t>
            </a:r>
          </a:p>
          <a:p>
            <a:r>
              <a:rPr lang="en-US" dirty="0" smtClean="0"/>
              <a:t>Requires a Gateway to translate WAP &lt;-&gt; HTML (see visual)</a:t>
            </a:r>
          </a:p>
          <a:p>
            <a:r>
              <a:rPr lang="en-US" dirty="0" smtClean="0"/>
              <a:t>Uses </a:t>
            </a:r>
            <a:r>
              <a:rPr lang="en-US" dirty="0" smtClean="0">
                <a:solidFill>
                  <a:srgbClr val="00B0F0"/>
                </a:solidFill>
              </a:rPr>
              <a:t>WTLS</a:t>
            </a:r>
            <a:r>
              <a:rPr lang="en-US" dirty="0" smtClean="0"/>
              <a:t> to encrypt data (modified version of TLS)</a:t>
            </a:r>
          </a:p>
          <a:p>
            <a:r>
              <a:rPr lang="en-US" dirty="0" smtClean="0"/>
              <a:t>Uses HMAC for message authentication</a:t>
            </a:r>
          </a:p>
          <a:p>
            <a:r>
              <a:rPr lang="en-US" dirty="0" smtClean="0"/>
              <a:t>WAP GAP* problem (see visual and explain)</a:t>
            </a:r>
          </a:p>
          <a:p>
            <a:r>
              <a:rPr lang="en-US" dirty="0" smtClean="0"/>
              <a:t>A lot of wireless devices don’t need WAP anymore.</a:t>
            </a:r>
            <a:endParaRPr lang="en-US" dirty="0" smtClean="0"/>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pPr eaLnBrk="1" hangingPunct="1"/>
            <a:r>
              <a:rPr lang="en-US" smtClean="0"/>
              <a:t>WAP</a:t>
            </a:r>
          </a:p>
        </p:txBody>
      </p:sp>
      <p:pic>
        <p:nvPicPr>
          <p:cNvPr id="211971" name="Picture 3" descr="wap"/>
          <p:cNvPicPr>
            <a:picLocks noChangeAspect="1" noChangeArrowheads="1"/>
          </p:cNvPicPr>
          <p:nvPr/>
        </p:nvPicPr>
        <p:blipFill>
          <a:blip r:embed="rId2" cstate="print"/>
          <a:srcRect/>
          <a:stretch>
            <a:fillRect/>
          </a:stretch>
        </p:blipFill>
        <p:spPr bwMode="auto">
          <a:xfrm>
            <a:off x="381000" y="1579332"/>
            <a:ext cx="7924800" cy="49214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pPr eaLnBrk="1" hangingPunct="1"/>
            <a:r>
              <a:rPr lang="en-US" smtClean="0"/>
              <a:t>WAP GAP</a:t>
            </a:r>
          </a:p>
        </p:txBody>
      </p:sp>
      <p:sp>
        <p:nvSpPr>
          <p:cNvPr id="212995" name="Rectangle 3"/>
          <p:cNvSpPr>
            <a:spLocks noGrp="1" noChangeArrowheads="1"/>
          </p:cNvSpPr>
          <p:nvPr>
            <p:ph idx="1"/>
          </p:nvPr>
        </p:nvSpPr>
        <p:spPr>
          <a:xfrm>
            <a:off x="152400" y="1524000"/>
            <a:ext cx="8839200" cy="1981200"/>
          </a:xfrm>
        </p:spPr>
        <p:txBody>
          <a:bodyPr/>
          <a:lstStyle/>
          <a:p>
            <a:pPr eaLnBrk="1" hangingPunct="1">
              <a:lnSpc>
                <a:spcPct val="90000"/>
              </a:lnSpc>
              <a:buFontTx/>
              <a:buNone/>
            </a:pPr>
            <a:r>
              <a:rPr lang="en-US" smtClean="0"/>
              <a:t>As the gateway decrypts from WTLS and encrypts as SSL/TLS, the data is plaintext. If someone could access the gateway, they could capture the communications</a:t>
            </a:r>
          </a:p>
        </p:txBody>
      </p:sp>
      <p:pic>
        <p:nvPicPr>
          <p:cNvPr id="212996" name="Picture 4" descr="wap-gap"/>
          <p:cNvPicPr>
            <a:picLocks noChangeAspect="1" noChangeArrowheads="1"/>
          </p:cNvPicPr>
          <p:nvPr/>
        </p:nvPicPr>
        <p:blipFill>
          <a:blip r:embed="rId2" cstate="print"/>
          <a:srcRect r="83333"/>
          <a:stretch>
            <a:fillRect/>
          </a:stretch>
        </p:blipFill>
        <p:spPr bwMode="auto">
          <a:xfrm>
            <a:off x="228600" y="3810000"/>
            <a:ext cx="1447800" cy="2273300"/>
          </a:xfrm>
          <a:prstGeom prst="rect">
            <a:avLst/>
          </a:prstGeom>
          <a:noFill/>
          <a:ln w="9525">
            <a:noFill/>
            <a:miter lim="800000"/>
            <a:headEnd/>
            <a:tailEnd/>
          </a:ln>
        </p:spPr>
      </p:pic>
      <p:pic>
        <p:nvPicPr>
          <p:cNvPr id="213006" name="Picture 4" descr="wap-gap"/>
          <p:cNvPicPr>
            <a:picLocks noChangeAspect="1" noChangeArrowheads="1"/>
          </p:cNvPicPr>
          <p:nvPr/>
        </p:nvPicPr>
        <p:blipFill>
          <a:blip r:embed="rId2" cstate="print"/>
          <a:srcRect r="42982"/>
          <a:stretch>
            <a:fillRect/>
          </a:stretch>
        </p:blipFill>
        <p:spPr bwMode="auto">
          <a:xfrm>
            <a:off x="228600" y="3810000"/>
            <a:ext cx="4953000" cy="2273300"/>
          </a:xfrm>
          <a:prstGeom prst="rect">
            <a:avLst/>
          </a:prstGeom>
          <a:noFill/>
          <a:ln w="9525">
            <a:noFill/>
            <a:miter lim="800000"/>
            <a:headEnd/>
            <a:tailEnd/>
          </a:ln>
        </p:spPr>
      </p:pic>
      <p:pic>
        <p:nvPicPr>
          <p:cNvPr id="213007" name="Picture 4" descr="wap-gap"/>
          <p:cNvPicPr>
            <a:picLocks noChangeAspect="1" noChangeArrowheads="1"/>
          </p:cNvPicPr>
          <p:nvPr/>
        </p:nvPicPr>
        <p:blipFill>
          <a:blip r:embed="rId2" cstate="print"/>
          <a:srcRect/>
          <a:stretch>
            <a:fillRect/>
          </a:stretch>
        </p:blipFill>
        <p:spPr bwMode="auto">
          <a:xfrm>
            <a:off x="228600" y="3810000"/>
            <a:ext cx="8686800" cy="2273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29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30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30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ctrTitle"/>
          </p:nvPr>
        </p:nvSpPr>
        <p:spPr/>
        <p:txBody>
          <a:bodyPr/>
          <a:lstStyle/>
          <a:p>
            <a:r>
              <a:rPr lang="en-US" smtClean="0"/>
              <a:t>Attacks against Networks and Software</a:t>
            </a:r>
            <a:endParaRPr lang="en-US" smtClean="0"/>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eaLnBrk="1" hangingPunct="1"/>
            <a:r>
              <a:rPr lang="en-US" smtClean="0"/>
              <a:t>LOKI</a:t>
            </a:r>
          </a:p>
        </p:txBody>
      </p:sp>
      <p:sp>
        <p:nvSpPr>
          <p:cNvPr id="215043" name="Text Box 4"/>
          <p:cNvSpPr txBox="1">
            <a:spLocks noChangeArrowheads="1"/>
          </p:cNvSpPr>
          <p:nvPr/>
        </p:nvSpPr>
        <p:spPr bwMode="auto">
          <a:xfrm>
            <a:off x="228600" y="5486400"/>
            <a:ext cx="8610600" cy="1066800"/>
          </a:xfrm>
          <a:prstGeom prst="rect">
            <a:avLst/>
          </a:prstGeom>
          <a:noFill/>
          <a:ln w="9525">
            <a:noFill/>
            <a:miter lim="800000"/>
            <a:headEnd/>
            <a:tailEnd/>
          </a:ln>
        </p:spPr>
        <p:txBody>
          <a:bodyPr>
            <a:spAutoFit/>
          </a:bodyPr>
          <a:lstStyle/>
          <a:p>
            <a:pPr algn="l">
              <a:spcBef>
                <a:spcPct val="50000"/>
              </a:spcBef>
            </a:pPr>
            <a:r>
              <a:rPr lang="en-US" sz="3200"/>
              <a:t>Pings easily go through the firewalls undetected!</a:t>
            </a:r>
          </a:p>
        </p:txBody>
      </p:sp>
      <p:pic>
        <p:nvPicPr>
          <p:cNvPr id="215044" name="Picture 5" descr="loki"/>
          <p:cNvPicPr>
            <a:picLocks noChangeAspect="1" noChangeArrowheads="1"/>
          </p:cNvPicPr>
          <p:nvPr/>
        </p:nvPicPr>
        <p:blipFill>
          <a:blip r:embed="rId2" cstate="print"/>
          <a:srcRect/>
          <a:stretch>
            <a:fillRect/>
          </a:stretch>
        </p:blipFill>
        <p:spPr bwMode="auto">
          <a:xfrm>
            <a:off x="152400" y="1447800"/>
            <a:ext cx="8839200" cy="4103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Quick OSI review</a:t>
            </a:r>
          </a:p>
        </p:txBody>
      </p:sp>
      <p:sp>
        <p:nvSpPr>
          <p:cNvPr id="22531" name="Rectangle 3"/>
          <p:cNvSpPr>
            <a:spLocks noGrp="1" noChangeArrowheads="1"/>
          </p:cNvSpPr>
          <p:nvPr>
            <p:ph idx="1"/>
          </p:nvPr>
        </p:nvSpPr>
        <p:spPr/>
        <p:txBody>
          <a:bodyPr>
            <a:normAutofit fontScale="77500" lnSpcReduction="20000"/>
          </a:bodyPr>
          <a:lstStyle/>
          <a:p>
            <a:r>
              <a:rPr lang="en-US" smtClean="0"/>
              <a:t>What layer is creates a connection between 2 applications?</a:t>
            </a:r>
          </a:p>
          <a:p>
            <a:r>
              <a:rPr lang="en-US" smtClean="0"/>
              <a:t>What layer turns the frames sent to it into the proper voltages and timings to send across a wire?</a:t>
            </a:r>
          </a:p>
          <a:p>
            <a:r>
              <a:rPr lang="en-US" smtClean="0"/>
              <a:t>What layer is concerned with finding paths between different networks?</a:t>
            </a:r>
          </a:p>
          <a:p>
            <a:r>
              <a:rPr lang="en-US" smtClean="0"/>
              <a:t>What layer is concerned with the formatting of the data?</a:t>
            </a:r>
          </a:p>
          <a:p>
            <a:r>
              <a:rPr lang="en-US" smtClean="0"/>
              <a:t>What layer is concerned with communicating between two of the? same interface types on computers on the same LAN?</a:t>
            </a:r>
          </a:p>
          <a:p>
            <a:r>
              <a:rPr lang="en-US" smtClean="0"/>
              <a:t>What layer creates a connection between two computers?</a:t>
            </a:r>
          </a:p>
          <a:p>
            <a:r>
              <a:rPr lang="en-US" smtClean="0"/>
              <a:t>What layer is concerned with the data/protocol that the application you are using uses?</a:t>
            </a:r>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pPr eaLnBrk="1" hangingPunct="1"/>
            <a:r>
              <a:rPr lang="en-US" smtClean="0"/>
              <a:t>MAC flooding</a:t>
            </a:r>
          </a:p>
        </p:txBody>
      </p:sp>
      <p:pic>
        <p:nvPicPr>
          <p:cNvPr id="216067" name="Picture 3" descr="mac-flooding"/>
          <p:cNvPicPr>
            <a:picLocks noChangeAspect="1" noChangeArrowheads="1"/>
          </p:cNvPicPr>
          <p:nvPr/>
        </p:nvPicPr>
        <p:blipFill>
          <a:blip r:embed="rId2" cstate="print"/>
          <a:srcRect/>
          <a:stretch>
            <a:fillRect/>
          </a:stretch>
        </p:blipFill>
        <p:spPr bwMode="auto">
          <a:xfrm>
            <a:off x="304800" y="1676400"/>
            <a:ext cx="8505825" cy="451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pPr eaLnBrk="1" hangingPunct="1"/>
            <a:r>
              <a:rPr lang="en-US" smtClean="0"/>
              <a:t>Buffer Overflows (chapter 11)</a:t>
            </a:r>
          </a:p>
        </p:txBody>
      </p:sp>
      <p:sp>
        <p:nvSpPr>
          <p:cNvPr id="217091" name="Rectangle 3"/>
          <p:cNvSpPr>
            <a:spLocks noGrp="1" noChangeArrowheads="1"/>
          </p:cNvSpPr>
          <p:nvPr>
            <p:ph idx="1"/>
          </p:nvPr>
        </p:nvSpPr>
        <p:spPr>
          <a:xfrm>
            <a:off x="152400" y="1447800"/>
            <a:ext cx="8839200" cy="5257800"/>
          </a:xfrm>
        </p:spPr>
        <p:txBody>
          <a:bodyPr>
            <a:normAutofit/>
          </a:bodyPr>
          <a:lstStyle/>
          <a:p>
            <a:pPr eaLnBrk="1" hangingPunct="1"/>
            <a:r>
              <a:rPr lang="en-US" dirty="0" smtClean="0"/>
              <a:t>What are they? What are the attributes of a buffer overflow?</a:t>
            </a:r>
          </a:p>
          <a:p>
            <a:pPr eaLnBrk="1" hangingPunct="1"/>
            <a:endParaRPr lang="en-US" dirty="0" smtClean="0"/>
          </a:p>
          <a:p>
            <a:pPr eaLnBrk="1" hangingPunct="1"/>
            <a:r>
              <a:rPr lang="en-US" dirty="0" smtClean="0"/>
              <a:t>NOTE SERIOUS LIBERTIES have been taken with the example slides of a buffer overflow to simplify the attack so it’s easier to </a:t>
            </a:r>
            <a:r>
              <a:rPr lang="en-US" dirty="0" smtClean="0"/>
              <a:t>understand. </a:t>
            </a:r>
            <a:r>
              <a:rPr lang="en-US" dirty="0" smtClean="0"/>
              <a:t>I</a:t>
            </a:r>
            <a:r>
              <a:rPr lang="en-US" dirty="0" smtClean="0"/>
              <a:t>n </a:t>
            </a:r>
            <a:r>
              <a:rPr lang="en-US" dirty="0" smtClean="0"/>
              <a:t>reality it’s more complicated </a:t>
            </a:r>
            <a:r>
              <a:rPr lang="en-US" dirty="0" smtClean="0"/>
              <a:t>than shown</a:t>
            </a:r>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pPr eaLnBrk="1" hangingPunct="1"/>
            <a:r>
              <a:rPr lang="en-US" smtClean="0"/>
              <a:t>Buffer Overflow</a:t>
            </a:r>
          </a:p>
        </p:txBody>
      </p:sp>
      <p:pic>
        <p:nvPicPr>
          <p:cNvPr id="218115" name="Picture 3" descr="buffer-overflow1"/>
          <p:cNvPicPr>
            <a:picLocks noChangeAspect="1" noChangeArrowheads="1"/>
          </p:cNvPicPr>
          <p:nvPr/>
        </p:nvPicPr>
        <p:blipFill>
          <a:blip r:embed="rId2" cstate="print"/>
          <a:srcRect/>
          <a:stretch>
            <a:fillRect/>
          </a:stretch>
        </p:blipFill>
        <p:spPr bwMode="auto">
          <a:xfrm>
            <a:off x="152400" y="1476375"/>
            <a:ext cx="8839200" cy="523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pPr eaLnBrk="1" hangingPunct="1"/>
            <a:r>
              <a:rPr lang="en-US" smtClean="0"/>
              <a:t>Buffer Overflow</a:t>
            </a:r>
          </a:p>
        </p:txBody>
      </p:sp>
      <p:pic>
        <p:nvPicPr>
          <p:cNvPr id="219139" name="Picture 3" descr="buffer-overflow2"/>
          <p:cNvPicPr>
            <a:picLocks noChangeAspect="1" noChangeArrowheads="1"/>
          </p:cNvPicPr>
          <p:nvPr/>
        </p:nvPicPr>
        <p:blipFill>
          <a:blip r:embed="rId2" cstate="print"/>
          <a:srcRect/>
          <a:stretch>
            <a:fillRect/>
          </a:stretch>
        </p:blipFill>
        <p:spPr bwMode="auto">
          <a:xfrm>
            <a:off x="152400" y="1466850"/>
            <a:ext cx="8839200" cy="523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pPr eaLnBrk="1" hangingPunct="1"/>
            <a:r>
              <a:rPr lang="en-US" smtClean="0"/>
              <a:t>Buffer Overflow</a:t>
            </a:r>
          </a:p>
        </p:txBody>
      </p:sp>
      <p:pic>
        <p:nvPicPr>
          <p:cNvPr id="220163" name="Picture 3" descr="buffer-overflow3"/>
          <p:cNvPicPr>
            <a:picLocks noChangeAspect="1" noChangeArrowheads="1"/>
          </p:cNvPicPr>
          <p:nvPr/>
        </p:nvPicPr>
        <p:blipFill>
          <a:blip r:embed="rId2" cstate="print"/>
          <a:srcRect/>
          <a:stretch>
            <a:fillRect/>
          </a:stretch>
        </p:blipFill>
        <p:spPr bwMode="auto">
          <a:xfrm>
            <a:off x="152400" y="1476375"/>
            <a:ext cx="8839200" cy="523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pPr eaLnBrk="1" hangingPunct="1"/>
            <a:r>
              <a:rPr lang="en-US" smtClean="0"/>
              <a:t>Buffer Overflow</a:t>
            </a:r>
          </a:p>
        </p:txBody>
      </p:sp>
      <p:pic>
        <p:nvPicPr>
          <p:cNvPr id="221187" name="Picture 3" descr="buffer-overflow4"/>
          <p:cNvPicPr>
            <a:picLocks noChangeAspect="1" noChangeArrowheads="1"/>
          </p:cNvPicPr>
          <p:nvPr/>
        </p:nvPicPr>
        <p:blipFill>
          <a:blip r:embed="rId2" cstate="print"/>
          <a:srcRect/>
          <a:stretch>
            <a:fillRect/>
          </a:stretch>
        </p:blipFill>
        <p:spPr bwMode="auto">
          <a:xfrm>
            <a:off x="152400" y="1476375"/>
            <a:ext cx="8839200" cy="523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eaLnBrk="1" hangingPunct="1"/>
            <a:r>
              <a:rPr lang="en-US" smtClean="0"/>
              <a:t>Buffer Overflow</a:t>
            </a:r>
          </a:p>
        </p:txBody>
      </p:sp>
      <p:pic>
        <p:nvPicPr>
          <p:cNvPr id="222211" name="Picture 3" descr="buffer-overflow5"/>
          <p:cNvPicPr>
            <a:picLocks noChangeAspect="1" noChangeArrowheads="1"/>
          </p:cNvPicPr>
          <p:nvPr/>
        </p:nvPicPr>
        <p:blipFill>
          <a:blip r:embed="rId2" cstate="print"/>
          <a:srcRect/>
          <a:stretch>
            <a:fillRect/>
          </a:stretch>
        </p:blipFill>
        <p:spPr bwMode="auto">
          <a:xfrm>
            <a:off x="152400" y="1476375"/>
            <a:ext cx="8839200" cy="523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pPr eaLnBrk="1" hangingPunct="1"/>
            <a:r>
              <a:rPr lang="en-US" smtClean="0"/>
              <a:t>Buffer Overflow</a:t>
            </a:r>
          </a:p>
        </p:txBody>
      </p:sp>
      <p:pic>
        <p:nvPicPr>
          <p:cNvPr id="223235" name="Picture 3" descr="buffer-overflow6"/>
          <p:cNvPicPr>
            <a:picLocks noChangeAspect="1" noChangeArrowheads="1"/>
          </p:cNvPicPr>
          <p:nvPr/>
        </p:nvPicPr>
        <p:blipFill>
          <a:blip r:embed="rId2" cstate="print"/>
          <a:srcRect/>
          <a:stretch>
            <a:fillRect/>
          </a:stretch>
        </p:blipFill>
        <p:spPr bwMode="auto">
          <a:xfrm>
            <a:off x="152400" y="1476375"/>
            <a:ext cx="8839200" cy="523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r>
              <a:rPr lang="en-US" smtClean="0"/>
              <a:t>Buffer Overflow</a:t>
            </a:r>
          </a:p>
        </p:txBody>
      </p:sp>
      <p:pic>
        <p:nvPicPr>
          <p:cNvPr id="224259" name="Picture 3" descr="buffer-overflow7"/>
          <p:cNvPicPr>
            <a:picLocks noChangeAspect="1" noChangeArrowheads="1"/>
          </p:cNvPicPr>
          <p:nvPr/>
        </p:nvPicPr>
        <p:blipFill>
          <a:blip r:embed="rId2" cstate="print"/>
          <a:srcRect/>
          <a:stretch>
            <a:fillRect/>
          </a:stretch>
        </p:blipFill>
        <p:spPr bwMode="auto">
          <a:xfrm>
            <a:off x="152400" y="1477963"/>
            <a:ext cx="8839200" cy="523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pPr eaLnBrk="1" hangingPunct="1"/>
            <a:r>
              <a:rPr lang="en-US" smtClean="0"/>
              <a:t>Buffer Overflow</a:t>
            </a:r>
          </a:p>
        </p:txBody>
      </p:sp>
      <p:pic>
        <p:nvPicPr>
          <p:cNvPr id="225283" name="Picture 3" descr="buffer-overflow8"/>
          <p:cNvPicPr>
            <a:picLocks noChangeAspect="1" noChangeArrowheads="1"/>
          </p:cNvPicPr>
          <p:nvPr/>
        </p:nvPicPr>
        <p:blipFill>
          <a:blip r:embed="rId2" cstate="print"/>
          <a:srcRect/>
          <a:stretch>
            <a:fillRect/>
          </a:stretch>
        </p:blipFill>
        <p:spPr bwMode="auto">
          <a:xfrm>
            <a:off x="152400" y="1476375"/>
            <a:ext cx="8839200" cy="523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ctrTitle"/>
          </p:nvPr>
        </p:nvSpPr>
        <p:spPr/>
        <p:txBody>
          <a:bodyPr/>
          <a:lstStyle/>
          <a:p>
            <a:pPr eaLnBrk="1" hangingPunct="1"/>
            <a:r>
              <a:rPr lang="en-US" smtClean="0"/>
              <a:t>TCP/IP model</a:t>
            </a:r>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pPr eaLnBrk="1" hangingPunct="1"/>
            <a:r>
              <a:rPr lang="en-US" smtClean="0"/>
              <a:t>Buffer Overflow</a:t>
            </a:r>
          </a:p>
        </p:txBody>
      </p:sp>
      <p:pic>
        <p:nvPicPr>
          <p:cNvPr id="226307" name="Picture 3" descr="buffer-overflow9"/>
          <p:cNvPicPr>
            <a:picLocks noChangeAspect="1" noChangeArrowheads="1"/>
          </p:cNvPicPr>
          <p:nvPr/>
        </p:nvPicPr>
        <p:blipFill>
          <a:blip r:embed="rId2" cstate="print"/>
          <a:srcRect/>
          <a:stretch>
            <a:fillRect/>
          </a:stretch>
        </p:blipFill>
        <p:spPr bwMode="auto">
          <a:xfrm>
            <a:off x="152400" y="1476375"/>
            <a:ext cx="8839200" cy="523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pPr eaLnBrk="1" hangingPunct="1"/>
            <a:r>
              <a:rPr lang="en-US" smtClean="0"/>
              <a:t>Buffer Overflow</a:t>
            </a:r>
          </a:p>
        </p:txBody>
      </p:sp>
      <p:pic>
        <p:nvPicPr>
          <p:cNvPr id="227331" name="Picture 3" descr="buffer-overflow10"/>
          <p:cNvPicPr>
            <a:picLocks noChangeAspect="1" noChangeArrowheads="1"/>
          </p:cNvPicPr>
          <p:nvPr/>
        </p:nvPicPr>
        <p:blipFill>
          <a:blip r:embed="rId2" cstate="print"/>
          <a:srcRect/>
          <a:stretch>
            <a:fillRect/>
          </a:stretch>
        </p:blipFill>
        <p:spPr bwMode="auto">
          <a:xfrm>
            <a:off x="152400" y="1474788"/>
            <a:ext cx="8839200" cy="5240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Buffer Overflow </a:t>
            </a:r>
            <a:endParaRPr lang="en-US" dirty="0"/>
          </a:p>
        </p:txBody>
      </p:sp>
      <p:sp>
        <p:nvSpPr>
          <p:cNvPr id="3" name="Content Placeholder 2"/>
          <p:cNvSpPr>
            <a:spLocks noGrp="1"/>
          </p:cNvSpPr>
          <p:nvPr>
            <p:ph idx="1"/>
          </p:nvPr>
        </p:nvSpPr>
        <p:spPr/>
        <p:txBody>
          <a:bodyPr/>
          <a:lstStyle/>
          <a:p>
            <a:r>
              <a:rPr lang="en-US" dirty="0" smtClean="0"/>
              <a:t>The previous example as shown was closer to </a:t>
            </a:r>
            <a:r>
              <a:rPr lang="en-US" i="1" dirty="0" smtClean="0"/>
              <a:t>command injection.</a:t>
            </a:r>
            <a:endParaRPr lang="en-US" dirty="0" smtClean="0"/>
          </a:p>
          <a:p>
            <a:r>
              <a:rPr lang="en-US" dirty="0" smtClean="0"/>
              <a:t>A real stack based buffer overflow  would replace the </a:t>
            </a:r>
            <a:r>
              <a:rPr lang="en-US" b="1" dirty="0" smtClean="0"/>
              <a:t>reboot</a:t>
            </a:r>
            <a:r>
              <a:rPr lang="en-US" b="1" i="1" dirty="0" smtClean="0"/>
              <a:t> </a:t>
            </a:r>
            <a:r>
              <a:rPr lang="en-US" dirty="0" smtClean="0"/>
              <a:t>command with the machine code to make the system reboot, as well as over writing the </a:t>
            </a:r>
            <a:r>
              <a:rPr lang="en-US" i="1" dirty="0" smtClean="0"/>
              <a:t>return pointer</a:t>
            </a:r>
            <a:r>
              <a:rPr lang="en-US" dirty="0" smtClean="0"/>
              <a:t> on the stack with the address of the inserted machine code that would reboot the computer.</a:t>
            </a:r>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Buffer Overflows</a:t>
            </a:r>
            <a:endParaRPr lang="en-US" dirty="0"/>
          </a:p>
        </p:txBody>
      </p:sp>
      <p:sp>
        <p:nvSpPr>
          <p:cNvPr id="3" name="Content Placeholder 2"/>
          <p:cNvSpPr>
            <a:spLocks noGrp="1"/>
          </p:cNvSpPr>
          <p:nvPr>
            <p:ph idx="1"/>
          </p:nvPr>
        </p:nvSpPr>
        <p:spPr/>
        <p:txBody>
          <a:bodyPr/>
          <a:lstStyle/>
          <a:p>
            <a:r>
              <a:rPr lang="en-US" dirty="0" smtClean="0"/>
              <a:t>Common buffer overflow types</a:t>
            </a:r>
          </a:p>
          <a:p>
            <a:pPr lvl="1"/>
            <a:r>
              <a:rPr lang="en-US" dirty="0" smtClean="0"/>
              <a:t>Stack based</a:t>
            </a:r>
          </a:p>
          <a:p>
            <a:pPr lvl="1"/>
            <a:r>
              <a:rPr lang="en-US" dirty="0" smtClean="0"/>
              <a:t>Heap based</a:t>
            </a:r>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r>
              <a:rPr lang="en-US" smtClean="0"/>
              <a:t>Buffer Overflow</a:t>
            </a:r>
            <a:endParaRPr lang="en-US" smtClean="0"/>
          </a:p>
        </p:txBody>
      </p:sp>
      <p:sp>
        <p:nvSpPr>
          <p:cNvPr id="228355" name="Rectangle 3"/>
          <p:cNvSpPr>
            <a:spLocks noGrp="1" noChangeArrowheads="1"/>
          </p:cNvSpPr>
          <p:nvPr>
            <p:ph idx="1"/>
          </p:nvPr>
        </p:nvSpPr>
        <p:spPr/>
        <p:txBody>
          <a:bodyPr/>
          <a:lstStyle/>
          <a:p>
            <a:pPr>
              <a:buNone/>
            </a:pPr>
            <a:r>
              <a:rPr lang="en-US" dirty="0" smtClean="0"/>
              <a:t>Best Defense against buffer Overflows</a:t>
            </a:r>
          </a:p>
          <a:p>
            <a:r>
              <a:rPr lang="en-US" dirty="0" smtClean="0"/>
              <a:t>Educate software engineers with secure coding practices including input validation</a:t>
            </a:r>
          </a:p>
          <a:p>
            <a:r>
              <a:rPr lang="en-US" dirty="0" smtClean="0"/>
              <a:t>Patching and making sure code is latest version (systems administrators)</a:t>
            </a:r>
          </a:p>
          <a:p>
            <a:endParaRPr lang="en-US" dirty="0" smtClean="0"/>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r>
              <a:rPr lang="en-US" smtClean="0"/>
              <a:t>Buffer Overflow</a:t>
            </a:r>
            <a:endParaRPr lang="en-US" smtClean="0"/>
          </a:p>
        </p:txBody>
      </p:sp>
      <p:sp>
        <p:nvSpPr>
          <p:cNvPr id="228355" name="Rectangle 3"/>
          <p:cNvSpPr>
            <a:spLocks noGrp="1" noChangeArrowheads="1"/>
          </p:cNvSpPr>
          <p:nvPr>
            <p:ph idx="1"/>
          </p:nvPr>
        </p:nvSpPr>
        <p:spPr/>
        <p:txBody>
          <a:bodyPr/>
          <a:lstStyle/>
          <a:p>
            <a:pPr>
              <a:buNone/>
            </a:pPr>
            <a:r>
              <a:rPr lang="en-US" dirty="0" smtClean="0"/>
              <a:t>Buffer overflow defense </a:t>
            </a:r>
            <a:r>
              <a:rPr lang="en-US" dirty="0" err="1" smtClean="0"/>
              <a:t>unlikey</a:t>
            </a:r>
            <a:r>
              <a:rPr lang="en-US" dirty="0" smtClean="0"/>
              <a:t> to be seen on the exam.</a:t>
            </a:r>
          </a:p>
          <a:p>
            <a:r>
              <a:rPr lang="en-US" dirty="0" smtClean="0"/>
              <a:t>Stack Canaries (compilers)</a:t>
            </a:r>
          </a:p>
          <a:p>
            <a:r>
              <a:rPr lang="en-US" dirty="0" smtClean="0"/>
              <a:t>Non-executable stack and </a:t>
            </a:r>
            <a:r>
              <a:rPr lang="en-US" dirty="0" smtClean="0"/>
              <a:t>n</a:t>
            </a:r>
            <a:r>
              <a:rPr lang="en-US" dirty="0" smtClean="0"/>
              <a:t>on-executable memory sections </a:t>
            </a:r>
          </a:p>
          <a:p>
            <a:pPr lvl="1"/>
            <a:r>
              <a:rPr lang="en-US" dirty="0" smtClean="0"/>
              <a:t>NX bit</a:t>
            </a:r>
          </a:p>
          <a:p>
            <a:pPr lvl="1"/>
            <a:r>
              <a:rPr lang="en-US" dirty="0" smtClean="0"/>
              <a:t>DEP</a:t>
            </a:r>
          </a:p>
          <a:p>
            <a:r>
              <a:rPr lang="en-US" dirty="0" smtClean="0">
                <a:solidFill>
                  <a:srgbClr val="00B0F0"/>
                </a:solidFill>
              </a:rPr>
              <a:t>A</a:t>
            </a:r>
            <a:r>
              <a:rPr lang="en-US" dirty="0" smtClean="0"/>
              <a:t>ddress </a:t>
            </a:r>
            <a:r>
              <a:rPr lang="en-US" dirty="0" smtClean="0">
                <a:solidFill>
                  <a:srgbClr val="00B0F0"/>
                </a:solidFill>
              </a:rPr>
              <a:t>S</a:t>
            </a:r>
            <a:r>
              <a:rPr lang="en-US" dirty="0" smtClean="0"/>
              <a:t>pace </a:t>
            </a:r>
            <a:r>
              <a:rPr lang="en-US" dirty="0" smtClean="0">
                <a:solidFill>
                  <a:srgbClr val="00B0F0"/>
                </a:solidFill>
              </a:rPr>
              <a:t>L</a:t>
            </a:r>
            <a:r>
              <a:rPr lang="en-US" dirty="0" smtClean="0"/>
              <a:t>ayout </a:t>
            </a:r>
            <a:r>
              <a:rPr lang="en-US" dirty="0" smtClean="0">
                <a:solidFill>
                  <a:srgbClr val="00B0F0"/>
                </a:solidFill>
              </a:rPr>
              <a:t>R</a:t>
            </a:r>
            <a:r>
              <a:rPr lang="en-US" dirty="0" smtClean="0"/>
              <a:t>andomization (</a:t>
            </a:r>
            <a:r>
              <a:rPr lang="en-US" dirty="0" smtClean="0">
                <a:solidFill>
                  <a:srgbClr val="00B0F0"/>
                </a:solidFill>
              </a:rPr>
              <a:t>ASLR</a:t>
            </a:r>
            <a:r>
              <a:rPr lang="en-US" dirty="0" smtClean="0"/>
              <a:t>)</a:t>
            </a:r>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US" smtClean="0"/>
              <a:t>Smurf Attack</a:t>
            </a:r>
            <a:endParaRPr lang="en-US" smtClean="0"/>
          </a:p>
        </p:txBody>
      </p:sp>
      <p:sp>
        <p:nvSpPr>
          <p:cNvPr id="5" name="Content Placeholder 4"/>
          <p:cNvSpPr>
            <a:spLocks noGrp="1"/>
          </p:cNvSpPr>
          <p:nvPr>
            <p:ph idx="1"/>
          </p:nvPr>
        </p:nvSpPr>
        <p:spPr/>
        <p:txBody>
          <a:bodyPr/>
          <a:lstStyle/>
          <a:p>
            <a:endParaRPr lang="en-US"/>
          </a:p>
        </p:txBody>
      </p:sp>
      <p:pic>
        <p:nvPicPr>
          <p:cNvPr id="229379" name="Picture 3" descr="papa_smurf"/>
          <p:cNvPicPr>
            <a:picLocks noChangeAspect="1" noChangeArrowheads="1"/>
          </p:cNvPicPr>
          <p:nvPr/>
        </p:nvPicPr>
        <p:blipFill>
          <a:blip r:embed="rId2" cstate="print"/>
          <a:srcRect/>
          <a:stretch>
            <a:fillRect/>
          </a:stretch>
        </p:blipFill>
        <p:spPr bwMode="auto">
          <a:xfrm>
            <a:off x="2438400" y="1524000"/>
            <a:ext cx="4191000" cy="498095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3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pPr eaLnBrk="1" hangingPunct="1"/>
            <a:r>
              <a:rPr lang="en-US" sz="4000" smtClean="0"/>
              <a:t>Smurf Attack (chapter 11 – 1031)</a:t>
            </a:r>
          </a:p>
        </p:txBody>
      </p:sp>
      <p:pic>
        <p:nvPicPr>
          <p:cNvPr id="230403" name="Picture 3" descr="smurf-attack"/>
          <p:cNvPicPr>
            <a:picLocks noChangeAspect="1" noChangeArrowheads="1"/>
          </p:cNvPicPr>
          <p:nvPr/>
        </p:nvPicPr>
        <p:blipFill>
          <a:blip r:embed="rId2" cstate="print"/>
          <a:srcRect/>
          <a:stretch>
            <a:fillRect/>
          </a:stretch>
        </p:blipFill>
        <p:spPr bwMode="auto">
          <a:xfrm>
            <a:off x="457200" y="1978025"/>
            <a:ext cx="8229600" cy="4637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smtClean="0"/>
              <a:t>Smurf Attack</a:t>
            </a:r>
            <a:endParaRPr lang="en-US" smtClean="0"/>
          </a:p>
        </p:txBody>
      </p:sp>
      <p:sp>
        <p:nvSpPr>
          <p:cNvPr id="231427" name="Rectangle 3"/>
          <p:cNvSpPr>
            <a:spLocks noGrp="1" noChangeArrowheads="1"/>
          </p:cNvSpPr>
          <p:nvPr>
            <p:ph idx="1"/>
          </p:nvPr>
        </p:nvSpPr>
        <p:spPr/>
        <p:txBody>
          <a:bodyPr>
            <a:normAutofit fontScale="92500" lnSpcReduction="20000"/>
          </a:bodyPr>
          <a:lstStyle/>
          <a:p>
            <a:pPr>
              <a:buNone/>
            </a:pPr>
            <a:r>
              <a:rPr lang="en-US" dirty="0" smtClean="0"/>
              <a:t>How would a </a:t>
            </a:r>
            <a:r>
              <a:rPr lang="en-US" dirty="0" err="1" smtClean="0"/>
              <a:t>smurf</a:t>
            </a:r>
            <a:r>
              <a:rPr lang="en-US" dirty="0" smtClean="0"/>
              <a:t> attack someone?</a:t>
            </a:r>
          </a:p>
          <a:p>
            <a:endParaRPr lang="en-US" dirty="0" smtClean="0"/>
          </a:p>
          <a:p>
            <a:r>
              <a:rPr lang="en-US" dirty="0" smtClean="0"/>
              <a:t>Find site to attack, say </a:t>
            </a:r>
            <a:r>
              <a:rPr lang="en-US" dirty="0" smtClean="0">
                <a:hlinkClick r:id="rId2"/>
              </a:rPr>
              <a:t>www.ebay.com</a:t>
            </a:r>
            <a:endParaRPr lang="en-US" dirty="0" smtClean="0"/>
          </a:p>
          <a:p>
            <a:r>
              <a:rPr lang="en-US" dirty="0" smtClean="0"/>
              <a:t>Forge Ping packet from </a:t>
            </a:r>
            <a:r>
              <a:rPr lang="en-US" dirty="0" smtClean="0">
                <a:hlinkClick r:id="rId2"/>
              </a:rPr>
              <a:t>www.ebay.com</a:t>
            </a:r>
            <a:r>
              <a:rPr lang="en-US" dirty="0" smtClean="0"/>
              <a:t> to a BROADCAST network address</a:t>
            </a:r>
          </a:p>
          <a:p>
            <a:r>
              <a:rPr lang="en-US" dirty="0" smtClean="0"/>
              <a:t>Watch as the computers on the network all start pinging back </a:t>
            </a:r>
            <a:r>
              <a:rPr lang="en-US" dirty="0" smtClean="0">
                <a:hlinkClick r:id="rId2"/>
              </a:rPr>
              <a:t>www.ebay.com</a:t>
            </a:r>
            <a:endParaRPr lang="en-US" dirty="0" smtClean="0"/>
          </a:p>
          <a:p>
            <a:r>
              <a:rPr lang="en-US" dirty="0" smtClean="0"/>
              <a:t>Countermeasures</a:t>
            </a:r>
          </a:p>
          <a:p>
            <a:r>
              <a:rPr lang="en-US" dirty="0" smtClean="0"/>
              <a:t>Drop forged packets at routers</a:t>
            </a:r>
          </a:p>
          <a:p>
            <a:r>
              <a:rPr lang="en-US" dirty="0" smtClean="0"/>
              <a:t>Drop directed broadcasts at routers or end system</a:t>
            </a:r>
          </a:p>
          <a:p>
            <a:r>
              <a:rPr lang="en-US" dirty="0" smtClean="0"/>
              <a:t>Use and IDS</a:t>
            </a:r>
          </a:p>
          <a:p>
            <a:endParaRPr lang="en-US" dirty="0" smtClean="0"/>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r>
              <a:rPr lang="en-US" smtClean="0"/>
              <a:t>Fraggle </a:t>
            </a:r>
            <a:endParaRPr lang="en-US" smtClean="0"/>
          </a:p>
        </p:txBody>
      </p:sp>
      <p:sp>
        <p:nvSpPr>
          <p:cNvPr id="5" name="Content Placeholder 4"/>
          <p:cNvSpPr>
            <a:spLocks noGrp="1"/>
          </p:cNvSpPr>
          <p:nvPr>
            <p:ph idx="1"/>
          </p:nvPr>
        </p:nvSpPr>
        <p:spPr/>
        <p:txBody>
          <a:bodyPr/>
          <a:lstStyle/>
          <a:p>
            <a:endParaRPr lang="en-US"/>
          </a:p>
        </p:txBody>
      </p:sp>
      <p:pic>
        <p:nvPicPr>
          <p:cNvPr id="232451" name="Picture 3" descr="fraggle_rock"/>
          <p:cNvPicPr>
            <a:picLocks noChangeAspect="1" noChangeArrowheads="1"/>
          </p:cNvPicPr>
          <p:nvPr/>
        </p:nvPicPr>
        <p:blipFill>
          <a:blip r:embed="rId2" cstate="print"/>
          <a:srcRect/>
          <a:stretch>
            <a:fillRect/>
          </a:stretch>
        </p:blipFill>
        <p:spPr bwMode="auto">
          <a:xfrm>
            <a:off x="381000" y="1541030"/>
            <a:ext cx="8001000" cy="51582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24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TCP/IP Model (499)</a:t>
            </a:r>
          </a:p>
        </p:txBody>
      </p:sp>
      <p:sp>
        <p:nvSpPr>
          <p:cNvPr id="24579" name="Rectangle 3"/>
          <p:cNvSpPr>
            <a:spLocks noGrp="1" noChangeArrowheads="1"/>
          </p:cNvSpPr>
          <p:nvPr>
            <p:ph idx="1"/>
          </p:nvPr>
        </p:nvSpPr>
        <p:spPr/>
        <p:txBody>
          <a:bodyPr/>
          <a:lstStyle/>
          <a:p>
            <a:pPr>
              <a:buNone/>
            </a:pPr>
            <a:r>
              <a:rPr lang="en-US" dirty="0" smtClean="0"/>
              <a:t>No real network protocol is broken down into 7 layers. </a:t>
            </a:r>
          </a:p>
          <a:p>
            <a:pPr lvl="1"/>
            <a:r>
              <a:rPr lang="en-US" dirty="0" smtClean="0"/>
              <a:t>Too much overhead</a:t>
            </a:r>
          </a:p>
          <a:p>
            <a:pPr>
              <a:buNone/>
            </a:pPr>
            <a:endParaRPr lang="en-US" dirty="0" smtClean="0"/>
          </a:p>
          <a:p>
            <a:pPr>
              <a:buNone/>
            </a:pPr>
            <a:r>
              <a:rPr lang="en-US" dirty="0" smtClean="0"/>
              <a:t>Almost all network communication now uses TCP/IP so we use the TCP/IP Model</a:t>
            </a:r>
          </a:p>
          <a:p>
            <a:r>
              <a:rPr lang="en-US" dirty="0" smtClean="0"/>
              <a:t>Based on OSI model</a:t>
            </a:r>
          </a:p>
          <a:p>
            <a:r>
              <a:rPr lang="en-US" dirty="0" smtClean="0"/>
              <a:t>Some </a:t>
            </a:r>
            <a:r>
              <a:rPr lang="en-US" dirty="0" err="1" smtClean="0"/>
              <a:t>laters</a:t>
            </a:r>
            <a:r>
              <a:rPr lang="en-US" dirty="0" smtClean="0"/>
              <a:t> o</a:t>
            </a:r>
          </a:p>
          <a:p>
            <a:r>
              <a:rPr lang="en-US" dirty="0" smtClean="0"/>
              <a:t>4 layers (see next slide)</a:t>
            </a:r>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normAutofit fontScale="90000"/>
          </a:bodyPr>
          <a:lstStyle/>
          <a:p>
            <a:r>
              <a:rPr lang="en-US" smtClean="0"/>
              <a:t>Fraggle (like Fraggle rock)</a:t>
            </a:r>
            <a:br>
              <a:rPr lang="en-US" smtClean="0"/>
            </a:br>
            <a:r>
              <a:rPr lang="en-US" smtClean="0"/>
              <a:t> (chapter 11 – 1031)</a:t>
            </a:r>
            <a:endParaRPr lang="en-US" smtClean="0"/>
          </a:p>
        </p:txBody>
      </p:sp>
      <p:sp>
        <p:nvSpPr>
          <p:cNvPr id="233475" name="Rectangle 3"/>
          <p:cNvSpPr>
            <a:spLocks noGrp="1" noChangeArrowheads="1"/>
          </p:cNvSpPr>
          <p:nvPr>
            <p:ph idx="1"/>
          </p:nvPr>
        </p:nvSpPr>
        <p:spPr/>
        <p:txBody>
          <a:bodyPr/>
          <a:lstStyle/>
          <a:p>
            <a:pPr>
              <a:buNone/>
            </a:pPr>
            <a:r>
              <a:rPr lang="en-US" dirty="0" smtClean="0"/>
              <a:t>Like Smurf, but uses UDP (echo and </a:t>
            </a:r>
            <a:r>
              <a:rPr lang="en-US" dirty="0" err="1" smtClean="0"/>
              <a:t>chargen</a:t>
            </a:r>
            <a:r>
              <a:rPr lang="en-US" dirty="0" smtClean="0"/>
              <a:t>)</a:t>
            </a:r>
          </a:p>
          <a:p>
            <a:endParaRPr lang="en-US" dirty="0" smtClean="0"/>
          </a:p>
          <a:p>
            <a:pPr>
              <a:buNone/>
            </a:pPr>
            <a:r>
              <a:rPr lang="en-US" dirty="0" smtClean="0"/>
              <a:t>Countermeasures</a:t>
            </a:r>
          </a:p>
          <a:p>
            <a:r>
              <a:rPr lang="en-US" dirty="0" smtClean="0"/>
              <a:t>Drop forged packets at routers</a:t>
            </a:r>
          </a:p>
          <a:p>
            <a:r>
              <a:rPr lang="en-US" dirty="0" smtClean="0"/>
              <a:t>Drop directed broadcasts at routers or end system</a:t>
            </a:r>
          </a:p>
          <a:p>
            <a:r>
              <a:rPr lang="en-US" dirty="0" smtClean="0"/>
              <a:t>Disable echo and </a:t>
            </a:r>
            <a:r>
              <a:rPr lang="en-US" dirty="0" err="1" smtClean="0"/>
              <a:t>chargen</a:t>
            </a:r>
            <a:r>
              <a:rPr lang="en-US" dirty="0" smtClean="0"/>
              <a:t> services</a:t>
            </a:r>
          </a:p>
          <a:p>
            <a:r>
              <a:rPr lang="en-US" dirty="0" smtClean="0"/>
              <a:t>Block echo and </a:t>
            </a:r>
            <a:r>
              <a:rPr lang="en-US" dirty="0" err="1" smtClean="0"/>
              <a:t>chargen</a:t>
            </a:r>
            <a:r>
              <a:rPr lang="en-US" dirty="0" smtClean="0"/>
              <a:t> ports on router</a:t>
            </a:r>
          </a:p>
          <a:p>
            <a:r>
              <a:rPr lang="en-US" dirty="0" smtClean="0"/>
              <a:t>Use an IDS</a:t>
            </a:r>
            <a:endParaRPr lang="en-US" dirty="0" smtClean="0"/>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pPr eaLnBrk="1" hangingPunct="1"/>
            <a:r>
              <a:rPr lang="en-US" smtClean="0"/>
              <a:t>SYN Flood (chapter 11 – 1033)</a:t>
            </a:r>
          </a:p>
        </p:txBody>
      </p:sp>
      <p:pic>
        <p:nvPicPr>
          <p:cNvPr id="234499" name="Picture 3" descr="synflood"/>
          <p:cNvPicPr>
            <a:picLocks noChangeAspect="1" noChangeArrowheads="1"/>
          </p:cNvPicPr>
          <p:nvPr/>
        </p:nvPicPr>
        <p:blipFill>
          <a:blip r:embed="rId2" cstate="print"/>
          <a:srcRect/>
          <a:stretch>
            <a:fillRect/>
          </a:stretch>
        </p:blipFill>
        <p:spPr bwMode="auto">
          <a:xfrm>
            <a:off x="2209800" y="1572900"/>
            <a:ext cx="4114800" cy="5166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r>
              <a:rPr lang="en-US" smtClean="0"/>
              <a:t>SYN Flood</a:t>
            </a:r>
            <a:endParaRPr lang="en-US" smtClean="0"/>
          </a:p>
        </p:txBody>
      </p:sp>
      <p:sp>
        <p:nvSpPr>
          <p:cNvPr id="235523" name="Rectangle 3"/>
          <p:cNvSpPr>
            <a:spLocks noGrp="1" noChangeArrowheads="1"/>
          </p:cNvSpPr>
          <p:nvPr>
            <p:ph idx="1"/>
          </p:nvPr>
        </p:nvSpPr>
        <p:spPr/>
        <p:txBody>
          <a:bodyPr>
            <a:normAutofit fontScale="77500" lnSpcReduction="20000"/>
          </a:bodyPr>
          <a:lstStyle/>
          <a:p>
            <a:r>
              <a:rPr lang="en-US" dirty="0" smtClean="0"/>
              <a:t>Attack</a:t>
            </a:r>
          </a:p>
          <a:p>
            <a:pPr lvl="1"/>
            <a:r>
              <a:rPr lang="en-US" dirty="0" smtClean="0"/>
              <a:t>Forge IP SYN packet from downed system</a:t>
            </a:r>
          </a:p>
          <a:p>
            <a:pPr lvl="1"/>
            <a:r>
              <a:rPr lang="en-US" dirty="0" smtClean="0"/>
              <a:t>Server responds to fake downed address, which never responds</a:t>
            </a:r>
          </a:p>
          <a:p>
            <a:pPr lvl="1"/>
            <a:r>
              <a:rPr lang="en-US" dirty="0" smtClean="0"/>
              <a:t>Use up all the listen queue slots</a:t>
            </a:r>
          </a:p>
          <a:p>
            <a:pPr lvl="1"/>
            <a:r>
              <a:rPr lang="en-US" dirty="0" smtClean="0"/>
              <a:t>Stops real new connections from establishing</a:t>
            </a:r>
          </a:p>
          <a:p>
            <a:endParaRPr lang="en-US" dirty="0" smtClean="0"/>
          </a:p>
          <a:p>
            <a:pPr>
              <a:buNone/>
            </a:pPr>
            <a:r>
              <a:rPr lang="en-US" dirty="0" smtClean="0"/>
              <a:t>Countermeasures</a:t>
            </a:r>
          </a:p>
          <a:p>
            <a:pPr lvl="1"/>
            <a:r>
              <a:rPr lang="en-US" dirty="0" smtClean="0"/>
              <a:t>Drop forged packets at routers</a:t>
            </a:r>
          </a:p>
          <a:p>
            <a:pPr lvl="1"/>
            <a:r>
              <a:rPr lang="en-US" dirty="0" smtClean="0"/>
              <a:t>Patch OS</a:t>
            </a:r>
          </a:p>
          <a:p>
            <a:pPr lvl="1"/>
            <a:r>
              <a:rPr lang="en-US" dirty="0" smtClean="0"/>
              <a:t>Decrease 3 way handshake timeout values</a:t>
            </a:r>
          </a:p>
          <a:p>
            <a:pPr lvl="1"/>
            <a:r>
              <a:rPr lang="en-US" dirty="0" smtClean="0"/>
              <a:t>Increase 3 way handshake max connections</a:t>
            </a:r>
          </a:p>
          <a:p>
            <a:pPr lvl="1"/>
            <a:r>
              <a:rPr lang="en-US" dirty="0" smtClean="0"/>
              <a:t>Use a firewall as a middleman</a:t>
            </a:r>
            <a:endParaRPr lang="en-US" dirty="0" smtClean="0"/>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pPr eaLnBrk="1" hangingPunct="1"/>
            <a:r>
              <a:rPr lang="en-US" smtClean="0"/>
              <a:t>Ping of Death</a:t>
            </a:r>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eaLnBrk="1" hangingPunct="1"/>
            <a:r>
              <a:rPr lang="en-US" smtClean="0"/>
              <a:t>Session Hijacking</a:t>
            </a:r>
          </a:p>
        </p:txBody>
      </p:sp>
      <p:sp>
        <p:nvSpPr>
          <p:cNvPr id="238595" name="Rectangle 3"/>
          <p:cNvSpPr>
            <a:spLocks noGrp="1" noChangeArrowheads="1"/>
          </p:cNvSpPr>
          <p:nvPr>
            <p:ph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r>
              <a:rPr lang="en-US" smtClean="0"/>
              <a:t>Tear Drop</a:t>
            </a:r>
            <a:endParaRPr lang="en-US" smtClean="0"/>
          </a:p>
        </p:txBody>
      </p:sp>
      <p:sp>
        <p:nvSpPr>
          <p:cNvPr id="239619" name="Rectangle 3"/>
          <p:cNvSpPr>
            <a:spLocks noGrp="1" noChangeArrowheads="1"/>
          </p:cNvSpPr>
          <p:nvPr>
            <p:ph idx="1"/>
          </p:nvPr>
        </p:nvSpPr>
        <p:spPr/>
        <p:txBody>
          <a:bodyPr/>
          <a:lstStyle/>
          <a:p>
            <a:pPr>
              <a:buNone/>
            </a:pPr>
            <a:r>
              <a:rPr lang="en-US" dirty="0" smtClean="0"/>
              <a:t>Overlapping fragments, cause OS to get confused and crash.</a:t>
            </a:r>
          </a:p>
          <a:p>
            <a:r>
              <a:rPr lang="en-US" dirty="0" smtClean="0"/>
              <a:t>Countermeasures</a:t>
            </a:r>
          </a:p>
          <a:p>
            <a:r>
              <a:rPr lang="en-US" dirty="0" smtClean="0"/>
              <a:t>Patch the OS</a:t>
            </a:r>
          </a:p>
          <a:p>
            <a:r>
              <a:rPr lang="en-US" dirty="0" smtClean="0"/>
              <a:t>Drop fragments (problems?)</a:t>
            </a:r>
          </a:p>
          <a:p>
            <a:r>
              <a:rPr lang="en-US" dirty="0" smtClean="0"/>
              <a:t>Use a firewall that does fragment re-assembly.</a:t>
            </a:r>
            <a:endParaRPr lang="en-US" dirty="0" smtClean="0"/>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idx="4294967295"/>
          </p:nvPr>
        </p:nvSpPr>
        <p:spPr>
          <a:xfrm>
            <a:off x="0" y="155575"/>
            <a:ext cx="8229600" cy="1252538"/>
          </a:xfrm>
        </p:spPr>
        <p:txBody>
          <a:bodyPr/>
          <a:lstStyle/>
          <a:p>
            <a:pPr eaLnBrk="1" hangingPunct="1"/>
            <a:r>
              <a:rPr lang="en-US" smtClean="0"/>
              <a:t>Tear Drop (chapter 11 – 1034)</a:t>
            </a:r>
          </a:p>
        </p:txBody>
      </p:sp>
      <p:pic>
        <p:nvPicPr>
          <p:cNvPr id="236547" name="Picture 3" descr="teardrop"/>
          <p:cNvPicPr>
            <a:picLocks noChangeAspect="1" noChangeArrowheads="1"/>
          </p:cNvPicPr>
          <p:nvPr/>
        </p:nvPicPr>
        <p:blipFill>
          <a:blip r:embed="rId2" cstate="print"/>
          <a:srcRect b="76341"/>
          <a:stretch>
            <a:fillRect/>
          </a:stretch>
        </p:blipFill>
        <p:spPr bwMode="auto">
          <a:xfrm>
            <a:off x="1295400" y="1219200"/>
            <a:ext cx="6705600" cy="1295400"/>
          </a:xfrm>
          <a:prstGeom prst="rect">
            <a:avLst/>
          </a:prstGeom>
          <a:noFill/>
          <a:ln w="9525">
            <a:noFill/>
            <a:miter lim="800000"/>
            <a:headEnd/>
            <a:tailEnd/>
          </a:ln>
        </p:spPr>
      </p:pic>
      <p:pic>
        <p:nvPicPr>
          <p:cNvPr id="236552" name="Picture 3" descr="teardrop"/>
          <p:cNvPicPr>
            <a:picLocks noChangeAspect="1" noChangeArrowheads="1"/>
          </p:cNvPicPr>
          <p:nvPr/>
        </p:nvPicPr>
        <p:blipFill>
          <a:blip r:embed="rId2" cstate="print"/>
          <a:srcRect b="52682"/>
          <a:stretch>
            <a:fillRect/>
          </a:stretch>
        </p:blipFill>
        <p:spPr bwMode="auto">
          <a:xfrm>
            <a:off x="1295400" y="1219200"/>
            <a:ext cx="6705600" cy="2590800"/>
          </a:xfrm>
          <a:prstGeom prst="rect">
            <a:avLst/>
          </a:prstGeom>
          <a:noFill/>
          <a:ln w="9525">
            <a:noFill/>
            <a:miter lim="800000"/>
            <a:headEnd/>
            <a:tailEnd/>
          </a:ln>
        </p:spPr>
      </p:pic>
      <p:pic>
        <p:nvPicPr>
          <p:cNvPr id="236553" name="Picture 3" descr="teardrop"/>
          <p:cNvPicPr>
            <a:picLocks noChangeAspect="1" noChangeArrowheads="1"/>
          </p:cNvPicPr>
          <p:nvPr/>
        </p:nvPicPr>
        <p:blipFill>
          <a:blip r:embed="rId2" cstate="print"/>
          <a:srcRect/>
          <a:stretch>
            <a:fillRect/>
          </a:stretch>
        </p:blipFill>
        <p:spPr bwMode="auto">
          <a:xfrm>
            <a:off x="1295400" y="1219200"/>
            <a:ext cx="6705600" cy="5475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65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65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65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attack</a:t>
            </a:r>
            <a:endParaRPr lang="en-US" dirty="0"/>
          </a:p>
        </p:txBody>
      </p:sp>
      <p:sp>
        <p:nvSpPr>
          <p:cNvPr id="3" name="Content Placeholder 2"/>
          <p:cNvSpPr>
            <a:spLocks noGrp="1"/>
          </p:cNvSpPr>
          <p:nvPr>
            <p:ph idx="1"/>
          </p:nvPr>
        </p:nvSpPr>
        <p:spPr/>
        <p:txBody>
          <a:bodyPr/>
          <a:lstStyle/>
          <a:p>
            <a:pPr>
              <a:buNone/>
            </a:pPr>
            <a:r>
              <a:rPr lang="en-US" dirty="0" smtClean="0"/>
              <a:t>Forging a SYN packet from a host to itself. Causing an loop of constant response to itself.</a:t>
            </a:r>
            <a:endParaRPr lang="en-US" dirty="0"/>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en-US" smtClean="0"/>
              <a:t>DDoS (chapter 11 – 1034)</a:t>
            </a:r>
            <a:endParaRPr lang="en-US" smtClean="0"/>
          </a:p>
        </p:txBody>
      </p:sp>
      <p:sp>
        <p:nvSpPr>
          <p:cNvPr id="240643" name="Rectangle 3"/>
          <p:cNvSpPr>
            <a:spLocks noGrp="1" noChangeArrowheads="1"/>
          </p:cNvSpPr>
          <p:nvPr>
            <p:ph idx="1"/>
          </p:nvPr>
        </p:nvSpPr>
        <p:spPr/>
        <p:txBody>
          <a:bodyPr>
            <a:normAutofit/>
          </a:bodyPr>
          <a:lstStyle/>
          <a:p>
            <a:pPr>
              <a:buNone/>
            </a:pPr>
            <a:r>
              <a:rPr lang="en-US" dirty="0" smtClean="0"/>
              <a:t>Distributed Denial of Service – a brute force method that generally uses </a:t>
            </a:r>
            <a:r>
              <a:rPr lang="en-US" i="1" dirty="0" smtClean="0"/>
              <a:t>zombies</a:t>
            </a:r>
            <a:r>
              <a:rPr lang="en-US" dirty="0" smtClean="0"/>
              <a:t> or </a:t>
            </a:r>
            <a:r>
              <a:rPr lang="en-US" i="1" dirty="0" smtClean="0"/>
              <a:t>bots</a:t>
            </a:r>
            <a:r>
              <a:rPr lang="en-US" dirty="0" smtClean="0"/>
              <a:t> to build a </a:t>
            </a:r>
            <a:r>
              <a:rPr lang="en-US" i="1" dirty="0" err="1" smtClean="0"/>
              <a:t>botnet</a:t>
            </a:r>
            <a:r>
              <a:rPr lang="en-US" dirty="0" smtClean="0"/>
              <a:t> to overwhelm a target.</a:t>
            </a:r>
          </a:p>
          <a:p>
            <a:endParaRPr lang="en-US" dirty="0" smtClean="0"/>
          </a:p>
          <a:p>
            <a:r>
              <a:rPr lang="en-US" dirty="0" smtClean="0"/>
              <a:t>May consist of a hierarchy of Attacker, Masters and Slaves (see image 2 slides)</a:t>
            </a:r>
          </a:p>
          <a:p>
            <a:endParaRPr lang="en-US" dirty="0" smtClean="0"/>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idx="4294967295"/>
          </p:nvPr>
        </p:nvSpPr>
        <p:spPr>
          <a:xfrm>
            <a:off x="0" y="155575"/>
            <a:ext cx="8229600" cy="1252538"/>
          </a:xfrm>
        </p:spPr>
        <p:txBody>
          <a:bodyPr/>
          <a:lstStyle/>
          <a:p>
            <a:pPr eaLnBrk="1" hangingPunct="1"/>
            <a:r>
              <a:rPr lang="en-US" smtClean="0"/>
              <a:t>DDoS</a:t>
            </a:r>
          </a:p>
        </p:txBody>
      </p:sp>
      <p:pic>
        <p:nvPicPr>
          <p:cNvPr id="242691" name="Picture 3" descr="ddos"/>
          <p:cNvPicPr>
            <a:picLocks noChangeAspect="1" noChangeArrowheads="1"/>
          </p:cNvPicPr>
          <p:nvPr/>
        </p:nvPicPr>
        <p:blipFill>
          <a:blip r:embed="rId2" cstate="print"/>
          <a:srcRect b="77943"/>
          <a:stretch>
            <a:fillRect/>
          </a:stretch>
        </p:blipFill>
        <p:spPr bwMode="auto">
          <a:xfrm>
            <a:off x="914400" y="1143000"/>
            <a:ext cx="7315200" cy="1219200"/>
          </a:xfrm>
          <a:prstGeom prst="rect">
            <a:avLst/>
          </a:prstGeom>
          <a:noFill/>
          <a:ln w="9525">
            <a:noFill/>
            <a:miter lim="800000"/>
            <a:headEnd/>
            <a:tailEnd/>
          </a:ln>
        </p:spPr>
      </p:pic>
      <p:pic>
        <p:nvPicPr>
          <p:cNvPr id="242695" name="Picture 3" descr="ddos"/>
          <p:cNvPicPr>
            <a:picLocks noChangeAspect="1" noChangeArrowheads="1"/>
          </p:cNvPicPr>
          <p:nvPr/>
        </p:nvPicPr>
        <p:blipFill>
          <a:blip r:embed="rId2" cstate="print"/>
          <a:srcRect b="54509"/>
          <a:stretch>
            <a:fillRect/>
          </a:stretch>
        </p:blipFill>
        <p:spPr bwMode="auto">
          <a:xfrm>
            <a:off x="914400" y="1143000"/>
            <a:ext cx="7315200" cy="2514600"/>
          </a:xfrm>
          <a:prstGeom prst="rect">
            <a:avLst/>
          </a:prstGeom>
          <a:noFill/>
          <a:ln w="9525">
            <a:noFill/>
            <a:miter lim="800000"/>
            <a:headEnd/>
            <a:tailEnd/>
          </a:ln>
        </p:spPr>
      </p:pic>
      <p:pic>
        <p:nvPicPr>
          <p:cNvPr id="242696" name="Picture 3" descr="ddos"/>
          <p:cNvPicPr>
            <a:picLocks noChangeAspect="1" noChangeArrowheads="1"/>
          </p:cNvPicPr>
          <p:nvPr/>
        </p:nvPicPr>
        <p:blipFill>
          <a:blip r:embed="rId2" cstate="print"/>
          <a:srcRect b="35210"/>
          <a:stretch>
            <a:fillRect/>
          </a:stretch>
        </p:blipFill>
        <p:spPr bwMode="auto">
          <a:xfrm>
            <a:off x="914400" y="1143000"/>
            <a:ext cx="7315200" cy="3581400"/>
          </a:xfrm>
          <a:prstGeom prst="rect">
            <a:avLst/>
          </a:prstGeom>
          <a:noFill/>
          <a:ln w="9525">
            <a:noFill/>
            <a:miter lim="800000"/>
            <a:headEnd/>
            <a:tailEnd/>
          </a:ln>
        </p:spPr>
      </p:pic>
      <p:pic>
        <p:nvPicPr>
          <p:cNvPr id="242697" name="Picture 3" descr="ddos"/>
          <p:cNvPicPr>
            <a:picLocks noChangeAspect="1" noChangeArrowheads="1"/>
          </p:cNvPicPr>
          <p:nvPr/>
        </p:nvPicPr>
        <p:blipFill>
          <a:blip r:embed="rId2" cstate="print"/>
          <a:srcRect/>
          <a:stretch>
            <a:fillRect/>
          </a:stretch>
        </p:blipFill>
        <p:spPr bwMode="auto">
          <a:xfrm>
            <a:off x="914400" y="1143000"/>
            <a:ext cx="7315200" cy="5527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26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26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26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26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TCP/IP Model</a:t>
            </a:r>
          </a:p>
        </p:txBody>
      </p:sp>
      <p:pic>
        <p:nvPicPr>
          <p:cNvPr id="25603" name="Picture 4" descr="tcp-ip-model"/>
          <p:cNvPicPr>
            <a:picLocks noChangeAspect="1" noChangeArrowheads="1"/>
          </p:cNvPicPr>
          <p:nvPr/>
        </p:nvPicPr>
        <p:blipFill>
          <a:blip r:embed="rId2" cstate="print"/>
          <a:srcRect t="70895"/>
          <a:stretch>
            <a:fillRect/>
          </a:stretch>
        </p:blipFill>
        <p:spPr bwMode="auto">
          <a:xfrm>
            <a:off x="1219200" y="5105400"/>
            <a:ext cx="6858000" cy="1595438"/>
          </a:xfrm>
          <a:prstGeom prst="rect">
            <a:avLst/>
          </a:prstGeom>
          <a:noFill/>
          <a:ln w="9525">
            <a:noFill/>
            <a:miter lim="800000"/>
            <a:headEnd/>
            <a:tailEnd/>
          </a:ln>
        </p:spPr>
      </p:pic>
      <p:pic>
        <p:nvPicPr>
          <p:cNvPr id="25606" name="Picture 4" descr="tcp-ip-model"/>
          <p:cNvPicPr>
            <a:picLocks noChangeAspect="1" noChangeArrowheads="1"/>
          </p:cNvPicPr>
          <p:nvPr/>
        </p:nvPicPr>
        <p:blipFill>
          <a:blip r:embed="rId2" cstate="print"/>
          <a:srcRect t="48653"/>
          <a:stretch>
            <a:fillRect/>
          </a:stretch>
        </p:blipFill>
        <p:spPr bwMode="auto">
          <a:xfrm>
            <a:off x="1219200" y="3886200"/>
            <a:ext cx="6858000" cy="2814638"/>
          </a:xfrm>
          <a:prstGeom prst="rect">
            <a:avLst/>
          </a:prstGeom>
          <a:noFill/>
          <a:ln w="9525">
            <a:noFill/>
            <a:miter lim="800000"/>
            <a:headEnd/>
            <a:tailEnd/>
          </a:ln>
        </p:spPr>
      </p:pic>
      <p:pic>
        <p:nvPicPr>
          <p:cNvPr id="25607" name="Picture 4" descr="tcp-ip-model"/>
          <p:cNvPicPr>
            <a:picLocks noChangeAspect="1" noChangeArrowheads="1"/>
          </p:cNvPicPr>
          <p:nvPr/>
        </p:nvPicPr>
        <p:blipFill>
          <a:blip r:embed="rId2" cstate="print"/>
          <a:srcRect t="25021"/>
          <a:stretch>
            <a:fillRect/>
          </a:stretch>
        </p:blipFill>
        <p:spPr bwMode="auto">
          <a:xfrm>
            <a:off x="1219200" y="2590800"/>
            <a:ext cx="6858000" cy="4110038"/>
          </a:xfrm>
          <a:prstGeom prst="rect">
            <a:avLst/>
          </a:prstGeom>
          <a:noFill/>
          <a:ln w="9525">
            <a:noFill/>
            <a:miter lim="800000"/>
            <a:headEnd/>
            <a:tailEnd/>
          </a:ln>
        </p:spPr>
      </p:pic>
      <p:pic>
        <p:nvPicPr>
          <p:cNvPr id="25608" name="Picture 4" descr="tcp-ip-model"/>
          <p:cNvPicPr>
            <a:picLocks noChangeAspect="1" noChangeArrowheads="1"/>
          </p:cNvPicPr>
          <p:nvPr/>
        </p:nvPicPr>
        <p:blipFill>
          <a:blip r:embed="rId2" cstate="print"/>
          <a:srcRect/>
          <a:stretch>
            <a:fillRect/>
          </a:stretch>
        </p:blipFill>
        <p:spPr bwMode="auto">
          <a:xfrm>
            <a:off x="1219200" y="1219200"/>
            <a:ext cx="6858000" cy="54816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pPr eaLnBrk="1" hangingPunct="1"/>
            <a:r>
              <a:rPr lang="en-US" smtClean="0"/>
              <a:t>DDoS</a:t>
            </a:r>
          </a:p>
        </p:txBody>
      </p:sp>
      <p:sp>
        <p:nvSpPr>
          <p:cNvPr id="241667" name="Rectangle 3"/>
          <p:cNvSpPr>
            <a:spLocks noGrp="1" noChangeArrowheads="1"/>
          </p:cNvSpPr>
          <p:nvPr>
            <p:ph idx="1"/>
          </p:nvPr>
        </p:nvSpPr>
        <p:spPr/>
        <p:txBody>
          <a:bodyPr/>
          <a:lstStyle/>
          <a:p>
            <a:pPr eaLnBrk="1" hangingPunct="1">
              <a:buFontTx/>
              <a:buNone/>
            </a:pPr>
            <a:r>
              <a:rPr lang="en-US" smtClean="0"/>
              <a:t>How are zombies and botnets usually created?</a:t>
            </a:r>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normAutofit fontScale="90000"/>
          </a:bodyPr>
          <a:lstStyle/>
          <a:p>
            <a:r>
              <a:rPr lang="en-US" smtClean="0"/>
              <a:t>Maintenance Hooks (382)</a:t>
            </a:r>
            <a:br>
              <a:rPr lang="en-US" smtClean="0"/>
            </a:br>
            <a:r>
              <a:rPr lang="en-US" smtClean="0"/>
              <a:t>(chapter 5)</a:t>
            </a:r>
            <a:endParaRPr lang="en-US" smtClean="0"/>
          </a:p>
        </p:txBody>
      </p:sp>
      <p:sp>
        <p:nvSpPr>
          <p:cNvPr id="243715" name="Rectangle 3"/>
          <p:cNvSpPr>
            <a:spLocks noGrp="1" noChangeArrowheads="1"/>
          </p:cNvSpPr>
          <p:nvPr>
            <p:ph idx="1"/>
          </p:nvPr>
        </p:nvSpPr>
        <p:spPr/>
        <p:txBody>
          <a:bodyPr>
            <a:normAutofit lnSpcReduction="10000"/>
          </a:bodyPr>
          <a:lstStyle/>
          <a:p>
            <a:pPr>
              <a:buNone/>
            </a:pPr>
            <a:r>
              <a:rPr lang="en-US" dirty="0" smtClean="0"/>
              <a:t>A backdoor that software developers put into the code so they can easily access a system for the purpose of troubleshooting.</a:t>
            </a:r>
          </a:p>
          <a:p>
            <a:pPr>
              <a:buNone/>
            </a:pPr>
            <a:endParaRPr lang="en-US" dirty="0" smtClean="0"/>
          </a:p>
          <a:p>
            <a:pPr>
              <a:buNone/>
            </a:pPr>
            <a:r>
              <a:rPr lang="en-US" dirty="0" smtClean="0"/>
              <a:t>Countermeasures</a:t>
            </a:r>
            <a:endParaRPr lang="en-US" dirty="0" smtClean="0"/>
          </a:p>
          <a:p>
            <a:pPr lvl="1"/>
            <a:r>
              <a:rPr lang="en-US" dirty="0" smtClean="0"/>
              <a:t>Code reviews by 3rd parties, if source code is available</a:t>
            </a:r>
          </a:p>
          <a:p>
            <a:pPr lvl="1"/>
            <a:r>
              <a:rPr lang="en-US" dirty="0" smtClean="0"/>
              <a:t>Use an IDS system to detect backdoors/maintenance hook usage</a:t>
            </a:r>
          </a:p>
          <a:p>
            <a:pPr lvl="1"/>
            <a:r>
              <a:rPr lang="en-US" dirty="0" smtClean="0"/>
              <a:t>Auditing (same as above)</a:t>
            </a:r>
            <a:endParaRPr lang="en-US" dirty="0" smtClean="0"/>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normAutofit fontScale="90000"/>
          </a:bodyPr>
          <a:lstStyle/>
          <a:p>
            <a:r>
              <a:rPr lang="en-US" smtClean="0"/>
              <a:t>Time of Check/Time of Use Attack (383)</a:t>
            </a:r>
            <a:endParaRPr lang="en-US" smtClean="0"/>
          </a:p>
        </p:txBody>
      </p:sp>
      <p:sp>
        <p:nvSpPr>
          <p:cNvPr id="244739" name="Rectangle 3"/>
          <p:cNvSpPr>
            <a:spLocks noGrp="1" noChangeArrowheads="1"/>
          </p:cNvSpPr>
          <p:nvPr>
            <p:ph idx="1"/>
          </p:nvPr>
        </p:nvSpPr>
        <p:spPr/>
        <p:txBody>
          <a:bodyPr>
            <a:normAutofit fontScale="92500" lnSpcReduction="20000"/>
          </a:bodyPr>
          <a:lstStyle/>
          <a:p>
            <a:pPr>
              <a:buNone/>
            </a:pPr>
            <a:r>
              <a:rPr lang="en-US" dirty="0" smtClean="0"/>
              <a:t>A situation where the outcome of a command or processes are dependant on when certain steps are done.</a:t>
            </a:r>
          </a:p>
          <a:p>
            <a:endParaRPr lang="en-US" dirty="0" smtClean="0"/>
          </a:p>
          <a:p>
            <a:pPr>
              <a:buNone/>
            </a:pPr>
            <a:r>
              <a:rPr lang="en-US" dirty="0" smtClean="0"/>
              <a:t>Example. </a:t>
            </a:r>
          </a:p>
          <a:p>
            <a:r>
              <a:rPr lang="en-US" dirty="0" smtClean="0"/>
              <a:t>Imagine I have $50.00 in an online gambling account. I say “bet all that’s in my account” on a football game tonight. After I place the bet I insert an additional $500.00 to my account. If for some reason that deposit gets in before the bet goes though, I might end up betting $550.00 when I only meant to bet $50.00</a:t>
            </a:r>
            <a:endParaRPr lang="en-US" dirty="0" smtClean="0"/>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normAutofit fontScale="90000"/>
          </a:bodyPr>
          <a:lstStyle/>
          <a:p>
            <a:r>
              <a:rPr lang="en-US" smtClean="0"/>
              <a:t>Time of Check/Time of Use Attack (383)</a:t>
            </a:r>
            <a:endParaRPr lang="en-US" smtClean="0"/>
          </a:p>
        </p:txBody>
      </p:sp>
      <p:sp>
        <p:nvSpPr>
          <p:cNvPr id="245763" name="Rectangle 3"/>
          <p:cNvSpPr>
            <a:spLocks noGrp="1" noChangeArrowheads="1"/>
          </p:cNvSpPr>
          <p:nvPr>
            <p:ph idx="1"/>
          </p:nvPr>
        </p:nvSpPr>
        <p:spPr/>
        <p:txBody>
          <a:bodyPr/>
          <a:lstStyle/>
          <a:p>
            <a:pPr>
              <a:buNone/>
            </a:pPr>
            <a:r>
              <a:rPr lang="en-US" dirty="0" smtClean="0"/>
              <a:t>Countermeasures</a:t>
            </a:r>
          </a:p>
          <a:p>
            <a:pPr lvl="1"/>
            <a:r>
              <a:rPr lang="en-US" dirty="0" smtClean="0"/>
              <a:t>Do not split up critical tasks into pieces (make </a:t>
            </a:r>
            <a:r>
              <a:rPr lang="en-US" i="1" dirty="0" smtClean="0"/>
              <a:t>transactions</a:t>
            </a:r>
            <a:r>
              <a:rPr lang="en-US" dirty="0" smtClean="0"/>
              <a:t> atomic</a:t>
            </a:r>
          </a:p>
          <a:p>
            <a:pPr lvl="1"/>
            <a:r>
              <a:rPr lang="en-US" dirty="0" smtClean="0"/>
              <a:t>Lock out resource access to new operations while a current operation is running. </a:t>
            </a:r>
          </a:p>
          <a:p>
            <a:pPr lvl="2"/>
            <a:r>
              <a:rPr lang="en-US" dirty="0" smtClean="0"/>
              <a:t>Basic database concept of transactions</a:t>
            </a:r>
            <a:endParaRPr lang="en-US" dirty="0" smtClean="0"/>
          </a:p>
          <a:p>
            <a:endParaRPr lang="en-US" dirty="0" smtClean="0"/>
          </a:p>
          <a:p>
            <a:r>
              <a:rPr lang="en-US" dirty="0" smtClean="0"/>
              <a:t>Race conditions are a time of </a:t>
            </a:r>
            <a:r>
              <a:rPr lang="en-US" dirty="0" err="1" smtClean="0"/>
              <a:t>ToC</a:t>
            </a:r>
            <a:r>
              <a:rPr lang="en-US" dirty="0" smtClean="0"/>
              <a:t>/</a:t>
            </a:r>
            <a:r>
              <a:rPr lang="en-US" dirty="0" err="1" smtClean="0"/>
              <a:t>ToU</a:t>
            </a:r>
            <a:r>
              <a:rPr lang="en-US" dirty="0" smtClean="0"/>
              <a:t> attack.</a:t>
            </a:r>
            <a:endParaRPr lang="en-US" dirty="0" smtClean="0"/>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r>
              <a:rPr lang="en-US" smtClean="0"/>
              <a:t>Root Kit (649)</a:t>
            </a:r>
            <a:endParaRPr lang="en-US" smtClean="0"/>
          </a:p>
        </p:txBody>
      </p:sp>
      <p:sp>
        <p:nvSpPr>
          <p:cNvPr id="246787" name="Rectangle 3"/>
          <p:cNvSpPr>
            <a:spLocks noGrp="1" noChangeArrowheads="1"/>
          </p:cNvSpPr>
          <p:nvPr>
            <p:ph idx="1"/>
          </p:nvPr>
        </p:nvSpPr>
        <p:spPr/>
        <p:txBody>
          <a:bodyPr/>
          <a:lstStyle/>
          <a:p>
            <a:r>
              <a:rPr lang="en-US" dirty="0" smtClean="0"/>
              <a:t>What is a root kit?</a:t>
            </a:r>
          </a:p>
          <a:p>
            <a:r>
              <a:rPr lang="en-US" dirty="0" smtClean="0"/>
              <a:t>What is the purpose of a root kit?</a:t>
            </a:r>
            <a:endParaRPr lang="en-US" dirty="0" smtClean="0"/>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n-US" smtClean="0"/>
              <a:t>Chapter 7 - Review</a:t>
            </a:r>
            <a:endParaRPr lang="en-US" smtClean="0"/>
          </a:p>
        </p:txBody>
      </p:sp>
      <p:sp>
        <p:nvSpPr>
          <p:cNvPr id="247811" name="Rectangle 3"/>
          <p:cNvSpPr>
            <a:spLocks noGrp="1" noChangeArrowheads="1"/>
          </p:cNvSpPr>
          <p:nvPr>
            <p:ph idx="1"/>
          </p:nvPr>
        </p:nvSpPr>
        <p:spPr/>
        <p:txBody>
          <a:bodyPr/>
          <a:lstStyle/>
          <a:p>
            <a:r>
              <a:rPr lang="en-US" dirty="0" smtClean="0"/>
              <a:t>Q. What is blue jacking?</a:t>
            </a:r>
          </a:p>
          <a:p>
            <a:endParaRPr lang="en-US" dirty="0" smtClean="0"/>
          </a:p>
          <a:p>
            <a:r>
              <a:rPr lang="en-US" dirty="0" smtClean="0"/>
              <a:t>Q. What is TKIP?</a:t>
            </a:r>
          </a:p>
          <a:p>
            <a:endParaRPr lang="en-US" dirty="0" smtClean="0"/>
          </a:p>
          <a:p>
            <a:r>
              <a:rPr lang="en-US" dirty="0" smtClean="0"/>
              <a:t>Q. What can be used to defeat callback security?</a:t>
            </a:r>
          </a:p>
          <a:p>
            <a:endParaRPr lang="en-US" dirty="0" smtClean="0"/>
          </a:p>
          <a:p>
            <a:r>
              <a:rPr lang="en-US" dirty="0" smtClean="0"/>
              <a:t>Q. Why are switches more secure than hubs?</a:t>
            </a:r>
          </a:p>
          <a:p>
            <a:endParaRPr lang="en-US" dirty="0" smtClean="0"/>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r>
              <a:rPr lang="en-US" smtClean="0"/>
              <a:t>Chapter 7 - Review</a:t>
            </a:r>
            <a:endParaRPr lang="en-US" smtClean="0"/>
          </a:p>
        </p:txBody>
      </p:sp>
      <p:sp>
        <p:nvSpPr>
          <p:cNvPr id="248835" name="Rectangle 3"/>
          <p:cNvSpPr>
            <a:spLocks noGrp="1" noChangeArrowheads="1"/>
          </p:cNvSpPr>
          <p:nvPr>
            <p:ph idx="1"/>
          </p:nvPr>
        </p:nvSpPr>
        <p:spPr/>
        <p:txBody>
          <a:bodyPr/>
          <a:lstStyle/>
          <a:p>
            <a:r>
              <a:rPr lang="en-US" smtClean="0"/>
              <a:t>Q. What is a Smurf Attack?</a:t>
            </a:r>
          </a:p>
          <a:p>
            <a:endParaRPr lang="en-US" smtClean="0"/>
          </a:p>
          <a:p>
            <a:r>
              <a:rPr lang="en-US" smtClean="0"/>
              <a:t>Q. What is a teardrop attack?</a:t>
            </a:r>
          </a:p>
          <a:p>
            <a:endParaRPr lang="en-US" smtClean="0"/>
          </a:p>
          <a:p>
            <a:r>
              <a:rPr lang="en-US" smtClean="0"/>
              <a:t>Q. What is a buffer overflow?</a:t>
            </a:r>
          </a:p>
          <a:p>
            <a:endParaRPr lang="en-US" smtClean="0"/>
          </a:p>
          <a:p>
            <a:r>
              <a:rPr lang="en-US" smtClean="0"/>
              <a:t>Q. what are used for DDoS attacks?</a:t>
            </a:r>
          </a:p>
          <a:p>
            <a:endParaRPr lang="en-US" smtClean="0"/>
          </a:p>
          <a:p>
            <a:r>
              <a:rPr lang="en-US" smtClean="0"/>
              <a:t>Q. Is TCP connection or connectionless?</a:t>
            </a:r>
            <a:endParaRPr lang="en-US" smtClean="0"/>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r>
              <a:rPr lang="en-US" smtClean="0"/>
              <a:t>Chapter 7 - Review</a:t>
            </a:r>
            <a:endParaRPr lang="en-US" smtClean="0"/>
          </a:p>
        </p:txBody>
      </p:sp>
      <p:sp>
        <p:nvSpPr>
          <p:cNvPr id="249859" name="Rectangle 3"/>
          <p:cNvSpPr>
            <a:spLocks noGrp="1" noChangeArrowheads="1"/>
          </p:cNvSpPr>
          <p:nvPr>
            <p:ph idx="1"/>
          </p:nvPr>
        </p:nvSpPr>
        <p:spPr/>
        <p:txBody>
          <a:bodyPr>
            <a:normAutofit fontScale="92500" lnSpcReduction="20000"/>
          </a:bodyPr>
          <a:lstStyle/>
          <a:p>
            <a:r>
              <a:rPr lang="en-US" smtClean="0"/>
              <a:t>Q. does a switch create multiple</a:t>
            </a:r>
          </a:p>
          <a:p>
            <a:pPr lvl="1"/>
            <a:r>
              <a:rPr lang="en-US" smtClean="0"/>
              <a:t>Collision Domains?</a:t>
            </a:r>
          </a:p>
          <a:p>
            <a:pPr lvl="1"/>
            <a:r>
              <a:rPr lang="en-US" smtClean="0"/>
              <a:t>Broadcast Domains?</a:t>
            </a:r>
          </a:p>
          <a:p>
            <a:pPr lvl="1"/>
            <a:endParaRPr lang="en-US" smtClean="0"/>
          </a:p>
          <a:p>
            <a:r>
              <a:rPr lang="en-US" smtClean="0"/>
              <a:t>Q. What is an Advantage of a circuit level proxy? Disadvantage?</a:t>
            </a:r>
          </a:p>
          <a:p>
            <a:endParaRPr lang="en-US" smtClean="0"/>
          </a:p>
          <a:p>
            <a:r>
              <a:rPr lang="en-US" smtClean="0"/>
              <a:t>Q. What is an Advantage of a application proxy? Disadvantage?</a:t>
            </a:r>
          </a:p>
          <a:p>
            <a:endParaRPr lang="en-US" smtClean="0"/>
          </a:p>
          <a:p>
            <a:r>
              <a:rPr lang="en-US" smtClean="0"/>
              <a:t>Q. How many IP Sec SAs are required for communications between point A and point B?</a:t>
            </a:r>
            <a:endParaRPr lang="en-US" smtClean="0"/>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r>
              <a:rPr lang="en-US" smtClean="0"/>
              <a:t>Chapter 7 - Review</a:t>
            </a:r>
            <a:endParaRPr lang="en-US" smtClean="0"/>
          </a:p>
        </p:txBody>
      </p:sp>
      <p:sp>
        <p:nvSpPr>
          <p:cNvPr id="250883" name="Rectangle 3"/>
          <p:cNvSpPr>
            <a:spLocks noGrp="1" noChangeArrowheads="1"/>
          </p:cNvSpPr>
          <p:nvPr>
            <p:ph idx="1"/>
          </p:nvPr>
        </p:nvSpPr>
        <p:spPr/>
        <p:txBody>
          <a:bodyPr/>
          <a:lstStyle/>
          <a:p>
            <a:r>
              <a:rPr lang="en-US" dirty="0" smtClean="0"/>
              <a:t>Q. what is a </a:t>
            </a:r>
            <a:r>
              <a:rPr lang="en-US" dirty="0" err="1" smtClean="0"/>
              <a:t>botnet</a:t>
            </a:r>
            <a:r>
              <a:rPr lang="en-US" dirty="0" smtClean="0"/>
              <a:t>?</a:t>
            </a:r>
          </a:p>
          <a:p>
            <a:pPr>
              <a:buNone/>
            </a:pPr>
            <a:endParaRPr lang="en-US" dirty="0" smtClean="0"/>
          </a:p>
          <a:p>
            <a:r>
              <a:rPr lang="en-US" dirty="0" smtClean="0"/>
              <a:t>Q. how does a SYN-flood attack work?</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US" smtClean="0"/>
              <a:t>Chapter 7 - Review</a:t>
            </a:r>
            <a:endParaRPr lang="en-US" smtClean="0"/>
          </a:p>
        </p:txBody>
      </p:sp>
      <p:sp>
        <p:nvSpPr>
          <p:cNvPr id="251907" name="Rectangle 3"/>
          <p:cNvSpPr>
            <a:spLocks noGrp="1" noChangeArrowheads="1"/>
          </p:cNvSpPr>
          <p:nvPr>
            <p:ph idx="1"/>
          </p:nvPr>
        </p:nvSpPr>
        <p:spPr/>
        <p:txBody>
          <a:bodyPr>
            <a:normAutofit lnSpcReduction="10000"/>
          </a:bodyPr>
          <a:lstStyle/>
          <a:p>
            <a:r>
              <a:rPr lang="en-US" smtClean="0"/>
              <a:t>Q. What layer of the OSI model does a switch work on? Hub? Router?</a:t>
            </a:r>
          </a:p>
          <a:p>
            <a:endParaRPr lang="en-US" smtClean="0"/>
          </a:p>
          <a:p>
            <a:r>
              <a:rPr lang="en-US" smtClean="0"/>
              <a:t>Q. What types of addresses do switches use for forwarding packets?</a:t>
            </a:r>
          </a:p>
          <a:p>
            <a:endParaRPr lang="en-US" smtClean="0"/>
          </a:p>
          <a:p>
            <a:r>
              <a:rPr lang="en-US" smtClean="0"/>
              <a:t>Q. What protocol and port does PPTP use?</a:t>
            </a:r>
          </a:p>
          <a:p>
            <a:endParaRPr lang="en-US" smtClean="0"/>
          </a:p>
          <a:p>
            <a:r>
              <a:rPr lang="en-US" smtClean="0"/>
              <a:t>Q. What is the best type of cable for high security or to avoid electrical interferance?</a:t>
            </a:r>
          </a:p>
          <a:p>
            <a:endParaRPr lang="en-US" smtClean="0"/>
          </a:p>
          <a:p>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TCP/IP model</a:t>
            </a:r>
          </a:p>
        </p:txBody>
      </p:sp>
      <p:sp>
        <p:nvSpPr>
          <p:cNvPr id="26627" name="Rectangle 3"/>
          <p:cNvSpPr>
            <a:spLocks noGrp="1" noChangeArrowheads="1"/>
          </p:cNvSpPr>
          <p:nvPr>
            <p:ph idx="1"/>
          </p:nvPr>
        </p:nvSpPr>
        <p:spPr/>
        <p:txBody>
          <a:bodyPr>
            <a:normAutofit/>
          </a:bodyPr>
          <a:lstStyle/>
          <a:p>
            <a:r>
              <a:rPr lang="en-US" dirty="0" smtClean="0"/>
              <a:t>Network Access = OSI layers 1 &amp; 2, defines LAN communication</a:t>
            </a:r>
          </a:p>
          <a:p>
            <a:r>
              <a:rPr lang="en-US" dirty="0" smtClean="0"/>
              <a:t>Network = OSI layer 3 – defines addressing and routing</a:t>
            </a:r>
          </a:p>
          <a:p>
            <a:r>
              <a:rPr lang="en-US" dirty="0" smtClean="0"/>
              <a:t>Transport/Host to Host = OSI layer 4, 5 – defines a communication session between two applications on one or two hosts</a:t>
            </a:r>
          </a:p>
          <a:p>
            <a:r>
              <a:rPr lang="en-US" dirty="0" smtClean="0"/>
              <a:t>Application = OSI layers 6,7  the application data that is being sent across a network</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OSI vs. TCP/IP model</a:t>
            </a:r>
          </a:p>
        </p:txBody>
      </p:sp>
      <p:pic>
        <p:nvPicPr>
          <p:cNvPr id="27651" name="Picture 3" descr="osi-vs-internet"/>
          <p:cNvPicPr>
            <a:picLocks noChangeAspect="1" noChangeArrowheads="1"/>
          </p:cNvPicPr>
          <p:nvPr/>
        </p:nvPicPr>
        <p:blipFill>
          <a:blip r:embed="rId2" cstate="print"/>
          <a:srcRect/>
          <a:stretch>
            <a:fillRect/>
          </a:stretch>
        </p:blipFill>
        <p:spPr bwMode="auto">
          <a:xfrm>
            <a:off x="1676400" y="1524000"/>
            <a:ext cx="5562600" cy="476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smtClean="0"/>
              <a:t>Some network equipment and what layers they generally work on</a:t>
            </a:r>
          </a:p>
        </p:txBody>
      </p:sp>
      <p:sp>
        <p:nvSpPr>
          <p:cNvPr id="29699" name="Rectangle 3"/>
          <p:cNvSpPr>
            <a:spLocks noGrp="1" noChangeArrowheads="1"/>
          </p:cNvSpPr>
          <p:nvPr>
            <p:ph idx="1"/>
          </p:nvPr>
        </p:nvSpPr>
        <p:spPr/>
        <p:txBody>
          <a:bodyPr/>
          <a:lstStyle/>
          <a:p>
            <a:pPr>
              <a:buNone/>
            </a:pPr>
            <a:r>
              <a:rPr lang="en-US" dirty="0" smtClean="0"/>
              <a:t>We will talk about these later on.</a:t>
            </a:r>
          </a:p>
          <a:p>
            <a:r>
              <a:rPr lang="en-US" dirty="0" smtClean="0"/>
              <a:t>Hub/repeater – physical</a:t>
            </a:r>
          </a:p>
          <a:p>
            <a:r>
              <a:rPr lang="en-US" dirty="0" smtClean="0"/>
              <a:t>Switch – data link</a:t>
            </a:r>
          </a:p>
          <a:p>
            <a:r>
              <a:rPr lang="en-US" dirty="0" smtClean="0"/>
              <a:t>Router – network</a:t>
            </a:r>
          </a:p>
          <a:p>
            <a:r>
              <a:rPr lang="en-US" dirty="0" smtClean="0"/>
              <a:t>firewall – can be one of many levels above network</a:t>
            </a:r>
          </a:p>
          <a:p>
            <a:r>
              <a:rPr lang="en-US" dirty="0" smtClean="0"/>
              <a:t>Application proxy firewall – application</a:t>
            </a:r>
          </a:p>
          <a:p>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TCP/IP (499)</a:t>
            </a:r>
          </a:p>
        </p:txBody>
      </p:sp>
      <p:sp>
        <p:nvSpPr>
          <p:cNvPr id="30723" name="Rectangle 3"/>
          <p:cNvSpPr>
            <a:spLocks noGrp="1" noChangeArrowheads="1"/>
          </p:cNvSpPr>
          <p:nvPr>
            <p:ph idx="1"/>
          </p:nvPr>
        </p:nvSpPr>
        <p:spPr/>
        <p:txBody>
          <a:bodyPr/>
          <a:lstStyle/>
          <a:p>
            <a:pPr>
              <a:buNone/>
            </a:pPr>
            <a:r>
              <a:rPr lang="en-US" dirty="0" smtClean="0"/>
              <a:t>TCP/IP is a suite of protocols that define IP communications.</a:t>
            </a:r>
          </a:p>
          <a:p>
            <a:r>
              <a:rPr lang="en-US" dirty="0" smtClean="0"/>
              <a:t>IP is a network layer protocol, and handles addressing and routing</a:t>
            </a:r>
          </a:p>
          <a:p>
            <a:r>
              <a:rPr lang="en-US" dirty="0" smtClean="0"/>
              <a:t>We use IP version 4</a:t>
            </a:r>
          </a:p>
          <a:p>
            <a:r>
              <a:rPr lang="en-US" dirty="0" smtClean="0"/>
              <a:t>Some day (theoretically) we’ll use IP version 6</a:t>
            </a:r>
          </a:p>
          <a:p>
            <a:endParaRPr lang="en-US" dirty="0" smtClean="0"/>
          </a:p>
          <a:p>
            <a:r>
              <a:rPr lang="en-US" dirty="0" smtClean="0"/>
              <a:t>(more)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IP Address (506)</a:t>
            </a:r>
          </a:p>
        </p:txBody>
      </p:sp>
      <p:sp>
        <p:nvSpPr>
          <p:cNvPr id="31747" name="Rectangle 3"/>
          <p:cNvSpPr>
            <a:spLocks noGrp="1" noChangeArrowheads="1"/>
          </p:cNvSpPr>
          <p:nvPr>
            <p:ph idx="1"/>
          </p:nvPr>
        </p:nvSpPr>
        <p:spPr/>
        <p:txBody>
          <a:bodyPr>
            <a:normAutofit lnSpcReduction="10000"/>
          </a:bodyPr>
          <a:lstStyle/>
          <a:p>
            <a:pPr>
              <a:buNone/>
            </a:pPr>
            <a:r>
              <a:rPr lang="en-US" dirty="0" smtClean="0"/>
              <a:t>The main components of an IP address</a:t>
            </a:r>
          </a:p>
          <a:p>
            <a:pPr lvl="1"/>
            <a:r>
              <a:rPr lang="en-US" dirty="0" smtClean="0"/>
              <a:t>IP address  </a:t>
            </a:r>
          </a:p>
          <a:p>
            <a:pPr lvl="2"/>
            <a:r>
              <a:rPr lang="en-US" dirty="0" smtClean="0"/>
              <a:t>4 “sections” (called OCTETS*) each octet a number from 0-255</a:t>
            </a:r>
          </a:p>
          <a:p>
            <a:pPr lvl="2"/>
            <a:r>
              <a:rPr lang="en-US" dirty="0" smtClean="0"/>
              <a:t>Example: 192.168.100.104 or 130.85.1.4	</a:t>
            </a:r>
          </a:p>
          <a:p>
            <a:pPr lvl="1"/>
            <a:r>
              <a:rPr lang="en-US" dirty="0" smtClean="0"/>
              <a:t>Net mask</a:t>
            </a:r>
          </a:p>
          <a:p>
            <a:pPr lvl="2"/>
            <a:r>
              <a:rPr lang="en-US" dirty="0" smtClean="0"/>
              <a:t>4 “sections” (octet) each octet a number of </a:t>
            </a:r>
          </a:p>
          <a:p>
            <a:pPr lvl="3"/>
            <a:r>
              <a:rPr lang="en-US" dirty="0" smtClean="0"/>
              <a:t>0, 128, 192, 224, 240, 248, 252, 254, 255 (usually 0 or 255)</a:t>
            </a:r>
          </a:p>
          <a:p>
            <a:pPr lvl="2"/>
            <a:r>
              <a:rPr lang="en-US" dirty="0" smtClean="0"/>
              <a:t>Example: 255.255.255.0 or 255.255.240.0</a:t>
            </a:r>
          </a:p>
          <a:p>
            <a:pPr lvl="1"/>
            <a:r>
              <a:rPr lang="en-US" dirty="0" smtClean="0"/>
              <a:t>What is the net mask used for?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en-US" smtClean="0"/>
              <a:t>OSI Model</a:t>
            </a:r>
          </a:p>
        </p:txBody>
      </p:sp>
      <p:sp>
        <p:nvSpPr>
          <p:cNvPr id="4099" name="Rectangle 3"/>
          <p:cNvSpPr>
            <a:spLocks noGrp="1" noChangeArrowheads="1"/>
          </p:cNvSpPr>
          <p:nvPr>
            <p:ph type="subTitle" idx="1"/>
          </p:nvPr>
        </p:nvSpPr>
        <p:spPr/>
        <p:txBody>
          <a:bodyPr/>
          <a:lstStyle/>
          <a:p>
            <a:r>
              <a:rPr lang="en-US" smtClean="0"/>
              <a:t>Oh no…</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304800"/>
            <a:ext cx="8229600" cy="1143000"/>
          </a:xfrm>
        </p:spPr>
        <p:txBody>
          <a:bodyPr/>
          <a:lstStyle/>
          <a:p>
            <a:pPr eaLnBrk="1" hangingPunct="1"/>
            <a:r>
              <a:rPr lang="en-US" sz="4000" smtClean="0"/>
              <a:t>IP addresses and Subnet Masks (506)</a:t>
            </a:r>
          </a:p>
        </p:txBody>
      </p:sp>
      <p:sp>
        <p:nvSpPr>
          <p:cNvPr id="32771" name="Rectangle 3"/>
          <p:cNvSpPr>
            <a:spLocks noGrp="1" noChangeArrowheads="1"/>
          </p:cNvSpPr>
          <p:nvPr>
            <p:ph idx="1"/>
          </p:nvPr>
        </p:nvSpPr>
        <p:spPr>
          <a:xfrm>
            <a:off x="152400" y="1600200"/>
            <a:ext cx="8763000" cy="5029200"/>
          </a:xfrm>
        </p:spPr>
        <p:txBody>
          <a:bodyPr/>
          <a:lstStyle/>
          <a:p>
            <a:pPr eaLnBrk="1" hangingPunct="1">
              <a:lnSpc>
                <a:spcPct val="90000"/>
              </a:lnSpc>
              <a:buFontTx/>
              <a:buNone/>
            </a:pPr>
            <a:r>
              <a:rPr lang="en-US" smtClean="0"/>
              <a:t>The subnet mask is used to break an IP address into 2 parts “Network” Address, “host Address”</a:t>
            </a:r>
          </a:p>
          <a:p>
            <a:pPr eaLnBrk="1" hangingPunct="1">
              <a:lnSpc>
                <a:spcPct val="90000"/>
              </a:lnSpc>
              <a:buFontTx/>
              <a:buNone/>
            </a:pPr>
            <a:r>
              <a:rPr lang="en-US" smtClean="0"/>
              <a:t>192.168.100.14 	- IP address</a:t>
            </a:r>
          </a:p>
          <a:p>
            <a:pPr eaLnBrk="1" hangingPunct="1">
              <a:lnSpc>
                <a:spcPct val="90000"/>
              </a:lnSpc>
              <a:buFontTx/>
              <a:buNone/>
            </a:pPr>
            <a:r>
              <a:rPr lang="en-US" smtClean="0">
                <a:solidFill>
                  <a:srgbClr val="FF0000"/>
                </a:solidFill>
              </a:rPr>
              <a:t>255.255.255</a:t>
            </a:r>
            <a:r>
              <a:rPr lang="en-US" smtClean="0"/>
              <a:t>.</a:t>
            </a:r>
            <a:r>
              <a:rPr lang="en-US" smtClean="0">
                <a:solidFill>
                  <a:schemeClr val="accent2"/>
                </a:solidFill>
              </a:rPr>
              <a:t>0</a:t>
            </a:r>
            <a:r>
              <a:rPr lang="en-US" smtClean="0"/>
              <a:t>		- network part</a:t>
            </a:r>
          </a:p>
          <a:p>
            <a:pPr eaLnBrk="1" hangingPunct="1">
              <a:lnSpc>
                <a:spcPct val="90000"/>
              </a:lnSpc>
              <a:buFontTx/>
              <a:buNone/>
            </a:pPr>
            <a:r>
              <a:rPr lang="en-US" smtClean="0"/>
              <a:t>---------------------------------------------</a:t>
            </a:r>
          </a:p>
          <a:p>
            <a:pPr eaLnBrk="1" hangingPunct="1">
              <a:lnSpc>
                <a:spcPct val="90000"/>
              </a:lnSpc>
              <a:buFontTx/>
              <a:buNone/>
            </a:pPr>
            <a:r>
              <a:rPr lang="en-US" smtClean="0"/>
              <a:t>	</a:t>
            </a:r>
          </a:p>
          <a:p>
            <a:pPr eaLnBrk="1" hangingPunct="1">
              <a:lnSpc>
                <a:spcPct val="90000"/>
              </a:lnSpc>
              <a:buFontTx/>
              <a:buNone/>
            </a:pPr>
            <a:r>
              <a:rPr lang="en-US" smtClean="0">
                <a:solidFill>
                  <a:srgbClr val="FF0000"/>
                </a:solidFill>
              </a:rPr>
              <a:t>192.168.100		- network part</a:t>
            </a:r>
          </a:p>
          <a:p>
            <a:pPr eaLnBrk="1" hangingPunct="1">
              <a:lnSpc>
                <a:spcPct val="90000"/>
              </a:lnSpc>
              <a:buFontTx/>
              <a:buNone/>
            </a:pPr>
            <a:r>
              <a:rPr lang="en-US" smtClean="0"/>
              <a:t>			    .</a:t>
            </a:r>
            <a:r>
              <a:rPr lang="en-US" smtClean="0">
                <a:solidFill>
                  <a:schemeClr val="accent2"/>
                </a:solidFill>
              </a:rPr>
              <a:t>14</a:t>
            </a:r>
            <a:r>
              <a:rPr lang="en-US" smtClean="0"/>
              <a:t>	- host part</a:t>
            </a:r>
          </a:p>
          <a:p>
            <a:pPr eaLnBrk="1" hangingPunct="1">
              <a:lnSpc>
                <a:spcPct val="90000"/>
              </a:lnSpc>
              <a:buFontTx/>
              <a:buNone/>
            </a:pPr>
            <a:endParaRPr lang="en-US"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4000" smtClean="0"/>
              <a:t>IP addresses and Subnet Masks (506)</a:t>
            </a:r>
          </a:p>
        </p:txBody>
      </p:sp>
      <p:sp>
        <p:nvSpPr>
          <p:cNvPr id="33795" name="Rectangle 3"/>
          <p:cNvSpPr>
            <a:spLocks noGrp="1" noChangeArrowheads="1"/>
          </p:cNvSpPr>
          <p:nvPr>
            <p:ph idx="1"/>
          </p:nvPr>
        </p:nvSpPr>
        <p:spPr>
          <a:xfrm>
            <a:off x="152400" y="1524000"/>
            <a:ext cx="8839200" cy="5181600"/>
          </a:xfrm>
        </p:spPr>
        <p:txBody>
          <a:bodyPr/>
          <a:lstStyle/>
          <a:p>
            <a:pPr eaLnBrk="1" hangingPunct="1">
              <a:buFontTx/>
              <a:buNone/>
            </a:pPr>
            <a:r>
              <a:rPr lang="en-US" sz="2800" smtClean="0"/>
              <a:t>All computers on the same “IP network” share the EXACT same “network” part.</a:t>
            </a:r>
          </a:p>
          <a:p>
            <a:pPr eaLnBrk="1" hangingPunct="1">
              <a:buFontTx/>
              <a:buNone/>
            </a:pPr>
            <a:r>
              <a:rPr lang="en-US" sz="2800" smtClean="0"/>
              <a:t>So if my </a:t>
            </a:r>
          </a:p>
          <a:p>
            <a:pPr eaLnBrk="1" hangingPunct="1">
              <a:buFontTx/>
              <a:buNone/>
            </a:pPr>
            <a:r>
              <a:rPr lang="en-US" sz="2800" smtClean="0"/>
              <a:t>IP = 					192.168.100.14</a:t>
            </a:r>
          </a:p>
          <a:p>
            <a:pPr eaLnBrk="1" hangingPunct="1">
              <a:buFontTx/>
              <a:buNone/>
            </a:pPr>
            <a:r>
              <a:rPr lang="en-US" sz="2800" smtClean="0"/>
              <a:t>Netmask = 				</a:t>
            </a:r>
            <a:r>
              <a:rPr lang="en-US" sz="2800" smtClean="0">
                <a:solidFill>
                  <a:srgbClr val="FF0000"/>
                </a:solidFill>
              </a:rPr>
              <a:t>255.255.255</a:t>
            </a:r>
            <a:r>
              <a:rPr lang="en-US" sz="2800" smtClean="0"/>
              <a:t>.</a:t>
            </a:r>
            <a:r>
              <a:rPr lang="en-US" sz="2800" smtClean="0">
                <a:solidFill>
                  <a:schemeClr val="accent2"/>
                </a:solidFill>
              </a:rPr>
              <a:t>0</a:t>
            </a:r>
          </a:p>
          <a:p>
            <a:pPr eaLnBrk="1" hangingPunct="1">
              <a:buFontTx/>
              <a:buNone/>
            </a:pPr>
            <a:r>
              <a:rPr lang="en-US" sz="2800" smtClean="0"/>
              <a:t>My network portion = 		</a:t>
            </a:r>
            <a:r>
              <a:rPr lang="en-US" sz="2800" smtClean="0">
                <a:solidFill>
                  <a:srgbClr val="FF0000"/>
                </a:solidFill>
              </a:rPr>
              <a:t>192.168.100</a:t>
            </a:r>
          </a:p>
          <a:p>
            <a:pPr eaLnBrk="1" hangingPunct="1">
              <a:buFontTx/>
              <a:buNone/>
            </a:pPr>
            <a:r>
              <a:rPr lang="en-US" sz="2800" smtClean="0"/>
              <a:t>ALL COMPUTER that have this part of the IP address the same are on the SAME network as I am.</a:t>
            </a:r>
          </a:p>
          <a:p>
            <a:pPr eaLnBrk="1" hangingPunct="1">
              <a:buFontTx/>
              <a:buNone/>
            </a:pPr>
            <a:r>
              <a:rPr lang="en-US" sz="2800" smtClean="0"/>
              <a:t>Example: </a:t>
            </a:r>
            <a:r>
              <a:rPr lang="en-US" sz="2800" smtClean="0">
                <a:solidFill>
                  <a:srgbClr val="FF0000"/>
                </a:solidFill>
              </a:rPr>
              <a:t>192.168.100</a:t>
            </a:r>
            <a:r>
              <a:rPr lang="en-US" sz="2800" smtClean="0"/>
              <a:t>.</a:t>
            </a:r>
            <a:r>
              <a:rPr lang="en-US" sz="2800" smtClean="0">
                <a:solidFill>
                  <a:schemeClr val="accent2"/>
                </a:solidFill>
              </a:rPr>
              <a:t>15</a:t>
            </a:r>
            <a:r>
              <a:rPr lang="en-US" sz="2800" smtClean="0"/>
              <a:t> is on the SAME network</a:t>
            </a:r>
          </a:p>
          <a:p>
            <a:pPr eaLnBrk="1" hangingPunct="1">
              <a:buFontTx/>
              <a:buNone/>
            </a:pPr>
            <a:r>
              <a:rPr lang="en-US" sz="2800" smtClean="0"/>
              <a:t>		       </a:t>
            </a:r>
            <a:r>
              <a:rPr lang="en-US" sz="2800" smtClean="0">
                <a:solidFill>
                  <a:srgbClr val="FF0000"/>
                </a:solidFill>
              </a:rPr>
              <a:t>192.168.101</a:t>
            </a:r>
            <a:r>
              <a:rPr lang="en-US" sz="2800" smtClean="0"/>
              <a:t>.</a:t>
            </a:r>
            <a:r>
              <a:rPr lang="en-US" sz="2800" smtClean="0">
                <a:solidFill>
                  <a:schemeClr val="accent2"/>
                </a:solidFill>
              </a:rPr>
              <a:t>7</a:t>
            </a:r>
            <a:r>
              <a:rPr lang="en-US" sz="2800" smtClean="0"/>
              <a:t> is on a DIFFERENT network</a:t>
            </a:r>
          </a:p>
        </p:txBody>
      </p:sp>
      <p:sp>
        <p:nvSpPr>
          <p:cNvPr id="33802" name="Oval 10"/>
          <p:cNvSpPr>
            <a:spLocks noChangeArrowheads="1"/>
          </p:cNvSpPr>
          <p:nvPr/>
        </p:nvSpPr>
        <p:spPr bwMode="auto">
          <a:xfrm>
            <a:off x="3124200" y="5410200"/>
            <a:ext cx="838200" cy="1143000"/>
          </a:xfrm>
          <a:prstGeom prst="ellipse">
            <a:avLst/>
          </a:prstGeom>
          <a:noFill/>
          <a:ln w="38100">
            <a:solidFill>
              <a:srgbClr val="FF0000"/>
            </a:solidFill>
            <a:round/>
            <a:headEnd/>
            <a:tailEnd/>
          </a:ln>
          <a:effectLst/>
        </p:spPr>
        <p:txBody>
          <a:bodyPr wrap="none" anchor="ctr"/>
          <a:lstStyle/>
          <a:p>
            <a:endParaRPr 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9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8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4000" smtClean="0"/>
              <a:t>IP address and subnet mask (506)</a:t>
            </a:r>
          </a:p>
        </p:txBody>
      </p:sp>
      <p:sp>
        <p:nvSpPr>
          <p:cNvPr id="34819" name="Rectangle 3"/>
          <p:cNvSpPr>
            <a:spLocks noGrp="1" noChangeArrowheads="1"/>
          </p:cNvSpPr>
          <p:nvPr>
            <p:ph idx="1"/>
          </p:nvPr>
        </p:nvSpPr>
        <p:spPr>
          <a:xfrm>
            <a:off x="152400" y="1600200"/>
            <a:ext cx="8839200" cy="5105400"/>
          </a:xfrm>
        </p:spPr>
        <p:txBody>
          <a:bodyPr/>
          <a:lstStyle/>
          <a:p>
            <a:pPr eaLnBrk="1" hangingPunct="1">
              <a:buFontTx/>
              <a:buNone/>
            </a:pPr>
            <a:r>
              <a:rPr lang="en-US" dirty="0" smtClean="0"/>
              <a:t>This of your network portion as your zip code. All addresses with your zip code are in your same town served by your post office.</a:t>
            </a:r>
          </a:p>
          <a:p>
            <a:pPr eaLnBrk="1" hangingPunct="1">
              <a:buFontTx/>
              <a:buNone/>
            </a:pPr>
            <a:r>
              <a:rPr lang="en-US" dirty="0" smtClean="0"/>
              <a:t>All zip codes different are in a different town with a different post office.</a:t>
            </a:r>
          </a:p>
          <a:p>
            <a:pPr eaLnBrk="1" hangingPunct="1">
              <a:buFontTx/>
              <a:buNone/>
            </a:pPr>
            <a:r>
              <a:rPr lang="en-US" dirty="0" smtClean="0"/>
              <a:t>Your host part is your street address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4000" smtClean="0"/>
              <a:t>IP addresses and subnet masks (506)</a:t>
            </a:r>
          </a:p>
        </p:txBody>
      </p:sp>
      <p:sp>
        <p:nvSpPr>
          <p:cNvPr id="35843" name="Rectangle 3"/>
          <p:cNvSpPr>
            <a:spLocks noGrp="1" noChangeArrowheads="1"/>
          </p:cNvSpPr>
          <p:nvPr>
            <p:ph idx="1"/>
          </p:nvPr>
        </p:nvSpPr>
        <p:spPr>
          <a:xfrm>
            <a:off x="152400" y="1600200"/>
            <a:ext cx="8839200" cy="5029200"/>
          </a:xfrm>
        </p:spPr>
        <p:txBody>
          <a:bodyPr/>
          <a:lstStyle/>
          <a:p>
            <a:pPr eaLnBrk="1" hangingPunct="1">
              <a:lnSpc>
                <a:spcPct val="90000"/>
              </a:lnSpc>
              <a:buFontTx/>
              <a:buNone/>
            </a:pPr>
            <a:r>
              <a:rPr lang="en-US" sz="2400" smtClean="0"/>
              <a:t>Most of the net masks you will see contain either 255 or 0. 255 means that “octet” of the IP address is all “network” part, 0 means it’s all host part. In real life things can get more complicated than this.. Though people try to avoid it and you probably don’t have to worry about this for the CISSP exam.</a:t>
            </a:r>
          </a:p>
          <a:p>
            <a:pPr eaLnBrk="1" hangingPunct="1">
              <a:lnSpc>
                <a:spcPct val="90000"/>
              </a:lnSpc>
              <a:buFontTx/>
              <a:buNone/>
            </a:pPr>
            <a:r>
              <a:rPr lang="en-US" sz="2400" smtClean="0"/>
              <a:t>Example: 192.168.100.14</a:t>
            </a:r>
          </a:p>
          <a:p>
            <a:pPr eaLnBrk="1" hangingPunct="1">
              <a:lnSpc>
                <a:spcPct val="90000"/>
              </a:lnSpc>
              <a:buFontTx/>
              <a:buNone/>
            </a:pPr>
            <a:r>
              <a:rPr lang="en-US" sz="2400" smtClean="0"/>
              <a:t>		      255.255.255.240</a:t>
            </a:r>
          </a:p>
          <a:p>
            <a:pPr eaLnBrk="1" hangingPunct="1">
              <a:lnSpc>
                <a:spcPct val="90000"/>
              </a:lnSpc>
              <a:buFontTx/>
              <a:buNone/>
            </a:pPr>
            <a:r>
              <a:rPr lang="en-US" sz="2400" smtClean="0"/>
              <a:t>You cannot directly look at the IP address to determine whether a host is on the same network as you. (in this case computers with an IP of 192.168.100.0 -192.168.100.15 are on your same network.. All others are NOT </a:t>
            </a:r>
          </a:p>
          <a:p>
            <a:pPr eaLnBrk="1" hangingPunct="1">
              <a:lnSpc>
                <a:spcPct val="90000"/>
              </a:lnSpc>
              <a:buFontTx/>
              <a:buNone/>
            </a:pPr>
            <a:r>
              <a:rPr lang="en-US" sz="2400" smtClean="0"/>
              <a:t>(192.168.100.17 would be on a different network)</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TCP/IP class networks - 506</a:t>
            </a:r>
          </a:p>
        </p:txBody>
      </p:sp>
      <p:sp>
        <p:nvSpPr>
          <p:cNvPr id="36867" name="Rectangle 3"/>
          <p:cNvSpPr>
            <a:spLocks noGrp="1" noChangeArrowheads="1"/>
          </p:cNvSpPr>
          <p:nvPr>
            <p:ph idx="1"/>
          </p:nvPr>
        </p:nvSpPr>
        <p:spPr/>
        <p:txBody>
          <a:bodyPr>
            <a:normAutofit lnSpcReduction="10000"/>
          </a:bodyPr>
          <a:lstStyle/>
          <a:p>
            <a:pPr>
              <a:buNone/>
            </a:pPr>
            <a:r>
              <a:rPr lang="en-US" dirty="0" smtClean="0"/>
              <a:t>Class A </a:t>
            </a:r>
          </a:p>
          <a:p>
            <a:pPr lvl="1"/>
            <a:r>
              <a:rPr lang="en-US" dirty="0" smtClean="0"/>
              <a:t>IP ranges 0.0.0.0 – 126.255.255.255</a:t>
            </a:r>
          </a:p>
          <a:p>
            <a:pPr lvl="1"/>
            <a:r>
              <a:rPr lang="en-US" dirty="0" smtClean="0"/>
              <a:t>Implied net mask 255.0.0.0</a:t>
            </a:r>
          </a:p>
          <a:p>
            <a:pPr lvl="1"/>
            <a:r>
              <a:rPr lang="en-US" dirty="0" smtClean="0"/>
              <a:t>Lots of hosts (about 16 million)</a:t>
            </a:r>
          </a:p>
          <a:p>
            <a:pPr>
              <a:buNone/>
            </a:pPr>
            <a:r>
              <a:rPr lang="en-US" dirty="0" smtClean="0"/>
              <a:t>Class B</a:t>
            </a:r>
          </a:p>
          <a:p>
            <a:pPr lvl="1"/>
            <a:r>
              <a:rPr lang="en-US" dirty="0" smtClean="0"/>
              <a:t>IP ranges 128.0.0.0 to 191.255.255.255</a:t>
            </a:r>
          </a:p>
          <a:p>
            <a:pPr lvl="1"/>
            <a:r>
              <a:rPr lang="en-US" dirty="0" smtClean="0"/>
              <a:t>Implied net mask 255.255.0.0</a:t>
            </a:r>
          </a:p>
          <a:p>
            <a:pPr lvl="1"/>
            <a:r>
              <a:rPr lang="en-US" dirty="0" smtClean="0"/>
              <a:t>About 65,000 hosts </a:t>
            </a:r>
          </a:p>
          <a:p>
            <a:pPr lvl="1"/>
            <a:r>
              <a:rPr lang="en-US" dirty="0" smtClean="0"/>
              <a:t>(more)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TCP/IP class networks - 506</a:t>
            </a:r>
          </a:p>
        </p:txBody>
      </p:sp>
      <p:sp>
        <p:nvSpPr>
          <p:cNvPr id="37891" name="Rectangle 3"/>
          <p:cNvSpPr>
            <a:spLocks noGrp="1" noChangeArrowheads="1"/>
          </p:cNvSpPr>
          <p:nvPr>
            <p:ph idx="1"/>
          </p:nvPr>
        </p:nvSpPr>
        <p:spPr/>
        <p:txBody>
          <a:bodyPr>
            <a:normAutofit fontScale="92500" lnSpcReduction="10000"/>
          </a:bodyPr>
          <a:lstStyle/>
          <a:p>
            <a:pPr>
              <a:buNone/>
            </a:pPr>
            <a:r>
              <a:rPr lang="en-US" dirty="0" smtClean="0"/>
              <a:t>Class C</a:t>
            </a:r>
          </a:p>
          <a:p>
            <a:pPr lvl="1"/>
            <a:r>
              <a:rPr lang="en-US" dirty="0" smtClean="0"/>
              <a:t>IP ranges 192.0.0.0 to 223.255.255.255</a:t>
            </a:r>
          </a:p>
          <a:p>
            <a:pPr lvl="1"/>
            <a:r>
              <a:rPr lang="en-US" dirty="0" smtClean="0"/>
              <a:t>Implied net mask 255.255.255.0</a:t>
            </a:r>
          </a:p>
          <a:p>
            <a:pPr lvl="1"/>
            <a:r>
              <a:rPr lang="en-US" dirty="0" smtClean="0"/>
              <a:t>254 hosts </a:t>
            </a:r>
          </a:p>
          <a:p>
            <a:pPr>
              <a:buNone/>
            </a:pPr>
            <a:r>
              <a:rPr lang="en-US" dirty="0" smtClean="0"/>
              <a:t>Class D</a:t>
            </a:r>
          </a:p>
          <a:p>
            <a:pPr lvl="1"/>
            <a:r>
              <a:rPr lang="en-US" dirty="0" smtClean="0"/>
              <a:t>IP ranges 224.0.0.0 to 239.255.255.255</a:t>
            </a:r>
          </a:p>
          <a:p>
            <a:pPr lvl="1"/>
            <a:r>
              <a:rPr lang="en-US" dirty="0" smtClean="0"/>
              <a:t>Reserved for multicast, not normal IP addresses</a:t>
            </a:r>
          </a:p>
          <a:p>
            <a:pPr>
              <a:buNone/>
            </a:pPr>
            <a:r>
              <a:rPr lang="en-US" dirty="0" smtClean="0"/>
              <a:t>Class E</a:t>
            </a:r>
          </a:p>
          <a:p>
            <a:pPr lvl="1"/>
            <a:r>
              <a:rPr lang="en-US" dirty="0" smtClean="0"/>
              <a:t>IP ranges 240.0.0.0 to 255.255.255.255</a:t>
            </a:r>
          </a:p>
          <a:p>
            <a:pPr lvl="1"/>
            <a:r>
              <a:rPr lang="en-US" dirty="0" smtClean="0"/>
              <a:t>Reserved for research</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4000" smtClean="0"/>
              <a:t>TCP/IP Classless networks (508)</a:t>
            </a:r>
          </a:p>
        </p:txBody>
      </p:sp>
      <p:sp>
        <p:nvSpPr>
          <p:cNvPr id="38915" name="Rectangle 3"/>
          <p:cNvSpPr>
            <a:spLocks noGrp="1" noChangeArrowheads="1"/>
          </p:cNvSpPr>
          <p:nvPr>
            <p:ph idx="1"/>
          </p:nvPr>
        </p:nvSpPr>
        <p:spPr>
          <a:xfrm>
            <a:off x="152400" y="1600200"/>
            <a:ext cx="8763000" cy="5105400"/>
          </a:xfrm>
        </p:spPr>
        <p:txBody>
          <a:bodyPr/>
          <a:lstStyle/>
          <a:p>
            <a:pPr eaLnBrk="1" hangingPunct="1">
              <a:lnSpc>
                <a:spcPct val="90000"/>
              </a:lnSpc>
              <a:buNone/>
            </a:pPr>
            <a:r>
              <a:rPr lang="en-US" dirty="0" smtClean="0"/>
              <a:t>Classes are not really used anymore, CIDR has taken it’s place, which is just an IP address and a net mask or /</a:t>
            </a:r>
          </a:p>
          <a:p>
            <a:pPr lvl="1" eaLnBrk="1" hangingPunct="1">
              <a:lnSpc>
                <a:spcPct val="90000"/>
              </a:lnSpc>
            </a:pPr>
            <a:r>
              <a:rPr lang="en-US" dirty="0" smtClean="0"/>
              <a:t>Ex. 172.16.1.0/24 = 172.16.1.0 with a net mask of 255.255.255.0</a:t>
            </a:r>
          </a:p>
          <a:p>
            <a:pPr eaLnBrk="1" hangingPunct="1">
              <a:lnSpc>
                <a:spcPct val="90000"/>
              </a:lnSpc>
            </a:pPr>
            <a:endParaRPr lang="en-US" dirty="0" smtClean="0"/>
          </a:p>
          <a:p>
            <a:pPr eaLnBrk="1" hangingPunct="1">
              <a:lnSpc>
                <a:spcPct val="90000"/>
              </a:lnSpc>
            </a:pPr>
            <a:r>
              <a:rPr lang="en-US" dirty="0" smtClean="0"/>
              <a:t>This /xx notation is just shorthand for writing a normal net mask</a:t>
            </a:r>
          </a:p>
          <a:p>
            <a:pPr eaLnBrk="1" hangingPunct="1">
              <a:lnSpc>
                <a:spcPct val="90000"/>
              </a:lnSpc>
            </a:pPr>
            <a:r>
              <a:rPr lang="en-US" dirty="0" smtClean="0"/>
              <a:t>Example /24 = 255.255.255.0</a:t>
            </a:r>
          </a:p>
          <a:p>
            <a:pPr algn="ctr" eaLnBrk="1" hangingPunct="1">
              <a:lnSpc>
                <a:spcPct val="90000"/>
              </a:lnSpc>
              <a:buFontTx/>
              <a:buNone/>
            </a:pPr>
            <a:r>
              <a:rPr lang="en-US" dirty="0" smtClean="0"/>
              <a:t>(more)</a:t>
            </a:r>
          </a:p>
          <a:p>
            <a:pPr lvl="1" eaLnBrk="1" hangingPunct="1">
              <a:lnSpc>
                <a:spcPct val="90000"/>
              </a:lnSpc>
            </a:pPr>
            <a:endParaRPr lang="en-US" dirty="0" smtClean="0"/>
          </a:p>
          <a:p>
            <a:pPr lvl="1" eaLnBrk="1" hangingPunct="1">
              <a:lnSpc>
                <a:spcPct val="90000"/>
              </a:lnSpc>
              <a:buFontTx/>
              <a:buNone/>
            </a:pPr>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TCP/IP and CIDR (n/b)</a:t>
            </a:r>
          </a:p>
        </p:txBody>
      </p:sp>
      <p:sp>
        <p:nvSpPr>
          <p:cNvPr id="39939" name="Rectangle 3"/>
          <p:cNvSpPr>
            <a:spLocks noGrp="1" noChangeArrowheads="1"/>
          </p:cNvSpPr>
          <p:nvPr>
            <p:ph idx="1"/>
          </p:nvPr>
        </p:nvSpPr>
        <p:spPr/>
        <p:txBody>
          <a:bodyPr>
            <a:normAutofit fontScale="92500"/>
          </a:bodyPr>
          <a:lstStyle/>
          <a:p>
            <a:pPr>
              <a:buNone/>
            </a:pPr>
            <a:r>
              <a:rPr lang="en-US" dirty="0" smtClean="0"/>
              <a:t>To compute a normal net mask from a /xx do the following</a:t>
            </a:r>
          </a:p>
          <a:p>
            <a:r>
              <a:rPr lang="en-US" dirty="0" smtClean="0"/>
              <a:t>Divide XX by 8, call this number Y, start creating your </a:t>
            </a:r>
            <a:r>
              <a:rPr lang="en-US" dirty="0" err="1" smtClean="0"/>
              <a:t>netmask</a:t>
            </a:r>
            <a:r>
              <a:rPr lang="en-US" dirty="0" smtClean="0"/>
              <a:t> by writing “255” Y times</a:t>
            </a:r>
          </a:p>
          <a:p>
            <a:pPr lvl="1"/>
            <a:r>
              <a:rPr lang="en-US" dirty="0" smtClean="0"/>
              <a:t>Example: /26</a:t>
            </a:r>
          </a:p>
          <a:p>
            <a:pPr lvl="1"/>
            <a:r>
              <a:rPr lang="en-US" dirty="0" smtClean="0"/>
              <a:t>26/8 = 3</a:t>
            </a:r>
          </a:p>
          <a:p>
            <a:pPr lvl="1"/>
            <a:r>
              <a:rPr lang="en-US" dirty="0" smtClean="0"/>
              <a:t>Y=3</a:t>
            </a:r>
          </a:p>
          <a:p>
            <a:pPr lvl="1"/>
            <a:r>
              <a:rPr lang="en-US" dirty="0" smtClean="0"/>
              <a:t>Net mask = 255.255.255.</a:t>
            </a:r>
          </a:p>
          <a:p>
            <a:pPr lvl="1"/>
            <a:r>
              <a:rPr lang="en-US" dirty="0" smtClean="0"/>
              <a:t>(more)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TCP/IP and CIDR (n/b)</a:t>
            </a:r>
          </a:p>
        </p:txBody>
      </p:sp>
      <p:sp>
        <p:nvSpPr>
          <p:cNvPr id="40963" name="Rectangle 3"/>
          <p:cNvSpPr>
            <a:spLocks noGrp="1" noChangeArrowheads="1"/>
          </p:cNvSpPr>
          <p:nvPr>
            <p:ph idx="1"/>
          </p:nvPr>
        </p:nvSpPr>
        <p:spPr/>
        <p:txBody>
          <a:bodyPr>
            <a:normAutofit fontScale="85000" lnSpcReduction="10000"/>
          </a:bodyPr>
          <a:lstStyle/>
          <a:p>
            <a:r>
              <a:rPr lang="en-US" dirty="0" smtClean="0"/>
              <a:t>Take your original /XX, subtract (8*Y), call the result Z</a:t>
            </a:r>
          </a:p>
          <a:p>
            <a:pPr lvl="1">
              <a:buNone/>
            </a:pPr>
            <a:r>
              <a:rPr lang="en-US" dirty="0" smtClean="0"/>
              <a:t>Example: 26 – (8 * 3)</a:t>
            </a:r>
          </a:p>
          <a:p>
            <a:pPr lvl="1">
              <a:buNone/>
            </a:pPr>
            <a:r>
              <a:rPr lang="en-US" dirty="0" smtClean="0"/>
              <a:t>			  26 – 24</a:t>
            </a:r>
          </a:p>
          <a:p>
            <a:pPr lvl="1">
              <a:buNone/>
            </a:pPr>
            <a:r>
              <a:rPr lang="en-US" dirty="0" smtClean="0"/>
              <a:t>			  2 = Z</a:t>
            </a:r>
          </a:p>
          <a:p>
            <a:r>
              <a:rPr lang="en-US" dirty="0" smtClean="0"/>
              <a:t>Use chart to figure out what Z is and that is the next octet in your net mask</a:t>
            </a:r>
          </a:p>
          <a:p>
            <a:pPr>
              <a:buNone/>
            </a:pPr>
            <a:r>
              <a:rPr lang="en-US" dirty="0" smtClean="0"/>
              <a:t>So</a:t>
            </a:r>
          </a:p>
          <a:p>
            <a:r>
              <a:rPr lang="en-US" dirty="0" smtClean="0"/>
              <a:t>Net mask = 255.255.255.Z	(look up Z in chart on next slide)</a:t>
            </a:r>
          </a:p>
          <a:p>
            <a:r>
              <a:rPr lang="en-US" dirty="0" smtClean="0"/>
              <a:t>Net mask = 255.255.255.128</a:t>
            </a:r>
          </a:p>
          <a:p>
            <a:r>
              <a:rPr lang="en-US" dirty="0" smtClean="0"/>
              <a:t>If there are any left over octets to fill in, they are all 0’s</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CIDR (n/b)</a:t>
            </a:r>
          </a:p>
        </p:txBody>
      </p:sp>
      <p:sp>
        <p:nvSpPr>
          <p:cNvPr id="41987" name="Rectangle 3"/>
          <p:cNvSpPr>
            <a:spLocks noGrp="1" noChangeArrowheads="1"/>
          </p:cNvSpPr>
          <p:nvPr>
            <p:ph idx="1"/>
          </p:nvPr>
        </p:nvSpPr>
        <p:spPr/>
        <p:txBody>
          <a:bodyPr/>
          <a:lstStyle/>
          <a:p>
            <a:pPr>
              <a:buNone/>
            </a:pPr>
            <a:r>
              <a:rPr lang="en-US" dirty="0" smtClean="0"/>
              <a:t>Z = 1  		net mask octet: 128</a:t>
            </a:r>
          </a:p>
          <a:p>
            <a:pPr>
              <a:buNone/>
            </a:pPr>
            <a:r>
              <a:rPr lang="en-US" dirty="0" smtClean="0"/>
              <a:t>Z = 2		net mask octet: 192</a:t>
            </a:r>
          </a:p>
          <a:p>
            <a:pPr>
              <a:buNone/>
            </a:pPr>
            <a:r>
              <a:rPr lang="en-US" dirty="0" smtClean="0"/>
              <a:t>Z = 3		net mask octet: 224</a:t>
            </a:r>
          </a:p>
          <a:p>
            <a:pPr>
              <a:buNone/>
            </a:pPr>
            <a:r>
              <a:rPr lang="en-US" dirty="0" smtClean="0"/>
              <a:t>Z = 4		net mask octet: 240</a:t>
            </a:r>
          </a:p>
          <a:p>
            <a:pPr>
              <a:buNone/>
            </a:pPr>
            <a:r>
              <a:rPr lang="en-US" dirty="0" smtClean="0"/>
              <a:t>Z = 5 		net mask octet: 248</a:t>
            </a:r>
          </a:p>
          <a:p>
            <a:pPr>
              <a:buNone/>
            </a:pPr>
            <a:r>
              <a:rPr lang="en-US" dirty="0" smtClean="0"/>
              <a:t>Z = 6		net mask octet: 252</a:t>
            </a:r>
          </a:p>
          <a:p>
            <a:pPr>
              <a:buNone/>
            </a:pPr>
            <a:r>
              <a:rPr lang="en-US" dirty="0" smtClean="0"/>
              <a:t>Z = 7		net mask octet: 254</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OSI</a:t>
            </a:r>
          </a:p>
        </p:txBody>
      </p:sp>
      <p:pic>
        <p:nvPicPr>
          <p:cNvPr id="5123" name="Picture 3" descr="osi"/>
          <p:cNvPicPr>
            <a:picLocks noChangeAspect="1" noChangeArrowheads="1"/>
          </p:cNvPicPr>
          <p:nvPr/>
        </p:nvPicPr>
        <p:blipFill>
          <a:blip r:embed="rId2" cstate="print"/>
          <a:srcRect t="83073"/>
          <a:stretch>
            <a:fillRect/>
          </a:stretch>
        </p:blipFill>
        <p:spPr bwMode="auto">
          <a:xfrm>
            <a:off x="3276600" y="5715000"/>
            <a:ext cx="2786063" cy="915988"/>
          </a:xfrm>
          <a:prstGeom prst="rect">
            <a:avLst/>
          </a:prstGeom>
          <a:noFill/>
          <a:ln w="9525">
            <a:noFill/>
            <a:miter lim="800000"/>
            <a:headEnd/>
            <a:tailEnd/>
          </a:ln>
        </p:spPr>
      </p:pic>
      <p:pic>
        <p:nvPicPr>
          <p:cNvPr id="4" name="Picture 3" descr="osi"/>
          <p:cNvPicPr>
            <a:picLocks noChangeAspect="1" noChangeArrowheads="1"/>
          </p:cNvPicPr>
          <p:nvPr/>
        </p:nvPicPr>
        <p:blipFill>
          <a:blip r:embed="rId2" cstate="print"/>
          <a:srcRect t="68994"/>
          <a:stretch>
            <a:fillRect/>
          </a:stretch>
        </p:blipFill>
        <p:spPr bwMode="auto">
          <a:xfrm>
            <a:off x="3276600" y="4953000"/>
            <a:ext cx="2786063" cy="1677988"/>
          </a:xfrm>
          <a:prstGeom prst="rect">
            <a:avLst/>
          </a:prstGeom>
          <a:noFill/>
          <a:ln w="9525">
            <a:noFill/>
            <a:miter lim="800000"/>
            <a:headEnd/>
            <a:tailEnd/>
          </a:ln>
        </p:spPr>
      </p:pic>
      <p:pic>
        <p:nvPicPr>
          <p:cNvPr id="5" name="Picture 3" descr="osi"/>
          <p:cNvPicPr>
            <a:picLocks noChangeAspect="1" noChangeArrowheads="1"/>
          </p:cNvPicPr>
          <p:nvPr/>
        </p:nvPicPr>
        <p:blipFill>
          <a:blip r:embed="rId2" cstate="print"/>
          <a:srcRect t="54913"/>
          <a:stretch>
            <a:fillRect/>
          </a:stretch>
        </p:blipFill>
        <p:spPr bwMode="auto">
          <a:xfrm>
            <a:off x="3276600" y="4191000"/>
            <a:ext cx="2786063" cy="2439988"/>
          </a:xfrm>
          <a:prstGeom prst="rect">
            <a:avLst/>
          </a:prstGeom>
          <a:noFill/>
          <a:ln w="9525">
            <a:noFill/>
            <a:miter lim="800000"/>
            <a:headEnd/>
            <a:tailEnd/>
          </a:ln>
        </p:spPr>
      </p:pic>
      <p:pic>
        <p:nvPicPr>
          <p:cNvPr id="6" name="Picture 3" descr="osi"/>
          <p:cNvPicPr>
            <a:picLocks noChangeAspect="1" noChangeArrowheads="1"/>
          </p:cNvPicPr>
          <p:nvPr/>
        </p:nvPicPr>
        <p:blipFill>
          <a:blip r:embed="rId2" cstate="print"/>
          <a:srcRect t="40833"/>
          <a:stretch>
            <a:fillRect/>
          </a:stretch>
        </p:blipFill>
        <p:spPr bwMode="auto">
          <a:xfrm>
            <a:off x="3276600" y="3429000"/>
            <a:ext cx="2786063" cy="3201988"/>
          </a:xfrm>
          <a:prstGeom prst="rect">
            <a:avLst/>
          </a:prstGeom>
          <a:noFill/>
          <a:ln w="9525">
            <a:noFill/>
            <a:miter lim="800000"/>
            <a:headEnd/>
            <a:tailEnd/>
          </a:ln>
        </p:spPr>
      </p:pic>
      <p:pic>
        <p:nvPicPr>
          <p:cNvPr id="7" name="Picture 3" descr="osi"/>
          <p:cNvPicPr>
            <a:picLocks noChangeAspect="1" noChangeArrowheads="1"/>
          </p:cNvPicPr>
          <p:nvPr/>
        </p:nvPicPr>
        <p:blipFill>
          <a:blip r:embed="rId2" cstate="print"/>
          <a:srcRect t="26753"/>
          <a:stretch>
            <a:fillRect/>
          </a:stretch>
        </p:blipFill>
        <p:spPr bwMode="auto">
          <a:xfrm>
            <a:off x="3276600" y="2667000"/>
            <a:ext cx="2786063" cy="3963988"/>
          </a:xfrm>
          <a:prstGeom prst="rect">
            <a:avLst/>
          </a:prstGeom>
          <a:noFill/>
          <a:ln w="9525">
            <a:noFill/>
            <a:miter lim="800000"/>
            <a:headEnd/>
            <a:tailEnd/>
          </a:ln>
        </p:spPr>
      </p:pic>
      <p:pic>
        <p:nvPicPr>
          <p:cNvPr id="8" name="Picture 3" descr="osi"/>
          <p:cNvPicPr>
            <a:picLocks noChangeAspect="1" noChangeArrowheads="1"/>
          </p:cNvPicPr>
          <p:nvPr/>
        </p:nvPicPr>
        <p:blipFill>
          <a:blip r:embed="rId2" cstate="print"/>
          <a:srcRect t="12672"/>
          <a:stretch>
            <a:fillRect/>
          </a:stretch>
        </p:blipFill>
        <p:spPr bwMode="auto">
          <a:xfrm>
            <a:off x="3276600" y="1905000"/>
            <a:ext cx="2786063" cy="4725988"/>
          </a:xfrm>
          <a:prstGeom prst="rect">
            <a:avLst/>
          </a:prstGeom>
          <a:noFill/>
          <a:ln w="9525">
            <a:noFill/>
            <a:miter lim="800000"/>
            <a:headEnd/>
            <a:tailEnd/>
          </a:ln>
        </p:spPr>
      </p:pic>
      <p:pic>
        <p:nvPicPr>
          <p:cNvPr id="9" name="Picture 3" descr="osi"/>
          <p:cNvPicPr>
            <a:picLocks noChangeAspect="1" noChangeArrowheads="1"/>
          </p:cNvPicPr>
          <p:nvPr/>
        </p:nvPicPr>
        <p:blipFill>
          <a:blip r:embed="rId2" cstate="print"/>
          <a:srcRect/>
          <a:stretch>
            <a:fillRect/>
          </a:stretch>
        </p:blipFill>
        <p:spPr bwMode="auto">
          <a:xfrm>
            <a:off x="3276600" y="1600200"/>
            <a:ext cx="2589919" cy="50307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Two quick examples to try</a:t>
            </a:r>
          </a:p>
        </p:txBody>
      </p:sp>
      <p:sp>
        <p:nvSpPr>
          <p:cNvPr id="43011" name="Rectangle 3"/>
          <p:cNvSpPr>
            <a:spLocks noGrp="1" noChangeArrowheads="1"/>
          </p:cNvSpPr>
          <p:nvPr>
            <p:ph idx="1"/>
          </p:nvPr>
        </p:nvSpPr>
        <p:spPr/>
        <p:txBody>
          <a:bodyPr/>
          <a:lstStyle/>
          <a:p>
            <a:pPr>
              <a:buNone/>
            </a:pPr>
            <a:r>
              <a:rPr lang="en-US" dirty="0" smtClean="0"/>
              <a:t>What is the net mask for /27?</a:t>
            </a:r>
          </a:p>
          <a:p>
            <a:endParaRPr lang="en-US" dirty="0" smtClean="0"/>
          </a:p>
          <a:p>
            <a:pPr>
              <a:buNone/>
            </a:pPr>
            <a:r>
              <a:rPr lang="en-US" dirty="0" smtClean="0"/>
              <a:t>What is the net mask for /18?</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t>TCP and CIDR (answers)</a:t>
            </a:r>
          </a:p>
        </p:txBody>
      </p:sp>
      <p:sp>
        <p:nvSpPr>
          <p:cNvPr id="44035" name="Rectangle 3"/>
          <p:cNvSpPr>
            <a:spLocks noGrp="1" noChangeArrowheads="1"/>
          </p:cNvSpPr>
          <p:nvPr>
            <p:ph idx="1"/>
          </p:nvPr>
        </p:nvSpPr>
        <p:spPr/>
        <p:txBody>
          <a:bodyPr/>
          <a:lstStyle/>
          <a:p>
            <a:pPr>
              <a:buNone/>
            </a:pPr>
            <a:r>
              <a:rPr lang="en-US" dirty="0" smtClean="0"/>
              <a:t>/27 </a:t>
            </a:r>
          </a:p>
          <a:p>
            <a:pPr>
              <a:buNone/>
            </a:pPr>
            <a:r>
              <a:rPr lang="en-US" dirty="0" smtClean="0"/>
              <a:t>Y = 27 / 8 </a:t>
            </a:r>
          </a:p>
          <a:p>
            <a:pPr>
              <a:buNone/>
            </a:pPr>
            <a:r>
              <a:rPr lang="en-US" dirty="0" smtClean="0"/>
              <a:t>Y = 3</a:t>
            </a:r>
          </a:p>
          <a:p>
            <a:pPr>
              <a:buNone/>
            </a:pPr>
            <a:r>
              <a:rPr lang="en-US" dirty="0" smtClean="0"/>
              <a:t>Net mask=255.255.255.</a:t>
            </a:r>
          </a:p>
          <a:p>
            <a:pPr>
              <a:buNone/>
            </a:pPr>
            <a:r>
              <a:rPr lang="en-US" dirty="0" smtClean="0"/>
              <a:t>Z = 27 - (8*Y)</a:t>
            </a:r>
          </a:p>
          <a:p>
            <a:pPr>
              <a:buNone/>
            </a:pPr>
            <a:r>
              <a:rPr lang="en-US" dirty="0" smtClean="0"/>
              <a:t>Z = 27 – 24</a:t>
            </a:r>
          </a:p>
          <a:p>
            <a:pPr>
              <a:buNone/>
            </a:pPr>
            <a:r>
              <a:rPr lang="en-US" dirty="0" smtClean="0"/>
              <a:t>Z = 3</a:t>
            </a:r>
          </a:p>
          <a:p>
            <a:pPr>
              <a:buNone/>
            </a:pPr>
            <a:r>
              <a:rPr lang="en-US" dirty="0" smtClean="0"/>
              <a:t>Net mask=255.255.255.Z</a:t>
            </a:r>
          </a:p>
          <a:p>
            <a:pPr>
              <a:buNone/>
            </a:pPr>
            <a:r>
              <a:rPr lang="en-US" dirty="0" smtClean="0"/>
              <a:t>Net mask=255.255.255.224</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TCP and CIDR (answers)</a:t>
            </a:r>
          </a:p>
        </p:txBody>
      </p:sp>
      <p:sp>
        <p:nvSpPr>
          <p:cNvPr id="45059" name="Rectangle 3"/>
          <p:cNvSpPr>
            <a:spLocks noGrp="1" noChangeArrowheads="1"/>
          </p:cNvSpPr>
          <p:nvPr>
            <p:ph idx="1"/>
          </p:nvPr>
        </p:nvSpPr>
        <p:spPr/>
        <p:txBody>
          <a:bodyPr>
            <a:normAutofit fontScale="92500" lnSpcReduction="20000"/>
          </a:bodyPr>
          <a:lstStyle/>
          <a:p>
            <a:pPr>
              <a:buNone/>
            </a:pPr>
            <a:r>
              <a:rPr lang="en-US" dirty="0" smtClean="0"/>
              <a:t>/18</a:t>
            </a:r>
          </a:p>
          <a:p>
            <a:pPr>
              <a:buNone/>
            </a:pPr>
            <a:r>
              <a:rPr lang="en-US" dirty="0" smtClean="0"/>
              <a:t>Y = 18 / 8</a:t>
            </a:r>
          </a:p>
          <a:p>
            <a:pPr>
              <a:buNone/>
            </a:pPr>
            <a:r>
              <a:rPr lang="en-US" dirty="0" smtClean="0"/>
              <a:t>Y = 2</a:t>
            </a:r>
          </a:p>
          <a:p>
            <a:pPr>
              <a:buNone/>
            </a:pPr>
            <a:r>
              <a:rPr lang="en-US" dirty="0" smtClean="0"/>
              <a:t>Net mask = 255.255.</a:t>
            </a:r>
          </a:p>
          <a:p>
            <a:pPr>
              <a:buNone/>
            </a:pPr>
            <a:r>
              <a:rPr lang="en-US" dirty="0" smtClean="0"/>
              <a:t>Z = 18 – (8*Y)</a:t>
            </a:r>
          </a:p>
          <a:p>
            <a:pPr>
              <a:buNone/>
            </a:pPr>
            <a:r>
              <a:rPr lang="en-US" dirty="0" smtClean="0"/>
              <a:t>Z = 18 – (8*2)</a:t>
            </a:r>
          </a:p>
          <a:p>
            <a:pPr>
              <a:buNone/>
            </a:pPr>
            <a:r>
              <a:rPr lang="en-US" dirty="0" smtClean="0"/>
              <a:t>Z = 18-16</a:t>
            </a:r>
          </a:p>
          <a:p>
            <a:pPr>
              <a:buNone/>
            </a:pPr>
            <a:r>
              <a:rPr lang="en-US" dirty="0" smtClean="0"/>
              <a:t>Z = 2</a:t>
            </a:r>
          </a:p>
          <a:p>
            <a:pPr>
              <a:buNone/>
            </a:pPr>
            <a:r>
              <a:rPr lang="en-US" dirty="0" smtClean="0"/>
              <a:t>Net mask = 255.255.128.</a:t>
            </a:r>
          </a:p>
          <a:p>
            <a:pPr>
              <a:buNone/>
            </a:pPr>
            <a:r>
              <a:rPr lang="en-US" dirty="0" smtClean="0"/>
              <a:t>Net mask is not 4 octets long… fill in </a:t>
            </a:r>
            <a:r>
              <a:rPr lang="en-US" dirty="0" smtClean="0">
                <a:solidFill>
                  <a:srgbClr val="00B0F0"/>
                </a:solidFill>
              </a:rPr>
              <a:t>zeros</a:t>
            </a:r>
          </a:p>
          <a:p>
            <a:pPr>
              <a:buNone/>
            </a:pPr>
            <a:r>
              <a:rPr lang="en-US" dirty="0" smtClean="0"/>
              <a:t>Net mask = 255.255.128.</a:t>
            </a:r>
            <a:r>
              <a:rPr lang="en-US" dirty="0" smtClean="0">
                <a:solidFill>
                  <a:srgbClr val="00B0F0"/>
                </a:solidFill>
              </a:rPr>
              <a:t>0</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TCP/IP	 - 500</a:t>
            </a:r>
          </a:p>
        </p:txBody>
      </p:sp>
      <p:sp>
        <p:nvSpPr>
          <p:cNvPr id="46083" name="Rectangle 3"/>
          <p:cNvSpPr>
            <a:spLocks noGrp="1" noChangeArrowheads="1"/>
          </p:cNvSpPr>
          <p:nvPr>
            <p:ph idx="1"/>
          </p:nvPr>
        </p:nvSpPr>
        <p:spPr/>
        <p:txBody>
          <a:bodyPr/>
          <a:lstStyle/>
          <a:p>
            <a:r>
              <a:rPr lang="en-US" dirty="0" smtClean="0"/>
              <a:t>We currently use IPv4 with has 2^32 addresses </a:t>
            </a:r>
          </a:p>
          <a:p>
            <a:pPr lvl="1"/>
            <a:r>
              <a:rPr lang="en-US" dirty="0" smtClean="0"/>
              <a:t>about 4 billion IP addresses </a:t>
            </a:r>
          </a:p>
          <a:p>
            <a:r>
              <a:rPr lang="en-US" dirty="0" smtClean="0"/>
              <a:t> IPv6 has 2^128 addresses (4 billion x 4 billion)</a:t>
            </a:r>
          </a:p>
          <a:p>
            <a:r>
              <a:rPr lang="en-US" dirty="0" smtClean="0"/>
              <a:t>IPv6 also has </a:t>
            </a:r>
          </a:p>
          <a:p>
            <a:pPr lvl="1"/>
            <a:r>
              <a:rPr lang="en-US" dirty="0" smtClean="0"/>
              <a:t>a simplified format</a:t>
            </a:r>
          </a:p>
          <a:p>
            <a:pPr lvl="1"/>
            <a:r>
              <a:rPr lang="en-US" dirty="0" smtClean="0"/>
              <a:t>additional features such as IPSEC. (talk about IP SEC later)</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TCP/UDP - 498</a:t>
            </a:r>
          </a:p>
        </p:txBody>
      </p:sp>
      <p:sp>
        <p:nvSpPr>
          <p:cNvPr id="47107" name="Rectangle 3"/>
          <p:cNvSpPr>
            <a:spLocks noGrp="1" noChangeArrowheads="1"/>
          </p:cNvSpPr>
          <p:nvPr>
            <p:ph idx="1"/>
          </p:nvPr>
        </p:nvSpPr>
        <p:spPr/>
        <p:txBody>
          <a:bodyPr>
            <a:normAutofit lnSpcReduction="10000"/>
          </a:bodyPr>
          <a:lstStyle/>
          <a:p>
            <a:pPr>
              <a:buNone/>
            </a:pPr>
            <a:r>
              <a:rPr lang="en-US" dirty="0" smtClean="0"/>
              <a:t>TCP/UDP handle the transport and session layers. They setup a communications channel between two programs talking over the network</a:t>
            </a:r>
          </a:p>
          <a:p>
            <a:r>
              <a:rPr lang="en-US" dirty="0" smtClean="0"/>
              <a:t>Programs talk via </a:t>
            </a:r>
            <a:r>
              <a:rPr lang="en-US" i="1" dirty="0" smtClean="0"/>
              <a:t>ports</a:t>
            </a:r>
            <a:r>
              <a:rPr lang="en-US" dirty="0" smtClean="0"/>
              <a:t> which are numbers that generally define what program/services you want to talk to (talk about this in a couple slides)</a:t>
            </a:r>
          </a:p>
          <a:p>
            <a:endParaRPr lang="en-US" dirty="0" smtClean="0"/>
          </a:p>
          <a:p>
            <a:r>
              <a:rPr lang="en-US" dirty="0" smtClean="0"/>
              <a:t>More on TCP/UDP in the next slides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t>TCP</a:t>
            </a:r>
          </a:p>
        </p:txBody>
      </p:sp>
      <p:sp>
        <p:nvSpPr>
          <p:cNvPr id="48131" name="Rectangle 3"/>
          <p:cNvSpPr>
            <a:spLocks noGrp="1" noChangeArrowheads="1"/>
          </p:cNvSpPr>
          <p:nvPr>
            <p:ph idx="1"/>
          </p:nvPr>
        </p:nvSpPr>
        <p:spPr/>
        <p:txBody>
          <a:bodyPr/>
          <a:lstStyle/>
          <a:p>
            <a:r>
              <a:rPr lang="en-US" dirty="0" smtClean="0"/>
              <a:t>Connection oriented “guaranteed” delivery. </a:t>
            </a:r>
          </a:p>
          <a:p>
            <a:r>
              <a:rPr lang="en-US" dirty="0" smtClean="0"/>
              <a:t>Advantages</a:t>
            </a:r>
          </a:p>
          <a:p>
            <a:pPr lvl="1"/>
            <a:r>
              <a:rPr lang="en-US" dirty="0" smtClean="0"/>
              <a:t>Easier to program with</a:t>
            </a:r>
          </a:p>
          <a:p>
            <a:pPr lvl="1"/>
            <a:r>
              <a:rPr lang="en-US" dirty="0" smtClean="0"/>
              <a:t>Truly implements a session</a:t>
            </a:r>
          </a:p>
          <a:p>
            <a:pPr lvl="1"/>
            <a:r>
              <a:rPr lang="en-US" dirty="0" smtClean="0"/>
              <a:t>Adds security</a:t>
            </a:r>
          </a:p>
          <a:p>
            <a:r>
              <a:rPr lang="en-US" dirty="0" smtClean="0"/>
              <a:t>Disadvantages</a:t>
            </a:r>
          </a:p>
          <a:p>
            <a:pPr lvl="1"/>
            <a:r>
              <a:rPr lang="en-US" dirty="0" smtClean="0"/>
              <a:t>More overhead / slower</a:t>
            </a:r>
          </a:p>
          <a:p>
            <a:pPr lvl="1"/>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TCP - 504</a:t>
            </a:r>
          </a:p>
        </p:txBody>
      </p:sp>
      <p:sp>
        <p:nvSpPr>
          <p:cNvPr id="50179" name="Rectangle 3"/>
          <p:cNvSpPr>
            <a:spLocks noGrp="1" noChangeArrowheads="1"/>
          </p:cNvSpPr>
          <p:nvPr>
            <p:ph idx="1"/>
          </p:nvPr>
        </p:nvSpPr>
        <p:spPr/>
        <p:txBody>
          <a:bodyPr/>
          <a:lstStyle/>
          <a:p>
            <a:pPr eaLnBrk="1" hangingPunct="1"/>
            <a:r>
              <a:rPr lang="en-US" dirty="0" smtClean="0"/>
              <a:t>Reliable connection-oriented protocol</a:t>
            </a:r>
          </a:p>
          <a:p>
            <a:pPr lvl="1" eaLnBrk="1" hangingPunct="1"/>
            <a:r>
              <a:rPr lang="en-US" dirty="0" smtClean="0"/>
              <a:t>Has a true connection</a:t>
            </a:r>
          </a:p>
          <a:p>
            <a:pPr lvl="1" eaLnBrk="1" hangingPunct="1"/>
            <a:r>
              <a:rPr lang="en-US" dirty="0" smtClean="0"/>
              <a:t>Starts with a 3-way handshake, (SYN, SYN-ACK, ACK)</a:t>
            </a:r>
          </a:p>
          <a:p>
            <a:pPr lvl="1" eaLnBrk="1" hangingPunct="1">
              <a:buFontTx/>
              <a:buNone/>
            </a:pPr>
            <a:endParaRPr lang="en-US" dirty="0" smtClean="0"/>
          </a:p>
        </p:txBody>
      </p:sp>
      <p:pic>
        <p:nvPicPr>
          <p:cNvPr id="50180" name="Picture 4" descr="tcp_3way"/>
          <p:cNvPicPr>
            <a:picLocks noChangeAspect="1" noChangeArrowheads="1"/>
          </p:cNvPicPr>
          <p:nvPr/>
        </p:nvPicPr>
        <p:blipFill>
          <a:blip r:embed="rId2" cstate="print"/>
          <a:srcRect/>
          <a:stretch>
            <a:fillRect/>
          </a:stretch>
        </p:blipFill>
        <p:spPr bwMode="auto">
          <a:xfrm>
            <a:off x="838200" y="3733800"/>
            <a:ext cx="7162800" cy="296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TCP - 504</a:t>
            </a:r>
          </a:p>
        </p:txBody>
      </p:sp>
      <p:sp>
        <p:nvSpPr>
          <p:cNvPr id="51203" name="Rectangle 3"/>
          <p:cNvSpPr>
            <a:spLocks noGrp="1" noChangeArrowheads="1"/>
          </p:cNvSpPr>
          <p:nvPr>
            <p:ph idx="1"/>
          </p:nvPr>
        </p:nvSpPr>
        <p:spPr/>
        <p:txBody>
          <a:bodyPr/>
          <a:lstStyle/>
          <a:p>
            <a:pPr lvl="1"/>
            <a:r>
              <a:rPr lang="en-US" smtClean="0"/>
              <a:t>Keeps state, and will guarantee delivery of data to other side (or inform the application of the inability to send) does this with sequence and acknowledgement numbers, these numbers also provide ordering to packets</a:t>
            </a:r>
          </a:p>
          <a:p>
            <a:pPr lvl="1"/>
            <a:r>
              <a:rPr lang="en-US" smtClean="0"/>
              <a:t>Has some security due to the state of the connection</a:t>
            </a:r>
          </a:p>
          <a:p>
            <a:pPr lvl="1"/>
            <a:r>
              <a:rPr lang="en-US" smtClean="0"/>
              <a:t>Nice to program with, but slower/more overhead because of the work done to guarantee delivery.</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TCP header</a:t>
            </a:r>
          </a:p>
        </p:txBody>
      </p:sp>
      <p:pic>
        <p:nvPicPr>
          <p:cNvPr id="52227" name="Picture 3" descr="tcp-header"/>
          <p:cNvPicPr>
            <a:picLocks noChangeAspect="1" noChangeArrowheads="1"/>
          </p:cNvPicPr>
          <p:nvPr/>
        </p:nvPicPr>
        <p:blipFill>
          <a:blip r:embed="rId2" cstate="print"/>
          <a:srcRect/>
          <a:stretch>
            <a:fillRect/>
          </a:stretch>
        </p:blipFill>
        <p:spPr bwMode="auto">
          <a:xfrm>
            <a:off x="228600" y="1676400"/>
            <a:ext cx="8686800" cy="4433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t>UDP</a:t>
            </a:r>
          </a:p>
        </p:txBody>
      </p:sp>
      <p:sp>
        <p:nvSpPr>
          <p:cNvPr id="49155" name="Rectangle 3"/>
          <p:cNvSpPr>
            <a:spLocks noGrp="1" noChangeArrowheads="1"/>
          </p:cNvSpPr>
          <p:nvPr>
            <p:ph idx="1"/>
          </p:nvPr>
        </p:nvSpPr>
        <p:spPr/>
        <p:txBody>
          <a:bodyPr>
            <a:normAutofit fontScale="92500" lnSpcReduction="10000"/>
          </a:bodyPr>
          <a:lstStyle/>
          <a:p>
            <a:pPr>
              <a:buNone/>
            </a:pPr>
            <a:r>
              <a:rPr lang="en-US" dirty="0" smtClean="0"/>
              <a:t>Connectionless, non-guaranteed delivery (best effort)</a:t>
            </a:r>
          </a:p>
          <a:p>
            <a:r>
              <a:rPr lang="en-US" dirty="0" smtClean="0"/>
              <a:t>Advantages</a:t>
            </a:r>
          </a:p>
          <a:p>
            <a:pPr lvl="1"/>
            <a:r>
              <a:rPr lang="en-US" dirty="0" smtClean="0"/>
              <a:t>Fast / low overhead</a:t>
            </a:r>
          </a:p>
          <a:p>
            <a:pPr lvl="1"/>
            <a:endParaRPr lang="en-US" dirty="0" smtClean="0"/>
          </a:p>
          <a:p>
            <a:r>
              <a:rPr lang="en-US" dirty="0" smtClean="0"/>
              <a:t>Disadvantages</a:t>
            </a:r>
          </a:p>
          <a:p>
            <a:pPr lvl="1"/>
            <a:r>
              <a:rPr lang="en-US" dirty="0" smtClean="0"/>
              <a:t>Harder to program with</a:t>
            </a:r>
          </a:p>
          <a:p>
            <a:pPr lvl="1"/>
            <a:r>
              <a:rPr lang="en-US" dirty="0" smtClean="0"/>
              <a:t>No true sessions</a:t>
            </a:r>
          </a:p>
          <a:p>
            <a:pPr lvl="1"/>
            <a:r>
              <a:rPr lang="en-US" dirty="0" smtClean="0"/>
              <a:t>Less security</a:t>
            </a:r>
          </a:p>
          <a:p>
            <a:pPr lvl="1"/>
            <a:r>
              <a:rPr lang="en-US" dirty="0" smtClean="0"/>
              <a:t>A pain to firewall (due to no connections)</a:t>
            </a:r>
          </a:p>
          <a:p>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t>OSI model 485</a:t>
            </a:r>
          </a:p>
        </p:txBody>
      </p:sp>
      <p:sp>
        <p:nvSpPr>
          <p:cNvPr id="6147" name="Rectangle 3"/>
          <p:cNvSpPr>
            <a:spLocks noGrp="1" noChangeArrowheads="1"/>
          </p:cNvSpPr>
          <p:nvPr>
            <p:ph idx="1"/>
          </p:nvPr>
        </p:nvSpPr>
        <p:spPr/>
        <p:txBody>
          <a:bodyPr>
            <a:normAutofit fontScale="92500" lnSpcReduction="10000"/>
          </a:bodyPr>
          <a:lstStyle/>
          <a:p>
            <a:r>
              <a:rPr lang="en-US" smtClean="0"/>
              <a:t>7 layers</a:t>
            </a:r>
          </a:p>
          <a:p>
            <a:r>
              <a:rPr lang="en-US" smtClean="0"/>
              <a:t>A P S T N D P… “All People Seem to Need Data Processing”… say that 10 times</a:t>
            </a:r>
          </a:p>
          <a:p>
            <a:pPr lvl="1"/>
            <a:r>
              <a:rPr lang="en-US" smtClean="0"/>
              <a:t>Application</a:t>
            </a:r>
          </a:p>
          <a:p>
            <a:pPr lvl="1"/>
            <a:r>
              <a:rPr lang="en-US" smtClean="0"/>
              <a:t>Presentation</a:t>
            </a:r>
          </a:p>
          <a:p>
            <a:pPr lvl="1"/>
            <a:r>
              <a:rPr lang="en-US" smtClean="0"/>
              <a:t>Session</a:t>
            </a:r>
          </a:p>
          <a:p>
            <a:pPr lvl="1"/>
            <a:r>
              <a:rPr lang="en-US" smtClean="0"/>
              <a:t>Transport</a:t>
            </a:r>
          </a:p>
          <a:p>
            <a:pPr lvl="1"/>
            <a:r>
              <a:rPr lang="en-US" smtClean="0"/>
              <a:t>Network</a:t>
            </a:r>
          </a:p>
          <a:p>
            <a:pPr lvl="1"/>
            <a:r>
              <a:rPr lang="en-US" smtClean="0"/>
              <a:t>Data link</a:t>
            </a:r>
          </a:p>
          <a:p>
            <a:pPr lvl="1"/>
            <a:r>
              <a:rPr lang="en-US" smtClean="0"/>
              <a:t>Physical</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UDP - 500	</a:t>
            </a:r>
          </a:p>
        </p:txBody>
      </p:sp>
      <p:sp>
        <p:nvSpPr>
          <p:cNvPr id="53251" name="Rectangle 3"/>
          <p:cNvSpPr>
            <a:spLocks noGrp="1" noChangeArrowheads="1"/>
          </p:cNvSpPr>
          <p:nvPr>
            <p:ph idx="1"/>
          </p:nvPr>
        </p:nvSpPr>
        <p:spPr/>
        <p:txBody>
          <a:bodyPr/>
          <a:lstStyle/>
          <a:p>
            <a:r>
              <a:rPr lang="en-US" smtClean="0"/>
              <a:t>Like a postcard, each packet is separate</a:t>
            </a:r>
          </a:p>
          <a:p>
            <a:r>
              <a:rPr lang="en-US" smtClean="0"/>
              <a:t>No guarantee on delivery</a:t>
            </a:r>
          </a:p>
          <a:p>
            <a:r>
              <a:rPr lang="en-US" smtClean="0"/>
              <a:t>Best effort</a:t>
            </a:r>
          </a:p>
          <a:p>
            <a:r>
              <a:rPr lang="en-US" smtClean="0"/>
              <a:t>Fast, little overhead</a:t>
            </a:r>
          </a:p>
          <a:p>
            <a:r>
              <a:rPr lang="en-US" smtClean="0"/>
              <a:t>No sequence numbers (ordering)</a:t>
            </a:r>
          </a:p>
          <a:p>
            <a:r>
              <a:rPr lang="en-US" smtClean="0"/>
              <a:t>No acknowledgements</a:t>
            </a:r>
          </a:p>
          <a:p>
            <a:r>
              <a:rPr lang="en-US" smtClean="0"/>
              <a:t>No connection</a:t>
            </a:r>
          </a:p>
          <a:p>
            <a:r>
              <a:rPr lang="en-US" smtClean="0"/>
              <a:t>Security issues due to lack of a connection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UDP header</a:t>
            </a:r>
          </a:p>
        </p:txBody>
      </p:sp>
      <p:pic>
        <p:nvPicPr>
          <p:cNvPr id="54275" name="Picture 5" descr="udp-header"/>
          <p:cNvPicPr>
            <a:picLocks noChangeAspect="1" noChangeArrowheads="1"/>
          </p:cNvPicPr>
          <p:nvPr/>
        </p:nvPicPr>
        <p:blipFill>
          <a:blip r:embed="rId2" cstate="print"/>
          <a:srcRect/>
          <a:stretch>
            <a:fillRect/>
          </a:stretch>
        </p:blipFill>
        <p:spPr bwMode="auto">
          <a:xfrm>
            <a:off x="152400" y="1981200"/>
            <a:ext cx="8839200" cy="3471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Ports - 503</a:t>
            </a:r>
          </a:p>
        </p:txBody>
      </p:sp>
      <p:sp>
        <p:nvSpPr>
          <p:cNvPr id="55299" name="Rectangle 3"/>
          <p:cNvSpPr>
            <a:spLocks noGrp="1" noChangeArrowheads="1"/>
          </p:cNvSpPr>
          <p:nvPr>
            <p:ph idx="1"/>
          </p:nvPr>
        </p:nvSpPr>
        <p:spPr/>
        <p:txBody>
          <a:bodyPr>
            <a:normAutofit fontScale="85000" lnSpcReduction="20000"/>
          </a:bodyPr>
          <a:lstStyle/>
          <a:p>
            <a:pPr>
              <a:buNone/>
            </a:pPr>
            <a:r>
              <a:rPr lang="en-US" dirty="0" smtClean="0"/>
              <a:t>Both TCP and UDP use</a:t>
            </a:r>
            <a:r>
              <a:rPr lang="en-US" i="1" dirty="0" smtClean="0"/>
              <a:t> ports </a:t>
            </a:r>
            <a:r>
              <a:rPr lang="en-US" dirty="0" smtClean="0"/>
              <a:t>as the end points of conversations. Ports for services that are defined and static are called </a:t>
            </a:r>
            <a:r>
              <a:rPr lang="en-US" i="1" dirty="0" smtClean="0"/>
              <a:t>well known ports </a:t>
            </a:r>
            <a:r>
              <a:rPr lang="en-US" dirty="0" smtClean="0"/>
              <a:t>some well know ports are*</a:t>
            </a:r>
          </a:p>
          <a:p>
            <a:pPr lvl="1"/>
            <a:r>
              <a:rPr lang="en-US" dirty="0" smtClean="0"/>
              <a:t>telnet TCP/23</a:t>
            </a:r>
          </a:p>
          <a:p>
            <a:pPr lvl="1"/>
            <a:r>
              <a:rPr lang="en-US" dirty="0" smtClean="0"/>
              <a:t>Email (SMTP) TCP/25</a:t>
            </a:r>
          </a:p>
          <a:p>
            <a:pPr lvl="1"/>
            <a:r>
              <a:rPr lang="en-US" dirty="0" smtClean="0"/>
              <a:t>Email (POP) TCP/110</a:t>
            </a:r>
          </a:p>
          <a:p>
            <a:pPr lvl="1"/>
            <a:r>
              <a:rPr lang="en-US" dirty="0" smtClean="0"/>
              <a:t>Email (IMAP) TCP/143</a:t>
            </a:r>
          </a:p>
          <a:p>
            <a:pPr lvl="1"/>
            <a:r>
              <a:rPr lang="en-US" dirty="0" smtClean="0"/>
              <a:t>Web (HTTP) TCP/80</a:t>
            </a:r>
          </a:p>
          <a:p>
            <a:pPr lvl="1"/>
            <a:r>
              <a:rPr lang="en-US" dirty="0" smtClean="0"/>
              <a:t>Web (HTTPS) TCP/443</a:t>
            </a:r>
          </a:p>
          <a:p>
            <a:pPr lvl="1"/>
            <a:r>
              <a:rPr lang="en-US" dirty="0" smtClean="0"/>
              <a:t>DNS TCP &amp; UDP 53</a:t>
            </a:r>
          </a:p>
          <a:p>
            <a:pPr lvl="1"/>
            <a:r>
              <a:rPr lang="en-US" dirty="0" smtClean="0"/>
              <a:t>FTP TCP/21 &amp; 20</a:t>
            </a:r>
          </a:p>
          <a:p>
            <a:pPr lvl="1"/>
            <a:endParaRPr lang="en-US"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mtClean="0"/>
              <a:t>Random Networking Terms - 512</a:t>
            </a:r>
          </a:p>
        </p:txBody>
      </p:sp>
      <p:sp>
        <p:nvSpPr>
          <p:cNvPr id="56323" name="Rectangle 3"/>
          <p:cNvSpPr>
            <a:spLocks noGrp="1" noChangeArrowheads="1"/>
          </p:cNvSpPr>
          <p:nvPr>
            <p:ph idx="1"/>
          </p:nvPr>
        </p:nvSpPr>
        <p:spPr/>
        <p:txBody>
          <a:bodyPr>
            <a:normAutofit lnSpcReduction="10000"/>
          </a:bodyPr>
          <a:lstStyle/>
          <a:p>
            <a:r>
              <a:rPr lang="en-US" smtClean="0"/>
              <a:t>Latency</a:t>
            </a:r>
          </a:p>
          <a:p>
            <a:r>
              <a:rPr lang="en-US" smtClean="0"/>
              <a:t>Bandwidth</a:t>
            </a:r>
          </a:p>
          <a:p>
            <a:r>
              <a:rPr lang="en-US" smtClean="0"/>
              <a:t>Synchronous – synchronized via a time source</a:t>
            </a:r>
          </a:p>
          <a:p>
            <a:r>
              <a:rPr lang="en-US" smtClean="0"/>
              <a:t>Asynchronous – not timed</a:t>
            </a:r>
          </a:p>
          <a:p>
            <a:r>
              <a:rPr lang="en-US" smtClean="0"/>
              <a:t>Baseband – use the entire medium for communication</a:t>
            </a:r>
          </a:p>
          <a:p>
            <a:r>
              <a:rPr lang="en-US" smtClean="0"/>
              <a:t>Broadband – slide the medium into multiple channels for multiple simultaneous communications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Random Networking Terms</a:t>
            </a:r>
          </a:p>
        </p:txBody>
      </p:sp>
      <p:pic>
        <p:nvPicPr>
          <p:cNvPr id="57347" name="Picture 5" descr="unicast-multicast-broadcast"/>
          <p:cNvPicPr>
            <a:picLocks noChangeAspect="1" noChangeArrowheads="1"/>
          </p:cNvPicPr>
          <p:nvPr/>
        </p:nvPicPr>
        <p:blipFill>
          <a:blip r:embed="rId2" cstate="print"/>
          <a:srcRect b="83873"/>
          <a:stretch>
            <a:fillRect/>
          </a:stretch>
        </p:blipFill>
        <p:spPr bwMode="auto">
          <a:xfrm>
            <a:off x="1600200" y="1447800"/>
            <a:ext cx="5810250" cy="838200"/>
          </a:xfrm>
          <a:prstGeom prst="rect">
            <a:avLst/>
          </a:prstGeom>
          <a:noFill/>
          <a:ln w="9525">
            <a:noFill/>
            <a:miter lim="800000"/>
            <a:headEnd/>
            <a:tailEnd/>
          </a:ln>
        </p:spPr>
      </p:pic>
      <p:pic>
        <p:nvPicPr>
          <p:cNvPr id="57352" name="Picture 5" descr="unicast-multicast-broadcast"/>
          <p:cNvPicPr>
            <a:picLocks noChangeAspect="1" noChangeArrowheads="1"/>
          </p:cNvPicPr>
          <p:nvPr/>
        </p:nvPicPr>
        <p:blipFill>
          <a:blip r:embed="rId2" cstate="print"/>
          <a:srcRect b="39890"/>
          <a:stretch>
            <a:fillRect/>
          </a:stretch>
        </p:blipFill>
        <p:spPr bwMode="auto">
          <a:xfrm>
            <a:off x="1600200" y="1447800"/>
            <a:ext cx="5810250" cy="3124200"/>
          </a:xfrm>
          <a:prstGeom prst="rect">
            <a:avLst/>
          </a:prstGeom>
          <a:noFill/>
          <a:ln w="9525">
            <a:noFill/>
            <a:miter lim="800000"/>
            <a:headEnd/>
            <a:tailEnd/>
          </a:ln>
        </p:spPr>
      </p:pic>
      <p:pic>
        <p:nvPicPr>
          <p:cNvPr id="57353" name="Picture 5" descr="unicast-multicast-broadcast"/>
          <p:cNvPicPr>
            <a:picLocks noChangeAspect="1" noChangeArrowheads="1"/>
          </p:cNvPicPr>
          <p:nvPr/>
        </p:nvPicPr>
        <p:blipFill>
          <a:blip r:embed="rId2" cstate="print"/>
          <a:srcRect/>
          <a:stretch>
            <a:fillRect/>
          </a:stretch>
        </p:blipFill>
        <p:spPr bwMode="auto">
          <a:xfrm>
            <a:off x="1600200" y="1447800"/>
            <a:ext cx="5810250" cy="5197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ctrTitle"/>
          </p:nvPr>
        </p:nvSpPr>
        <p:spPr/>
        <p:txBody>
          <a:bodyPr/>
          <a:lstStyle/>
          <a:p>
            <a:pPr eaLnBrk="1" hangingPunct="1"/>
            <a:r>
              <a:rPr lang="en-US" smtClean="0"/>
              <a:t>Network Topologies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t>Bus (514)</a:t>
            </a:r>
          </a:p>
        </p:txBody>
      </p:sp>
      <p:sp>
        <p:nvSpPr>
          <p:cNvPr id="6" name="Content Placeholder 5"/>
          <p:cNvSpPr>
            <a:spLocks noGrp="1"/>
          </p:cNvSpPr>
          <p:nvPr>
            <p:ph idx="1"/>
          </p:nvPr>
        </p:nvSpPr>
        <p:spPr/>
        <p:txBody>
          <a:bodyPr/>
          <a:lstStyle/>
          <a:p>
            <a:endParaRPr lang="en-US" dirty="0"/>
          </a:p>
        </p:txBody>
      </p:sp>
      <p:pic>
        <p:nvPicPr>
          <p:cNvPr id="59395" name="Picture 4" descr="Bus-Network-Topology"/>
          <p:cNvPicPr>
            <a:picLocks noChangeAspect="1" noChangeArrowheads="1"/>
          </p:cNvPicPr>
          <p:nvPr/>
        </p:nvPicPr>
        <p:blipFill>
          <a:blip r:embed="rId2" cstate="print"/>
          <a:srcRect/>
          <a:stretch>
            <a:fillRect/>
          </a:stretch>
        </p:blipFill>
        <p:spPr bwMode="auto">
          <a:xfrm>
            <a:off x="152400" y="1494380"/>
            <a:ext cx="5943600" cy="5211220"/>
          </a:xfrm>
          <a:prstGeom prst="rect">
            <a:avLst/>
          </a:prstGeom>
          <a:noFill/>
          <a:ln w="9525">
            <a:noFill/>
            <a:miter lim="800000"/>
            <a:headEnd/>
            <a:tailEnd/>
          </a:ln>
        </p:spPr>
      </p:pic>
      <p:sp>
        <p:nvSpPr>
          <p:cNvPr id="59396" name="Text Box 5"/>
          <p:cNvSpPr txBox="1">
            <a:spLocks noChangeArrowheads="1"/>
          </p:cNvSpPr>
          <p:nvPr/>
        </p:nvSpPr>
        <p:spPr bwMode="auto">
          <a:xfrm>
            <a:off x="6324600" y="1524000"/>
            <a:ext cx="2667000" cy="1323439"/>
          </a:xfrm>
          <a:prstGeom prst="rect">
            <a:avLst/>
          </a:prstGeom>
          <a:noFill/>
          <a:ln w="9525">
            <a:noFill/>
            <a:miter lim="800000"/>
            <a:headEnd/>
            <a:tailEnd/>
          </a:ln>
        </p:spPr>
        <p:txBody>
          <a:bodyPr wrap="square">
            <a:spAutoFit/>
          </a:bodyPr>
          <a:lstStyle/>
          <a:p>
            <a:pPr algn="l">
              <a:spcBef>
                <a:spcPct val="50000"/>
              </a:spcBef>
            </a:pPr>
            <a:r>
              <a:rPr lang="en-US" sz="3200" dirty="0" smtClean="0"/>
              <a:t>Advantages?</a:t>
            </a:r>
            <a:endParaRPr lang="en-US" sz="3200" dirty="0"/>
          </a:p>
          <a:p>
            <a:pPr algn="l">
              <a:spcBef>
                <a:spcPct val="50000"/>
              </a:spcBef>
            </a:pPr>
            <a:r>
              <a:rPr lang="en-US" sz="3200" dirty="0" smtClean="0"/>
              <a:t>Problems?</a:t>
            </a:r>
            <a:endParaRPr lang="en-US" sz="32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mtClean="0"/>
              <a:t>Ring (514)</a:t>
            </a:r>
          </a:p>
        </p:txBody>
      </p:sp>
      <p:sp>
        <p:nvSpPr>
          <p:cNvPr id="6" name="Content Placeholder 5"/>
          <p:cNvSpPr>
            <a:spLocks noGrp="1"/>
          </p:cNvSpPr>
          <p:nvPr>
            <p:ph idx="1"/>
          </p:nvPr>
        </p:nvSpPr>
        <p:spPr/>
        <p:txBody>
          <a:bodyPr/>
          <a:lstStyle/>
          <a:p>
            <a:endParaRPr lang="en-US"/>
          </a:p>
        </p:txBody>
      </p:sp>
      <p:pic>
        <p:nvPicPr>
          <p:cNvPr id="60419" name="Picture 4" descr="ring-topology"/>
          <p:cNvPicPr>
            <a:picLocks noChangeAspect="1" noChangeArrowheads="1"/>
          </p:cNvPicPr>
          <p:nvPr/>
        </p:nvPicPr>
        <p:blipFill>
          <a:blip r:embed="rId2" cstate="print"/>
          <a:srcRect/>
          <a:stretch>
            <a:fillRect/>
          </a:stretch>
        </p:blipFill>
        <p:spPr bwMode="auto">
          <a:xfrm>
            <a:off x="152400" y="1561080"/>
            <a:ext cx="5867400" cy="5114357"/>
          </a:xfrm>
          <a:prstGeom prst="rect">
            <a:avLst/>
          </a:prstGeom>
          <a:noFill/>
          <a:ln w="9525">
            <a:noFill/>
            <a:miter lim="800000"/>
            <a:headEnd/>
            <a:tailEnd/>
          </a:ln>
        </p:spPr>
      </p:pic>
      <p:sp>
        <p:nvSpPr>
          <p:cNvPr id="60420" name="Text Box 5"/>
          <p:cNvSpPr txBox="1">
            <a:spLocks noChangeArrowheads="1"/>
          </p:cNvSpPr>
          <p:nvPr/>
        </p:nvSpPr>
        <p:spPr bwMode="auto">
          <a:xfrm>
            <a:off x="6400800" y="1600200"/>
            <a:ext cx="2590800" cy="1311275"/>
          </a:xfrm>
          <a:prstGeom prst="rect">
            <a:avLst/>
          </a:prstGeom>
          <a:noFill/>
          <a:ln w="9525">
            <a:noFill/>
            <a:miter lim="800000"/>
            <a:headEnd/>
            <a:tailEnd/>
          </a:ln>
        </p:spPr>
        <p:txBody>
          <a:bodyPr>
            <a:spAutoFit/>
          </a:bodyPr>
          <a:lstStyle/>
          <a:p>
            <a:pPr algn="l">
              <a:spcBef>
                <a:spcPct val="50000"/>
              </a:spcBef>
            </a:pPr>
            <a:r>
              <a:rPr lang="en-US" sz="3200" dirty="0"/>
              <a:t>Problems?</a:t>
            </a:r>
          </a:p>
          <a:p>
            <a:pPr algn="l">
              <a:spcBef>
                <a:spcPct val="50000"/>
              </a:spcBef>
            </a:pPr>
            <a:r>
              <a:rPr lang="en-US" sz="3200" dirty="0"/>
              <a:t>Advantages?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mtClean="0"/>
              <a:t>Star Topology (514)</a:t>
            </a:r>
          </a:p>
        </p:txBody>
      </p:sp>
      <p:sp>
        <p:nvSpPr>
          <p:cNvPr id="6" name="Content Placeholder 5"/>
          <p:cNvSpPr>
            <a:spLocks noGrp="1"/>
          </p:cNvSpPr>
          <p:nvPr>
            <p:ph idx="1"/>
          </p:nvPr>
        </p:nvSpPr>
        <p:spPr/>
        <p:txBody>
          <a:bodyPr/>
          <a:lstStyle/>
          <a:p>
            <a:endParaRPr lang="en-US"/>
          </a:p>
        </p:txBody>
      </p:sp>
      <p:pic>
        <p:nvPicPr>
          <p:cNvPr id="61443" name="Picture 4" descr="star"/>
          <p:cNvPicPr>
            <a:picLocks noChangeAspect="1" noChangeArrowheads="1"/>
          </p:cNvPicPr>
          <p:nvPr/>
        </p:nvPicPr>
        <p:blipFill>
          <a:blip r:embed="rId2" cstate="print"/>
          <a:srcRect/>
          <a:stretch>
            <a:fillRect/>
          </a:stretch>
        </p:blipFill>
        <p:spPr bwMode="auto">
          <a:xfrm>
            <a:off x="152400" y="1600200"/>
            <a:ext cx="5486400" cy="4727575"/>
          </a:xfrm>
          <a:prstGeom prst="rect">
            <a:avLst/>
          </a:prstGeom>
          <a:noFill/>
          <a:ln w="9525">
            <a:noFill/>
            <a:miter lim="800000"/>
            <a:headEnd/>
            <a:tailEnd/>
          </a:ln>
        </p:spPr>
      </p:pic>
      <p:sp>
        <p:nvSpPr>
          <p:cNvPr id="61444" name="Text Box 6"/>
          <p:cNvSpPr txBox="1">
            <a:spLocks noChangeArrowheads="1"/>
          </p:cNvSpPr>
          <p:nvPr/>
        </p:nvSpPr>
        <p:spPr bwMode="auto">
          <a:xfrm>
            <a:off x="6248400" y="1752600"/>
            <a:ext cx="2743200" cy="1311275"/>
          </a:xfrm>
          <a:prstGeom prst="rect">
            <a:avLst/>
          </a:prstGeom>
          <a:noFill/>
          <a:ln w="9525">
            <a:noFill/>
            <a:miter lim="800000"/>
            <a:headEnd/>
            <a:tailEnd/>
          </a:ln>
        </p:spPr>
        <p:txBody>
          <a:bodyPr>
            <a:spAutoFit/>
          </a:bodyPr>
          <a:lstStyle/>
          <a:p>
            <a:pPr algn="l">
              <a:spcBef>
                <a:spcPct val="50000"/>
              </a:spcBef>
            </a:pPr>
            <a:r>
              <a:rPr lang="en-US" sz="3200" dirty="0" smtClean="0"/>
              <a:t>Advantages?</a:t>
            </a:r>
            <a:endParaRPr lang="en-US" sz="3200" dirty="0"/>
          </a:p>
          <a:p>
            <a:pPr algn="l">
              <a:spcBef>
                <a:spcPct val="50000"/>
              </a:spcBef>
            </a:pPr>
            <a:r>
              <a:rPr lang="en-US" sz="3200" dirty="0" smtClean="0"/>
              <a:t>Problems?</a:t>
            </a:r>
            <a:endParaRPr lang="en-US" sz="32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4" descr="fullmesh"/>
          <p:cNvPicPr>
            <a:picLocks noChangeAspect="1" noChangeArrowheads="1"/>
          </p:cNvPicPr>
          <p:nvPr/>
        </p:nvPicPr>
        <p:blipFill>
          <a:blip r:embed="rId2" cstate="print"/>
          <a:srcRect/>
          <a:stretch>
            <a:fillRect/>
          </a:stretch>
        </p:blipFill>
        <p:spPr bwMode="auto">
          <a:xfrm>
            <a:off x="152400" y="1066800"/>
            <a:ext cx="5786438" cy="5599113"/>
          </a:xfrm>
          <a:prstGeom prst="rect">
            <a:avLst/>
          </a:prstGeom>
          <a:noFill/>
          <a:ln w="9525">
            <a:noFill/>
            <a:miter lim="800000"/>
            <a:headEnd/>
            <a:tailEnd/>
          </a:ln>
        </p:spPr>
      </p:pic>
      <p:sp>
        <p:nvSpPr>
          <p:cNvPr id="62466" name="Rectangle 2"/>
          <p:cNvSpPr>
            <a:spLocks noGrp="1" noChangeArrowheads="1"/>
          </p:cNvSpPr>
          <p:nvPr>
            <p:ph type="title"/>
          </p:nvPr>
        </p:nvSpPr>
        <p:spPr/>
        <p:txBody>
          <a:bodyPr/>
          <a:lstStyle/>
          <a:p>
            <a:r>
              <a:rPr lang="en-US" smtClean="0"/>
              <a:t>Mesh (515)</a:t>
            </a:r>
          </a:p>
        </p:txBody>
      </p:sp>
      <p:sp>
        <p:nvSpPr>
          <p:cNvPr id="6" name="Content Placeholder 5"/>
          <p:cNvSpPr>
            <a:spLocks noGrp="1"/>
          </p:cNvSpPr>
          <p:nvPr>
            <p:ph idx="1"/>
          </p:nvPr>
        </p:nvSpPr>
        <p:spPr/>
        <p:txBody>
          <a:bodyPr/>
          <a:lstStyle/>
          <a:p>
            <a:endParaRPr lang="en-US"/>
          </a:p>
        </p:txBody>
      </p:sp>
      <p:sp>
        <p:nvSpPr>
          <p:cNvPr id="62468" name="Text Box 5"/>
          <p:cNvSpPr txBox="1">
            <a:spLocks noChangeArrowheads="1"/>
          </p:cNvSpPr>
          <p:nvPr/>
        </p:nvSpPr>
        <p:spPr bwMode="auto">
          <a:xfrm>
            <a:off x="6096000" y="1219200"/>
            <a:ext cx="2895600" cy="4238625"/>
          </a:xfrm>
          <a:prstGeom prst="rect">
            <a:avLst/>
          </a:prstGeom>
          <a:noFill/>
          <a:ln w="9525">
            <a:noFill/>
            <a:miter lim="800000"/>
            <a:headEnd/>
            <a:tailEnd/>
          </a:ln>
        </p:spPr>
        <p:txBody>
          <a:bodyPr>
            <a:spAutoFit/>
          </a:bodyPr>
          <a:lstStyle/>
          <a:p>
            <a:pPr algn="l">
              <a:spcBef>
                <a:spcPct val="50000"/>
              </a:spcBef>
            </a:pPr>
            <a:endParaRPr lang="en-US" sz="3200" dirty="0"/>
          </a:p>
          <a:p>
            <a:pPr algn="l">
              <a:spcBef>
                <a:spcPct val="50000"/>
              </a:spcBef>
            </a:pPr>
            <a:r>
              <a:rPr lang="en-US" sz="3200" dirty="0"/>
              <a:t>Advantages</a:t>
            </a:r>
          </a:p>
          <a:p>
            <a:pPr algn="l">
              <a:spcBef>
                <a:spcPct val="50000"/>
              </a:spcBef>
            </a:pPr>
            <a:r>
              <a:rPr lang="en-US" sz="3200" dirty="0"/>
              <a:t>Problems</a:t>
            </a:r>
          </a:p>
          <a:p>
            <a:pPr algn="l">
              <a:spcBef>
                <a:spcPct val="50000"/>
              </a:spcBef>
            </a:pPr>
            <a:endParaRPr lang="en-US" sz="3200" dirty="0"/>
          </a:p>
          <a:p>
            <a:pPr algn="l">
              <a:spcBef>
                <a:spcPct val="50000"/>
              </a:spcBef>
            </a:pPr>
            <a:r>
              <a:rPr lang="en-US" sz="3200" dirty="0"/>
              <a:t>Full Mesh = </a:t>
            </a:r>
          </a:p>
          <a:p>
            <a:pPr algn="l">
              <a:spcBef>
                <a:spcPct val="50000"/>
              </a:spcBef>
            </a:pPr>
            <a:r>
              <a:rPr lang="en-US" sz="3200" dirty="0"/>
              <a:t>(n(n-1))/2</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OSI</a:t>
            </a:r>
          </a:p>
        </p:txBody>
      </p:sp>
      <p:sp>
        <p:nvSpPr>
          <p:cNvPr id="7171" name="Rectangle 3"/>
          <p:cNvSpPr>
            <a:spLocks noGrp="1" noChangeArrowheads="1"/>
          </p:cNvSpPr>
          <p:nvPr>
            <p:ph idx="1"/>
          </p:nvPr>
        </p:nvSpPr>
        <p:spPr/>
        <p:txBody>
          <a:bodyPr>
            <a:normAutofit fontScale="92500" lnSpcReduction="20000"/>
          </a:bodyPr>
          <a:lstStyle/>
          <a:p>
            <a:pPr>
              <a:buNone/>
            </a:pPr>
            <a:r>
              <a:rPr lang="en-US" dirty="0" smtClean="0"/>
              <a:t>Before we talk about network equipment we need to discuss the OSI framework briefly.</a:t>
            </a:r>
          </a:p>
          <a:p>
            <a:endParaRPr lang="en-US" dirty="0" smtClean="0"/>
          </a:p>
          <a:p>
            <a:r>
              <a:rPr lang="en-US" dirty="0" smtClean="0"/>
              <a:t>The OSI is a model of how network communications </a:t>
            </a:r>
            <a:r>
              <a:rPr lang="en-US" b="1" dirty="0" smtClean="0"/>
              <a:t>should be</a:t>
            </a:r>
            <a:r>
              <a:rPr lang="en-US" dirty="0" smtClean="0"/>
              <a:t> broken down into functional tasks. Each layer performs one task. It provides services to the layer above it, and uses services from the layer below it.</a:t>
            </a:r>
          </a:p>
          <a:p>
            <a:endParaRPr lang="en-US" dirty="0" smtClean="0"/>
          </a:p>
          <a:p>
            <a:r>
              <a:rPr lang="en-US" dirty="0" smtClean="0"/>
              <a:t>We say devices talk to each other at the same layer.</a:t>
            </a:r>
          </a:p>
          <a:p>
            <a:endParaRPr lang="en-US"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mtClean="0"/>
              <a:t>Network Topology</a:t>
            </a:r>
          </a:p>
        </p:txBody>
      </p:sp>
      <p:sp>
        <p:nvSpPr>
          <p:cNvPr id="63491" name="Rectangle 3"/>
          <p:cNvSpPr>
            <a:spLocks noGrp="1" noChangeArrowheads="1"/>
          </p:cNvSpPr>
          <p:nvPr>
            <p:ph idx="1"/>
          </p:nvPr>
        </p:nvSpPr>
        <p:spPr/>
        <p:txBody>
          <a:bodyPr/>
          <a:lstStyle/>
          <a:p>
            <a:r>
              <a:rPr lang="en-US" smtClean="0"/>
              <a:t>Perhaps memorize chart at top of 516*.</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ctrTitle"/>
          </p:nvPr>
        </p:nvSpPr>
        <p:spPr/>
        <p:txBody>
          <a:bodyPr/>
          <a:lstStyle/>
          <a:p>
            <a:pPr eaLnBrk="1" hangingPunct="1"/>
            <a:r>
              <a:rPr lang="en-US" smtClean="0"/>
              <a:t>Network Types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mtClean="0"/>
              <a:t>Ethernet - 517</a:t>
            </a:r>
          </a:p>
        </p:txBody>
      </p:sp>
      <p:sp>
        <p:nvSpPr>
          <p:cNvPr id="65539" name="Rectangle 3"/>
          <p:cNvSpPr>
            <a:spLocks noGrp="1" noChangeArrowheads="1"/>
          </p:cNvSpPr>
          <p:nvPr>
            <p:ph idx="1"/>
          </p:nvPr>
        </p:nvSpPr>
        <p:spPr/>
        <p:txBody>
          <a:bodyPr/>
          <a:lstStyle/>
          <a:p>
            <a:r>
              <a:rPr lang="en-US" dirty="0" smtClean="0"/>
              <a:t>Most common form of LAN networking, has the following characteristics</a:t>
            </a:r>
          </a:p>
          <a:p>
            <a:pPr lvl="1"/>
            <a:r>
              <a:rPr lang="en-US" dirty="0" smtClean="0"/>
              <a:t>Shares media</a:t>
            </a:r>
          </a:p>
          <a:p>
            <a:pPr lvl="1"/>
            <a:r>
              <a:rPr lang="en-US" dirty="0" smtClean="0"/>
              <a:t>Broadcast and collision domains (see next slides)</a:t>
            </a:r>
          </a:p>
          <a:p>
            <a:pPr lvl="1"/>
            <a:r>
              <a:rPr lang="en-US" dirty="0" smtClean="0"/>
              <a:t>CSMA/CD</a:t>
            </a:r>
          </a:p>
          <a:p>
            <a:pPr lvl="1"/>
            <a:r>
              <a:rPr lang="en-US" dirty="0" smtClean="0"/>
              <a:t>Supports full duplex with a switch</a:t>
            </a:r>
          </a:p>
          <a:p>
            <a:pPr lvl="1"/>
            <a:r>
              <a:rPr lang="en-US" dirty="0" smtClean="0"/>
              <a:t>Defined by IEEE 802.3</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mtClean="0"/>
              <a:t>Collision Domain</a:t>
            </a:r>
          </a:p>
        </p:txBody>
      </p:sp>
      <p:pic>
        <p:nvPicPr>
          <p:cNvPr id="66563" name="Picture 4" descr="collision-domain"/>
          <p:cNvPicPr>
            <a:picLocks noChangeAspect="1" noChangeArrowheads="1"/>
          </p:cNvPicPr>
          <p:nvPr/>
        </p:nvPicPr>
        <p:blipFill>
          <a:blip r:embed="rId2" cstate="print"/>
          <a:srcRect/>
          <a:stretch>
            <a:fillRect/>
          </a:stretch>
        </p:blipFill>
        <p:spPr bwMode="auto">
          <a:xfrm>
            <a:off x="1828800" y="1601236"/>
            <a:ext cx="4876800" cy="4951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t>Broadcast Domain</a:t>
            </a:r>
          </a:p>
        </p:txBody>
      </p:sp>
      <p:pic>
        <p:nvPicPr>
          <p:cNvPr id="67587" name="Picture 4" descr="broadcast-domain"/>
          <p:cNvPicPr>
            <a:picLocks noChangeAspect="1" noChangeArrowheads="1"/>
          </p:cNvPicPr>
          <p:nvPr/>
        </p:nvPicPr>
        <p:blipFill>
          <a:blip r:embed="rId2" cstate="print"/>
          <a:srcRect/>
          <a:stretch>
            <a:fillRect/>
          </a:stretch>
        </p:blipFill>
        <p:spPr bwMode="auto">
          <a:xfrm>
            <a:off x="152400" y="1564235"/>
            <a:ext cx="8382000" cy="4928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smtClean="0"/>
              <a:t>Ethernet media types - 518</a:t>
            </a:r>
          </a:p>
        </p:txBody>
      </p:sp>
      <p:sp>
        <p:nvSpPr>
          <p:cNvPr id="68611" name="Rectangle 3"/>
          <p:cNvSpPr>
            <a:spLocks noGrp="1" noChangeArrowheads="1"/>
          </p:cNvSpPr>
          <p:nvPr>
            <p:ph idx="1"/>
          </p:nvPr>
        </p:nvSpPr>
        <p:spPr/>
        <p:txBody>
          <a:bodyPr>
            <a:normAutofit fontScale="92500" lnSpcReduction="10000"/>
          </a:bodyPr>
          <a:lstStyle/>
          <a:p>
            <a:r>
              <a:rPr lang="en-US" smtClean="0"/>
              <a:t>10Base2 </a:t>
            </a:r>
          </a:p>
          <a:p>
            <a:pPr lvl="1"/>
            <a:r>
              <a:rPr lang="en-US" smtClean="0"/>
              <a:t>Thin net, coaxial cable (like TV cable, but different electrically)</a:t>
            </a:r>
          </a:p>
          <a:p>
            <a:pPr lvl="1"/>
            <a:r>
              <a:rPr lang="en-US" smtClean="0"/>
              <a:t>More resistant to EMI than UTP</a:t>
            </a:r>
          </a:p>
          <a:p>
            <a:pPr lvl="1"/>
            <a:r>
              <a:rPr lang="en-US" smtClean="0"/>
              <a:t>Max length about 200 meters</a:t>
            </a:r>
          </a:p>
          <a:p>
            <a:pPr lvl="1"/>
            <a:r>
              <a:rPr lang="en-US" smtClean="0"/>
              <a:t>10 Mbs second</a:t>
            </a:r>
          </a:p>
          <a:p>
            <a:pPr lvl="1"/>
            <a:r>
              <a:rPr lang="en-US" smtClean="0"/>
              <a:t>Requires a BNC connector</a:t>
            </a:r>
          </a:p>
          <a:p>
            <a:pPr lvl="1"/>
            <a:r>
              <a:rPr lang="en-US" smtClean="0"/>
              <a:t>BUS/Shared medium (security problems?)</a:t>
            </a:r>
          </a:p>
          <a:p>
            <a:pPr lvl="1"/>
            <a:r>
              <a:rPr lang="en-US" smtClean="0"/>
              <a:t>obsolete</a:t>
            </a:r>
          </a:p>
          <a:p>
            <a:r>
              <a:rPr lang="en-US" smtClean="0"/>
              <a:t>(more)</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mtClean="0"/>
              <a:t>Coax (10 base 2)</a:t>
            </a:r>
          </a:p>
        </p:txBody>
      </p:sp>
      <p:pic>
        <p:nvPicPr>
          <p:cNvPr id="69635" name="Picture 3" descr="coax"/>
          <p:cNvPicPr>
            <a:picLocks noChangeAspect="1" noChangeArrowheads="1"/>
          </p:cNvPicPr>
          <p:nvPr/>
        </p:nvPicPr>
        <p:blipFill>
          <a:blip r:embed="rId2" cstate="print"/>
          <a:srcRect/>
          <a:stretch>
            <a:fillRect/>
          </a:stretch>
        </p:blipFill>
        <p:spPr bwMode="auto">
          <a:xfrm>
            <a:off x="457200" y="2514600"/>
            <a:ext cx="2914650" cy="3238500"/>
          </a:xfrm>
          <a:prstGeom prst="rect">
            <a:avLst/>
          </a:prstGeom>
          <a:noFill/>
          <a:ln w="9525">
            <a:noFill/>
            <a:miter lim="800000"/>
            <a:headEnd/>
            <a:tailEnd/>
          </a:ln>
        </p:spPr>
      </p:pic>
      <p:pic>
        <p:nvPicPr>
          <p:cNvPr id="69636" name="Picture 5" descr="bnc"/>
          <p:cNvPicPr>
            <a:picLocks noChangeAspect="1" noChangeArrowheads="1"/>
          </p:cNvPicPr>
          <p:nvPr/>
        </p:nvPicPr>
        <p:blipFill>
          <a:blip r:embed="rId3" cstate="print"/>
          <a:srcRect/>
          <a:stretch>
            <a:fillRect/>
          </a:stretch>
        </p:blipFill>
        <p:spPr bwMode="auto">
          <a:xfrm>
            <a:off x="3733800" y="3962400"/>
            <a:ext cx="3352800" cy="2584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smtClean="0"/>
              <a:t>Ethernet Media Types - 514</a:t>
            </a:r>
          </a:p>
        </p:txBody>
      </p:sp>
      <p:sp>
        <p:nvSpPr>
          <p:cNvPr id="70659" name="Rectangle 3"/>
          <p:cNvSpPr>
            <a:spLocks noGrp="1" noChangeArrowheads="1"/>
          </p:cNvSpPr>
          <p:nvPr>
            <p:ph idx="1"/>
          </p:nvPr>
        </p:nvSpPr>
        <p:spPr/>
        <p:txBody>
          <a:bodyPr>
            <a:normAutofit fontScale="92500" lnSpcReduction="10000"/>
          </a:bodyPr>
          <a:lstStyle/>
          <a:p>
            <a:r>
              <a:rPr lang="en-US" smtClean="0"/>
              <a:t>10base5</a:t>
            </a:r>
          </a:p>
          <a:p>
            <a:pPr lvl="1"/>
            <a:r>
              <a:rPr lang="en-US" smtClean="0"/>
              <a:t>Thick net, thicker coax</a:t>
            </a:r>
          </a:p>
          <a:p>
            <a:pPr lvl="1"/>
            <a:r>
              <a:rPr lang="en-US" smtClean="0"/>
              <a:t>Max length about 500 meters</a:t>
            </a:r>
          </a:p>
          <a:p>
            <a:pPr lvl="1"/>
            <a:r>
              <a:rPr lang="en-US" smtClean="0"/>
              <a:t>10Mbs</a:t>
            </a:r>
          </a:p>
          <a:p>
            <a:pPr lvl="1"/>
            <a:r>
              <a:rPr lang="en-US" smtClean="0"/>
              <a:t>Uses vampire taps</a:t>
            </a:r>
          </a:p>
          <a:p>
            <a:pPr lvl="1"/>
            <a:r>
              <a:rPr lang="en-US" smtClean="0"/>
              <a:t>More resistant to electrical interference</a:t>
            </a:r>
          </a:p>
          <a:p>
            <a:pPr lvl="1"/>
            <a:r>
              <a:rPr lang="en-US" smtClean="0"/>
              <a:t>BUS/shared medium</a:t>
            </a:r>
          </a:p>
          <a:p>
            <a:pPr lvl="1"/>
            <a:r>
              <a:rPr lang="en-US" smtClean="0"/>
              <a:t>Used to be used as backbone</a:t>
            </a:r>
          </a:p>
          <a:p>
            <a:pPr lvl="1"/>
            <a:r>
              <a:rPr lang="en-US" smtClean="0"/>
              <a:t>Obsolete</a:t>
            </a:r>
          </a:p>
          <a:p>
            <a:pPr lvl="1"/>
            <a:r>
              <a:rPr lang="en-US" smtClean="0"/>
              <a:t>(more)</a:t>
            </a:r>
          </a:p>
          <a:p>
            <a:endParaRPr lang="en-US"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t>10 Base 5 and Vampire Tap</a:t>
            </a:r>
          </a:p>
        </p:txBody>
      </p:sp>
      <p:pic>
        <p:nvPicPr>
          <p:cNvPr id="71683" name="Picture 4" descr="vampire-tap"/>
          <p:cNvPicPr>
            <a:picLocks noChangeAspect="1" noChangeArrowheads="1"/>
          </p:cNvPicPr>
          <p:nvPr/>
        </p:nvPicPr>
        <p:blipFill>
          <a:blip r:embed="rId2" cstate="print"/>
          <a:srcRect/>
          <a:stretch>
            <a:fillRect/>
          </a:stretch>
        </p:blipFill>
        <p:spPr bwMode="auto">
          <a:xfrm>
            <a:off x="228600" y="1548732"/>
            <a:ext cx="8382000" cy="48711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smtClean="0"/>
              <a:t>Twisted Pair</a:t>
            </a:r>
          </a:p>
        </p:txBody>
      </p:sp>
      <p:sp>
        <p:nvSpPr>
          <p:cNvPr id="72707" name="Rectangle 3"/>
          <p:cNvSpPr>
            <a:spLocks noGrp="1" noChangeArrowheads="1"/>
          </p:cNvSpPr>
          <p:nvPr>
            <p:ph idx="1"/>
          </p:nvPr>
        </p:nvSpPr>
        <p:spPr/>
        <p:txBody>
          <a:bodyPr>
            <a:normAutofit fontScale="92500" lnSpcReduction="20000"/>
          </a:bodyPr>
          <a:lstStyle/>
          <a:p>
            <a:r>
              <a:rPr lang="en-US" dirty="0" smtClean="0"/>
              <a:t>Like phone wire, but more wires.</a:t>
            </a:r>
          </a:p>
          <a:p>
            <a:r>
              <a:rPr lang="en-US" dirty="0" smtClean="0"/>
              <a:t>100 meter maximum lengths</a:t>
            </a:r>
          </a:p>
          <a:p>
            <a:r>
              <a:rPr lang="en-US" dirty="0" smtClean="0"/>
              <a:t>RJ-45 connector</a:t>
            </a:r>
          </a:p>
          <a:p>
            <a:r>
              <a:rPr lang="en-US" dirty="0" smtClean="0"/>
              <a:t>Two main types </a:t>
            </a:r>
            <a:r>
              <a:rPr lang="en-US" b="1" dirty="0" smtClean="0"/>
              <a:t>UTP</a:t>
            </a:r>
            <a:r>
              <a:rPr lang="en-US" dirty="0" smtClean="0"/>
              <a:t>, and </a:t>
            </a:r>
            <a:r>
              <a:rPr lang="en-US" b="1" dirty="0" smtClean="0"/>
              <a:t>STP</a:t>
            </a:r>
          </a:p>
          <a:p>
            <a:r>
              <a:rPr lang="en-US" dirty="0" smtClean="0"/>
              <a:t>STP is shielded and better if you have EMI issues</a:t>
            </a:r>
          </a:p>
          <a:p>
            <a:r>
              <a:rPr lang="en-US" dirty="0" smtClean="0"/>
              <a:t>UTP is unshielded and susceptible to EMI and crosstalk</a:t>
            </a:r>
          </a:p>
          <a:p>
            <a:r>
              <a:rPr lang="en-US" dirty="0" smtClean="0"/>
              <a:t>UTP also gives off signals which could be picked up if you have sufficient technology. (</a:t>
            </a:r>
            <a:r>
              <a:rPr lang="en-US" dirty="0" err="1" smtClean="0"/>
              <a:t>enimation</a:t>
            </a:r>
            <a:r>
              <a:rPr lang="en-US" dirty="0" smtClean="0"/>
              <a:t> security)</a:t>
            </a:r>
          </a:p>
          <a:p>
            <a:r>
              <a:rPr lang="en-US" dirty="0" smtClean="0"/>
              <a:t>“least secure vs. coax and fiber”</a:t>
            </a:r>
          </a:p>
          <a:p>
            <a:r>
              <a:rPr lang="en-US" dirty="0" smtClean="0"/>
              <a:t>(different types coming up next)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OSI</a:t>
            </a:r>
          </a:p>
        </p:txBody>
      </p:sp>
      <p:sp>
        <p:nvSpPr>
          <p:cNvPr id="6" name="Content Placeholder 5"/>
          <p:cNvSpPr>
            <a:spLocks noGrp="1"/>
          </p:cNvSpPr>
          <p:nvPr>
            <p:ph idx="1"/>
          </p:nvPr>
        </p:nvSpPr>
        <p:spPr/>
        <p:txBody>
          <a:bodyPr/>
          <a:lstStyle/>
          <a:p>
            <a:endParaRPr lang="en-US"/>
          </a:p>
        </p:txBody>
      </p:sp>
      <p:pic>
        <p:nvPicPr>
          <p:cNvPr id="8196" name="Picture 4" descr="osi2"/>
          <p:cNvPicPr>
            <a:picLocks noChangeAspect="1" noChangeArrowheads="1"/>
          </p:cNvPicPr>
          <p:nvPr/>
        </p:nvPicPr>
        <p:blipFill>
          <a:blip r:embed="rId2" cstate="print"/>
          <a:srcRect/>
          <a:stretch>
            <a:fillRect/>
          </a:stretch>
        </p:blipFill>
        <p:spPr bwMode="auto">
          <a:xfrm>
            <a:off x="152400" y="1555584"/>
            <a:ext cx="8534400" cy="51516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rj45"/>
          <p:cNvPicPr>
            <a:picLocks noChangeAspect="1" noChangeArrowheads="1"/>
          </p:cNvPicPr>
          <p:nvPr/>
        </p:nvPicPr>
        <p:blipFill>
          <a:blip r:embed="rId2" cstate="print"/>
          <a:srcRect/>
          <a:stretch>
            <a:fillRect/>
          </a:stretch>
        </p:blipFill>
        <p:spPr bwMode="auto">
          <a:xfrm>
            <a:off x="4648200" y="2057400"/>
            <a:ext cx="4191000" cy="3019425"/>
          </a:xfrm>
          <a:prstGeom prst="rect">
            <a:avLst/>
          </a:prstGeom>
          <a:noFill/>
          <a:ln w="9525">
            <a:noFill/>
            <a:miter lim="800000"/>
            <a:headEnd/>
            <a:tailEnd/>
          </a:ln>
        </p:spPr>
      </p:pic>
      <p:sp>
        <p:nvSpPr>
          <p:cNvPr id="73731" name="Rectangle 3"/>
          <p:cNvSpPr>
            <a:spLocks noGrp="1" noChangeArrowheads="1"/>
          </p:cNvSpPr>
          <p:nvPr>
            <p:ph type="title"/>
          </p:nvPr>
        </p:nvSpPr>
        <p:spPr/>
        <p:txBody>
          <a:bodyPr/>
          <a:lstStyle/>
          <a:p>
            <a:r>
              <a:rPr lang="en-US" smtClean="0"/>
              <a:t>Twisted Pair</a:t>
            </a:r>
          </a:p>
        </p:txBody>
      </p:sp>
      <p:sp>
        <p:nvSpPr>
          <p:cNvPr id="6" name="Content Placeholder 5"/>
          <p:cNvSpPr>
            <a:spLocks noGrp="1"/>
          </p:cNvSpPr>
          <p:nvPr>
            <p:ph idx="1"/>
          </p:nvPr>
        </p:nvSpPr>
        <p:spPr/>
        <p:txBody>
          <a:bodyPr/>
          <a:lstStyle/>
          <a:p>
            <a:endParaRPr lang="en-US"/>
          </a:p>
        </p:txBody>
      </p:sp>
      <p:pic>
        <p:nvPicPr>
          <p:cNvPr id="73732" name="Picture 4" descr="twisted-pair"/>
          <p:cNvPicPr>
            <a:picLocks noChangeAspect="1" noChangeArrowheads="1"/>
          </p:cNvPicPr>
          <p:nvPr/>
        </p:nvPicPr>
        <p:blipFill>
          <a:blip r:embed="rId3" cstate="print"/>
          <a:srcRect/>
          <a:stretch>
            <a:fillRect/>
          </a:stretch>
        </p:blipFill>
        <p:spPr bwMode="auto">
          <a:xfrm>
            <a:off x="152400" y="1981200"/>
            <a:ext cx="4495800" cy="2973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smtClean="0"/>
              <a:t>Ethernet Media Types - 524</a:t>
            </a:r>
          </a:p>
        </p:txBody>
      </p:sp>
      <p:sp>
        <p:nvSpPr>
          <p:cNvPr id="74755" name="Rectangle 3"/>
          <p:cNvSpPr>
            <a:spLocks noGrp="1" noChangeArrowheads="1"/>
          </p:cNvSpPr>
          <p:nvPr>
            <p:ph idx="1"/>
          </p:nvPr>
        </p:nvSpPr>
        <p:spPr/>
        <p:txBody>
          <a:bodyPr>
            <a:normAutofit fontScale="92500" lnSpcReduction="10000"/>
          </a:bodyPr>
          <a:lstStyle/>
          <a:p>
            <a:r>
              <a:rPr lang="en-US" smtClean="0"/>
              <a:t>10BaseT</a:t>
            </a:r>
          </a:p>
          <a:p>
            <a:pPr lvl="1"/>
            <a:r>
              <a:rPr lang="en-US" smtClean="0"/>
              <a:t>Length about 100 Meters</a:t>
            </a:r>
          </a:p>
          <a:p>
            <a:pPr lvl="1"/>
            <a:r>
              <a:rPr lang="en-US" smtClean="0"/>
              <a:t>10Mbs second</a:t>
            </a:r>
          </a:p>
          <a:p>
            <a:pPr lvl="1"/>
            <a:r>
              <a:rPr lang="en-US" smtClean="0"/>
              <a:t>Twisted pair (like phone wire) (CAT 3)</a:t>
            </a:r>
          </a:p>
          <a:p>
            <a:pPr lvl="1"/>
            <a:r>
              <a:rPr lang="en-US" smtClean="0"/>
              <a:t>Use RJ-45 connector</a:t>
            </a:r>
          </a:p>
          <a:p>
            <a:pPr lvl="1"/>
            <a:r>
              <a:rPr lang="en-US" smtClean="0"/>
              <a:t>Use in star topology</a:t>
            </a:r>
          </a:p>
          <a:p>
            <a:pPr lvl="1"/>
            <a:r>
              <a:rPr lang="en-US" smtClean="0"/>
              <a:t>Susceptible to interference</a:t>
            </a:r>
          </a:p>
          <a:p>
            <a:pPr lvl="1"/>
            <a:r>
              <a:rPr lang="en-US" smtClean="0"/>
              <a:t>Mostly obsolete</a:t>
            </a:r>
          </a:p>
          <a:p>
            <a:pPr lvl="1"/>
            <a:endParaRPr lang="en-US" smtClean="0"/>
          </a:p>
          <a:p>
            <a:pPr lvl="1"/>
            <a:r>
              <a:rPr lang="en-US" smtClean="0"/>
              <a:t>(more)</a:t>
            </a:r>
          </a:p>
          <a:p>
            <a:endParaRPr lang="en-US"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smtClean="0"/>
              <a:t>Ethernet Media Types - 518</a:t>
            </a:r>
          </a:p>
        </p:txBody>
      </p:sp>
      <p:sp>
        <p:nvSpPr>
          <p:cNvPr id="75779" name="Rectangle 3"/>
          <p:cNvSpPr>
            <a:spLocks noGrp="1" noChangeArrowheads="1"/>
          </p:cNvSpPr>
          <p:nvPr>
            <p:ph idx="1"/>
          </p:nvPr>
        </p:nvSpPr>
        <p:spPr/>
        <p:txBody>
          <a:bodyPr/>
          <a:lstStyle/>
          <a:p>
            <a:r>
              <a:rPr lang="en-US" smtClean="0"/>
              <a:t>100BaseTX </a:t>
            </a:r>
          </a:p>
          <a:p>
            <a:pPr lvl="1"/>
            <a:r>
              <a:rPr lang="en-US" smtClean="0"/>
              <a:t>Length about 100 Meters</a:t>
            </a:r>
          </a:p>
          <a:p>
            <a:pPr lvl="1"/>
            <a:r>
              <a:rPr lang="en-US" smtClean="0"/>
              <a:t>100Mbs</a:t>
            </a:r>
          </a:p>
          <a:p>
            <a:pPr lvl="1"/>
            <a:r>
              <a:rPr lang="en-US" smtClean="0"/>
              <a:t>Twisted pair (like phone wire) (CAT 5, 6)</a:t>
            </a:r>
          </a:p>
          <a:p>
            <a:pPr lvl="1"/>
            <a:r>
              <a:rPr lang="en-US" smtClean="0"/>
              <a:t>Use RJ-45 connector</a:t>
            </a:r>
          </a:p>
          <a:p>
            <a:pPr lvl="1"/>
            <a:r>
              <a:rPr lang="en-US" smtClean="0"/>
              <a:t>Use in star topology</a:t>
            </a:r>
          </a:p>
          <a:p>
            <a:pPr lvl="1"/>
            <a:r>
              <a:rPr lang="en-US" smtClean="0"/>
              <a:t>Susceptible to interference</a:t>
            </a:r>
          </a:p>
          <a:p>
            <a:pPr lvl="1"/>
            <a:r>
              <a:rPr lang="en-US" smtClean="0"/>
              <a:t>(more)</a:t>
            </a:r>
          </a:p>
          <a:p>
            <a:endParaRPr lang="en-US"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mtClean="0"/>
              <a:t>Ethernet Media Types</a:t>
            </a:r>
          </a:p>
        </p:txBody>
      </p:sp>
      <p:sp>
        <p:nvSpPr>
          <p:cNvPr id="76803" name="Rectangle 3"/>
          <p:cNvSpPr>
            <a:spLocks noGrp="1" noChangeArrowheads="1"/>
          </p:cNvSpPr>
          <p:nvPr>
            <p:ph idx="1"/>
          </p:nvPr>
        </p:nvSpPr>
        <p:spPr/>
        <p:txBody>
          <a:bodyPr/>
          <a:lstStyle/>
          <a:p>
            <a:r>
              <a:rPr lang="en-US" smtClean="0"/>
              <a:t>1000BaseT </a:t>
            </a:r>
          </a:p>
          <a:p>
            <a:pPr lvl="1"/>
            <a:r>
              <a:rPr lang="en-US" smtClean="0"/>
              <a:t>Length about 100 Meters</a:t>
            </a:r>
          </a:p>
          <a:p>
            <a:pPr lvl="1"/>
            <a:r>
              <a:rPr lang="en-US" smtClean="0"/>
              <a:t>1000+Mbs</a:t>
            </a:r>
          </a:p>
          <a:p>
            <a:pPr lvl="1"/>
            <a:r>
              <a:rPr lang="en-US" smtClean="0"/>
              <a:t>Twisted pair (like phone wire) (CAT 5e,6)</a:t>
            </a:r>
          </a:p>
          <a:p>
            <a:pPr lvl="1"/>
            <a:r>
              <a:rPr lang="en-US" smtClean="0"/>
              <a:t>Use RJ-45 connector</a:t>
            </a:r>
          </a:p>
          <a:p>
            <a:pPr lvl="1"/>
            <a:r>
              <a:rPr lang="en-US" smtClean="0"/>
              <a:t>Use in star topology</a:t>
            </a:r>
          </a:p>
          <a:p>
            <a:pPr lvl="1"/>
            <a:r>
              <a:rPr lang="en-US" smtClean="0"/>
              <a:t>Susceptible to interference</a:t>
            </a:r>
          </a:p>
          <a:p>
            <a:endParaRPr lang="en-US"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mtClean="0"/>
              <a:t>Token Ring (520)</a:t>
            </a:r>
          </a:p>
        </p:txBody>
      </p:sp>
      <p:sp>
        <p:nvSpPr>
          <p:cNvPr id="77827" name="Rectangle 3"/>
          <p:cNvSpPr>
            <a:spLocks noGrp="1" noChangeArrowheads="1"/>
          </p:cNvSpPr>
          <p:nvPr>
            <p:ph idx="1"/>
          </p:nvPr>
        </p:nvSpPr>
        <p:spPr/>
        <p:txBody>
          <a:bodyPr/>
          <a:lstStyle/>
          <a:p>
            <a:r>
              <a:rPr lang="en-US" smtClean="0"/>
              <a:t>Briefly describe token ring</a:t>
            </a:r>
          </a:p>
          <a:p>
            <a:pPr lvl="1"/>
            <a:r>
              <a:rPr lang="en-US" smtClean="0"/>
              <a:t>Ring topology, though using a HUB</a:t>
            </a:r>
          </a:p>
          <a:p>
            <a:pPr lvl="1"/>
            <a:r>
              <a:rPr lang="en-US" smtClean="0"/>
              <a:t>HUB = Multistation access Unit (MUA)</a:t>
            </a:r>
          </a:p>
          <a:p>
            <a:pPr lvl="1"/>
            <a:r>
              <a:rPr lang="en-US" smtClean="0"/>
              <a:t>Token passing for control of network</a:t>
            </a:r>
          </a:p>
          <a:p>
            <a:pPr lvl="1"/>
            <a:r>
              <a:rPr lang="en-US" smtClean="0"/>
              <a:t>Beaconing for failure detection</a:t>
            </a:r>
          </a:p>
          <a:p>
            <a:r>
              <a:rPr lang="en-US" smtClean="0"/>
              <a:t>Not used except legacy networks</a:t>
            </a:r>
          </a:p>
          <a:p>
            <a:pPr lvl="1"/>
            <a:endParaRPr lang="en-US" smtClean="0"/>
          </a:p>
          <a:p>
            <a:pPr lvl="1"/>
            <a:endParaRPr lang="en-US"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smtClean="0"/>
              <a:t>FDDI - 521</a:t>
            </a:r>
          </a:p>
        </p:txBody>
      </p:sp>
      <p:sp>
        <p:nvSpPr>
          <p:cNvPr id="78851" name="Rectangle 3"/>
          <p:cNvSpPr>
            <a:spLocks noGrp="1" noChangeArrowheads="1"/>
          </p:cNvSpPr>
          <p:nvPr>
            <p:ph idx="1"/>
          </p:nvPr>
        </p:nvSpPr>
        <p:spPr/>
        <p:txBody>
          <a:bodyPr/>
          <a:lstStyle/>
          <a:p>
            <a:r>
              <a:rPr lang="en-US" dirty="0" smtClean="0"/>
              <a:t>Similar to token ring but uses fiber.</a:t>
            </a:r>
          </a:p>
          <a:p>
            <a:r>
              <a:rPr lang="en-US" dirty="0" smtClean="0"/>
              <a:t>High Speed</a:t>
            </a:r>
          </a:p>
          <a:p>
            <a:r>
              <a:rPr lang="en-US" dirty="0" smtClean="0"/>
              <a:t>Used to be used as backbone networks</a:t>
            </a:r>
          </a:p>
          <a:p>
            <a:r>
              <a:rPr lang="en-US" dirty="0" smtClean="0"/>
              <a:t>2 rings to create a wrap if one goes down</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mtClean="0"/>
              <a:t>FDDI dual ring</a:t>
            </a:r>
          </a:p>
        </p:txBody>
      </p:sp>
      <p:pic>
        <p:nvPicPr>
          <p:cNvPr id="79875" name="Picture 4" descr="fddi_ring"/>
          <p:cNvPicPr>
            <a:picLocks noChangeAspect="1" noChangeArrowheads="1"/>
          </p:cNvPicPr>
          <p:nvPr/>
        </p:nvPicPr>
        <p:blipFill>
          <a:blip r:embed="rId2" cstate="print"/>
          <a:srcRect/>
          <a:stretch>
            <a:fillRect/>
          </a:stretch>
        </p:blipFill>
        <p:spPr bwMode="auto">
          <a:xfrm>
            <a:off x="1828800" y="1591514"/>
            <a:ext cx="4724400" cy="51140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smtClean="0"/>
              <a:t>Fiber</a:t>
            </a:r>
          </a:p>
        </p:txBody>
      </p:sp>
      <p:sp>
        <p:nvSpPr>
          <p:cNvPr id="5" name="Content Placeholder 4"/>
          <p:cNvSpPr>
            <a:spLocks noGrp="1"/>
          </p:cNvSpPr>
          <p:nvPr>
            <p:ph idx="1"/>
          </p:nvPr>
        </p:nvSpPr>
        <p:spPr/>
        <p:txBody>
          <a:bodyPr/>
          <a:lstStyle/>
          <a:p>
            <a:endParaRPr lang="en-US"/>
          </a:p>
        </p:txBody>
      </p:sp>
      <p:pic>
        <p:nvPicPr>
          <p:cNvPr id="80899" name="Picture 3" descr="fiber"/>
          <p:cNvPicPr>
            <a:picLocks noChangeAspect="1" noChangeArrowheads="1"/>
          </p:cNvPicPr>
          <p:nvPr/>
        </p:nvPicPr>
        <p:blipFill>
          <a:blip r:embed="rId2" cstate="print"/>
          <a:srcRect/>
          <a:stretch>
            <a:fillRect/>
          </a:stretch>
        </p:blipFill>
        <p:spPr bwMode="auto">
          <a:xfrm>
            <a:off x="2362200" y="1905000"/>
            <a:ext cx="4572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mtClean="0"/>
              <a:t>Media Access Technologies (526)</a:t>
            </a:r>
          </a:p>
        </p:txBody>
      </p:sp>
      <p:sp>
        <p:nvSpPr>
          <p:cNvPr id="81923" name="Rectangle 3"/>
          <p:cNvSpPr>
            <a:spLocks noGrp="1" noChangeArrowheads="1"/>
          </p:cNvSpPr>
          <p:nvPr>
            <p:ph idx="1"/>
          </p:nvPr>
        </p:nvSpPr>
        <p:spPr/>
        <p:txBody>
          <a:bodyPr>
            <a:normAutofit/>
          </a:bodyPr>
          <a:lstStyle/>
          <a:p>
            <a:r>
              <a:rPr lang="en-US" dirty="0" smtClean="0"/>
              <a:t>Token Passing</a:t>
            </a:r>
          </a:p>
          <a:p>
            <a:r>
              <a:rPr lang="en-US" dirty="0" smtClean="0"/>
              <a:t>CSMA/CD – waits for clear, then starts talking, detect collisions</a:t>
            </a:r>
          </a:p>
          <a:p>
            <a:r>
              <a:rPr lang="en-US" dirty="0" smtClean="0"/>
              <a:t>CSMA/CA – signals intent to talk</a:t>
            </a:r>
          </a:p>
          <a:p>
            <a:endParaRPr lang="en-US" dirty="0" smtClean="0"/>
          </a:p>
          <a:p>
            <a:r>
              <a:rPr lang="en-US" dirty="0" smtClean="0"/>
              <a:t>Collision Domain – where collisions can occur. (i.e. two people try to talk at the same time)</a:t>
            </a:r>
          </a:p>
          <a:p>
            <a:r>
              <a:rPr lang="en-US" dirty="0" smtClean="0"/>
              <a:t>What is a security impact of collision domains? sniffing, </a:t>
            </a:r>
            <a:r>
              <a:rPr lang="en-US" dirty="0" err="1" smtClean="0"/>
              <a:t>DoS</a:t>
            </a:r>
            <a:endParaRPr lang="en-US"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smtClean="0"/>
              <a:t>LAN Protocols - 529</a:t>
            </a:r>
          </a:p>
        </p:txBody>
      </p:sp>
      <p:sp>
        <p:nvSpPr>
          <p:cNvPr id="82947" name="Rectangle 3"/>
          <p:cNvSpPr>
            <a:spLocks noGrp="1" noChangeArrowheads="1"/>
          </p:cNvSpPr>
          <p:nvPr>
            <p:ph idx="1"/>
          </p:nvPr>
        </p:nvSpPr>
        <p:spPr/>
        <p:txBody>
          <a:bodyPr/>
          <a:lstStyle/>
          <a:p>
            <a:r>
              <a:rPr lang="en-US" smtClean="0"/>
              <a:t>ARP – Network Adapters have 2 addresses, and IP address, and a MAC address. (what is each used for? How do they relate? which “layer” does each exist on?)</a:t>
            </a:r>
          </a:p>
          <a:p>
            <a:pPr lvl="1"/>
            <a:r>
              <a:rPr lang="en-US" smtClean="0"/>
              <a:t>ARP is the glue for relating the IP and the MAC addresses</a:t>
            </a:r>
          </a:p>
          <a:p>
            <a:r>
              <a:rPr lang="en-US" smtClean="0"/>
              <a:t>Attacks</a:t>
            </a:r>
          </a:p>
          <a:p>
            <a:pPr lvl="1"/>
            <a:r>
              <a:rPr lang="en-US" smtClean="0"/>
              <a:t>ARP table poisoning – what is this how does it happen, what would it do?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OSI</a:t>
            </a:r>
          </a:p>
        </p:txBody>
      </p:sp>
      <p:pic>
        <p:nvPicPr>
          <p:cNvPr id="9219" name="Picture 4" descr="osi3"/>
          <p:cNvPicPr>
            <a:picLocks noChangeAspect="1" noChangeArrowheads="1"/>
          </p:cNvPicPr>
          <p:nvPr/>
        </p:nvPicPr>
        <p:blipFill>
          <a:blip r:embed="rId2" cstate="print"/>
          <a:srcRect/>
          <a:stretch>
            <a:fillRect/>
          </a:stretch>
        </p:blipFill>
        <p:spPr bwMode="auto">
          <a:xfrm>
            <a:off x="152400" y="1571392"/>
            <a:ext cx="8153400" cy="51119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smtClean="0"/>
              <a:t>ARP (533)</a:t>
            </a:r>
          </a:p>
        </p:txBody>
      </p:sp>
      <p:sp>
        <p:nvSpPr>
          <p:cNvPr id="5" name="Content Placeholder 4"/>
          <p:cNvSpPr>
            <a:spLocks noGrp="1"/>
          </p:cNvSpPr>
          <p:nvPr>
            <p:ph idx="1"/>
          </p:nvPr>
        </p:nvSpPr>
        <p:spPr/>
        <p:txBody>
          <a:bodyPr/>
          <a:lstStyle/>
          <a:p>
            <a:endParaRPr lang="en-US"/>
          </a:p>
        </p:txBody>
      </p:sp>
      <p:pic>
        <p:nvPicPr>
          <p:cNvPr id="83971" name="Picture 4" descr="arp1"/>
          <p:cNvPicPr>
            <a:picLocks noChangeAspect="1" noChangeArrowheads="1"/>
          </p:cNvPicPr>
          <p:nvPr/>
        </p:nvPicPr>
        <p:blipFill>
          <a:blip r:embed="rId2" cstate="print"/>
          <a:srcRect/>
          <a:stretch>
            <a:fillRect/>
          </a:stretch>
        </p:blipFill>
        <p:spPr bwMode="auto">
          <a:xfrm>
            <a:off x="152400" y="1549717"/>
            <a:ext cx="6705600" cy="51130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mtClean="0"/>
              <a:t>ARP (533)</a:t>
            </a:r>
          </a:p>
        </p:txBody>
      </p:sp>
      <p:pic>
        <p:nvPicPr>
          <p:cNvPr id="84995" name="Picture 4" descr="arp2"/>
          <p:cNvPicPr>
            <a:picLocks noChangeAspect="1" noChangeArrowheads="1"/>
          </p:cNvPicPr>
          <p:nvPr/>
        </p:nvPicPr>
        <p:blipFill>
          <a:blip r:embed="rId2" cstate="print"/>
          <a:srcRect/>
          <a:stretch>
            <a:fillRect/>
          </a:stretch>
        </p:blipFill>
        <p:spPr bwMode="auto">
          <a:xfrm>
            <a:off x="152400" y="1573530"/>
            <a:ext cx="6705600" cy="51130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smtClean="0"/>
              <a:t>DHCP - 534</a:t>
            </a:r>
          </a:p>
        </p:txBody>
      </p:sp>
      <p:sp>
        <p:nvSpPr>
          <p:cNvPr id="86019" name="Rectangle 3"/>
          <p:cNvSpPr>
            <a:spLocks noGrp="1" noChangeArrowheads="1"/>
          </p:cNvSpPr>
          <p:nvPr>
            <p:ph idx="1"/>
          </p:nvPr>
        </p:nvSpPr>
        <p:spPr/>
        <p:txBody>
          <a:bodyPr/>
          <a:lstStyle/>
          <a:p>
            <a:r>
              <a:rPr lang="en-US" smtClean="0"/>
              <a:t>DHCP – what is it what is it used for?</a:t>
            </a:r>
          </a:p>
          <a:p>
            <a:pPr lvl="1"/>
            <a:r>
              <a:rPr lang="en-US" smtClean="0"/>
              <a:t>Precursors</a:t>
            </a:r>
          </a:p>
          <a:p>
            <a:pPr lvl="2"/>
            <a:r>
              <a:rPr lang="en-US" smtClean="0"/>
              <a:t>RARP – what did it do?</a:t>
            </a:r>
          </a:p>
          <a:p>
            <a:pPr lvl="2"/>
            <a:r>
              <a:rPr lang="en-US" smtClean="0"/>
              <a:t>BOOTP – what did it do?</a:t>
            </a:r>
          </a:p>
          <a:p>
            <a:endParaRPr lang="en-US" smtClean="0"/>
          </a:p>
          <a:p>
            <a:endParaRPr lang="en-US" smtClean="0"/>
          </a:p>
          <a:p>
            <a:endParaRPr lang="en-US" smtClean="0"/>
          </a:p>
          <a:p>
            <a:endParaRPr lang="en-US" smtClean="0"/>
          </a:p>
          <a:p>
            <a:endParaRPr lang="en-US"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smtClean="0"/>
              <a:t>ICMP - 537</a:t>
            </a:r>
          </a:p>
        </p:txBody>
      </p:sp>
      <p:sp>
        <p:nvSpPr>
          <p:cNvPr id="87043" name="Rectangle 3"/>
          <p:cNvSpPr>
            <a:spLocks noGrp="1" noChangeArrowheads="1"/>
          </p:cNvSpPr>
          <p:nvPr>
            <p:ph idx="1"/>
          </p:nvPr>
        </p:nvSpPr>
        <p:spPr/>
        <p:txBody>
          <a:bodyPr>
            <a:normAutofit fontScale="92500" lnSpcReduction="10000"/>
          </a:bodyPr>
          <a:lstStyle/>
          <a:p>
            <a:r>
              <a:rPr lang="en-US" dirty="0" smtClean="0"/>
              <a:t>ICMP – “IP helper”</a:t>
            </a:r>
          </a:p>
          <a:p>
            <a:pPr lvl="1"/>
            <a:r>
              <a:rPr lang="en-US" dirty="0" smtClean="0"/>
              <a:t>Echo request/reply</a:t>
            </a:r>
          </a:p>
          <a:p>
            <a:pPr lvl="1"/>
            <a:r>
              <a:rPr lang="en-US" dirty="0" smtClean="0"/>
              <a:t>Destination unreachable</a:t>
            </a:r>
          </a:p>
          <a:p>
            <a:pPr lvl="1"/>
            <a:r>
              <a:rPr lang="en-US" dirty="0" smtClean="0"/>
              <a:t>Source quench</a:t>
            </a:r>
          </a:p>
          <a:p>
            <a:pPr lvl="1"/>
            <a:r>
              <a:rPr lang="en-US" dirty="0" smtClean="0"/>
              <a:t>Redirect</a:t>
            </a:r>
          </a:p>
          <a:p>
            <a:pPr lvl="1"/>
            <a:r>
              <a:rPr lang="en-US" dirty="0" smtClean="0"/>
              <a:t>Trace route</a:t>
            </a:r>
          </a:p>
          <a:p>
            <a:r>
              <a:rPr lang="en-US" dirty="0" smtClean="0"/>
              <a:t>Security problems? </a:t>
            </a:r>
          </a:p>
          <a:p>
            <a:r>
              <a:rPr lang="en-US" dirty="0" smtClean="0"/>
              <a:t>LOKI – sending data in ICMP messages. (stealthy… we will talk about this later in this chapter)</a:t>
            </a:r>
          </a:p>
          <a:p>
            <a:endParaRPr lang="en-US" dirty="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mtClean="0"/>
              <a:t>Basic Networking Devices (541)</a:t>
            </a:r>
          </a:p>
        </p:txBody>
      </p:sp>
      <p:sp>
        <p:nvSpPr>
          <p:cNvPr id="88067" name="Rectangle 3"/>
          <p:cNvSpPr>
            <a:spLocks noGrp="1" noChangeArrowheads="1"/>
          </p:cNvSpPr>
          <p:nvPr>
            <p:ph idx="1"/>
          </p:nvPr>
        </p:nvSpPr>
        <p:spPr/>
        <p:txBody>
          <a:bodyPr/>
          <a:lstStyle/>
          <a:p>
            <a:pPr>
              <a:buNone/>
            </a:pPr>
            <a:r>
              <a:rPr lang="en-US" dirty="0" smtClean="0"/>
              <a:t>There are different types of networking devices that exist we will look at</a:t>
            </a:r>
          </a:p>
          <a:p>
            <a:r>
              <a:rPr lang="en-US" dirty="0" smtClean="0"/>
              <a:t>Repeaters</a:t>
            </a:r>
          </a:p>
          <a:p>
            <a:r>
              <a:rPr lang="en-US" dirty="0" smtClean="0"/>
              <a:t>Hubs</a:t>
            </a:r>
          </a:p>
          <a:p>
            <a:r>
              <a:rPr lang="en-US" dirty="0" smtClean="0"/>
              <a:t>Bridges</a:t>
            </a:r>
          </a:p>
          <a:p>
            <a:r>
              <a:rPr lang="en-US" dirty="0" smtClean="0"/>
              <a:t>Switches</a:t>
            </a:r>
          </a:p>
          <a:p>
            <a:r>
              <a:rPr lang="en-US" dirty="0" smtClean="0"/>
              <a:t>Routers</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smtClean="0"/>
              <a:t>Repeaters - 541</a:t>
            </a:r>
          </a:p>
        </p:txBody>
      </p:sp>
      <p:sp>
        <p:nvSpPr>
          <p:cNvPr id="89091" name="Rectangle 3"/>
          <p:cNvSpPr>
            <a:spLocks noGrp="1" noChangeArrowheads="1"/>
          </p:cNvSpPr>
          <p:nvPr>
            <p:ph idx="1"/>
          </p:nvPr>
        </p:nvSpPr>
        <p:spPr/>
        <p:txBody>
          <a:bodyPr/>
          <a:lstStyle/>
          <a:p>
            <a:r>
              <a:rPr lang="en-US" smtClean="0"/>
              <a:t>Layer 1 device</a:t>
            </a:r>
          </a:p>
          <a:p>
            <a:r>
              <a:rPr lang="en-US" smtClean="0"/>
              <a:t>No intelligence</a:t>
            </a:r>
          </a:p>
          <a:p>
            <a:r>
              <a:rPr lang="en-US" smtClean="0"/>
              <a:t>Simply repeats and electrical signal from an input to an output.</a:t>
            </a:r>
          </a:p>
          <a:p>
            <a:r>
              <a:rPr lang="en-US" smtClean="0"/>
              <a:t>Used to increase range (ex. Put a repeater 200 meters down a 10Base2 run to double the length)</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smtClean="0"/>
              <a:t>Hub (542)</a:t>
            </a:r>
          </a:p>
        </p:txBody>
      </p:sp>
      <p:sp>
        <p:nvSpPr>
          <p:cNvPr id="90115" name="Rectangle 3"/>
          <p:cNvSpPr>
            <a:spLocks noGrp="1" noChangeArrowheads="1"/>
          </p:cNvSpPr>
          <p:nvPr>
            <p:ph idx="1"/>
          </p:nvPr>
        </p:nvSpPr>
        <p:spPr/>
        <p:txBody>
          <a:bodyPr/>
          <a:lstStyle/>
          <a:p>
            <a:r>
              <a:rPr lang="en-US" smtClean="0"/>
              <a:t>Multiport repeater</a:t>
            </a:r>
          </a:p>
          <a:p>
            <a:r>
              <a:rPr lang="en-US" smtClean="0"/>
              <a:t>The initial way to connect computer together in a STAR configuration, using twisted pair wiring (really still a BUS)</a:t>
            </a:r>
          </a:p>
          <a:p>
            <a:r>
              <a:rPr lang="en-US" smtClean="0"/>
              <a:t>Layer 1 device</a:t>
            </a:r>
          </a:p>
          <a:p>
            <a:r>
              <a:rPr lang="en-US" smtClean="0"/>
              <a:t>No intelligence</a:t>
            </a:r>
          </a:p>
          <a:p>
            <a:r>
              <a:rPr lang="en-US" smtClean="0"/>
              <a:t>Just repeats a signal down ALL the wires</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smtClean="0"/>
              <a:t>Bridge (542)</a:t>
            </a:r>
          </a:p>
        </p:txBody>
      </p:sp>
      <p:sp>
        <p:nvSpPr>
          <p:cNvPr id="91139" name="Rectangle 3"/>
          <p:cNvSpPr>
            <a:spLocks noGrp="1" noChangeArrowheads="1"/>
          </p:cNvSpPr>
          <p:nvPr>
            <p:ph idx="1"/>
          </p:nvPr>
        </p:nvSpPr>
        <p:spPr/>
        <p:txBody>
          <a:bodyPr>
            <a:normAutofit lnSpcReduction="10000"/>
          </a:bodyPr>
          <a:lstStyle/>
          <a:p>
            <a:pPr>
              <a:buNone/>
            </a:pPr>
            <a:r>
              <a:rPr lang="en-US" dirty="0" smtClean="0"/>
              <a:t>A bridge connects two segments of the SAME LAN together. However a bridge has some interesting features</a:t>
            </a:r>
          </a:p>
          <a:p>
            <a:r>
              <a:rPr lang="en-US" dirty="0" smtClean="0"/>
              <a:t>It is intelligent, it learns which MAC addresses are on each side of the bridge and uses that to determine how to send traffic</a:t>
            </a:r>
          </a:p>
          <a:p>
            <a:r>
              <a:rPr lang="en-US" dirty="0" smtClean="0"/>
              <a:t>A bridge isolates traffic to each side of the bridge and only forwards it across the bridge if necessary (good for security and performance) See next 3 slides</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smtClean="0"/>
              <a:t>Bridge</a:t>
            </a:r>
          </a:p>
        </p:txBody>
      </p:sp>
      <p:sp>
        <p:nvSpPr>
          <p:cNvPr id="92163" name="Rectangle 3"/>
          <p:cNvSpPr>
            <a:spLocks noGrp="1" noChangeArrowheads="1"/>
          </p:cNvSpPr>
          <p:nvPr>
            <p:ph idx="1"/>
          </p:nvPr>
        </p:nvSpPr>
        <p:spPr/>
        <p:txBody>
          <a:bodyPr/>
          <a:lstStyle/>
          <a:p>
            <a:r>
              <a:rPr lang="en-US" smtClean="0"/>
              <a:t>A bridge learns which computers (MAC addresses) are on each side of the bridge) It will forward traffic across the bridge if necessary.</a:t>
            </a:r>
          </a:p>
        </p:txBody>
      </p:sp>
      <p:pic>
        <p:nvPicPr>
          <p:cNvPr id="92164" name="Picture 4" descr="bridge2"/>
          <p:cNvPicPr>
            <a:picLocks noChangeAspect="1" noChangeArrowheads="1"/>
          </p:cNvPicPr>
          <p:nvPr/>
        </p:nvPicPr>
        <p:blipFill>
          <a:blip r:embed="rId2" cstate="print"/>
          <a:srcRect/>
          <a:stretch>
            <a:fillRect/>
          </a:stretch>
        </p:blipFill>
        <p:spPr bwMode="auto">
          <a:xfrm>
            <a:off x="914400" y="1600200"/>
            <a:ext cx="7315200" cy="314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mtClean="0"/>
              <a:t>Bridge</a:t>
            </a:r>
          </a:p>
        </p:txBody>
      </p:sp>
      <p:sp>
        <p:nvSpPr>
          <p:cNvPr id="93187" name="Rectangle 3"/>
          <p:cNvSpPr>
            <a:spLocks noGrp="1" noChangeArrowheads="1"/>
          </p:cNvSpPr>
          <p:nvPr>
            <p:ph idx="1"/>
          </p:nvPr>
        </p:nvSpPr>
        <p:spPr>
          <a:xfrm>
            <a:off x="457200" y="4495800"/>
            <a:ext cx="8229600" cy="1905000"/>
          </a:xfrm>
        </p:spPr>
        <p:txBody>
          <a:bodyPr>
            <a:normAutofit fontScale="92500" lnSpcReduction="10000"/>
          </a:bodyPr>
          <a:lstStyle/>
          <a:p>
            <a:pPr>
              <a:buNone/>
            </a:pPr>
            <a:r>
              <a:rPr lang="en-US" dirty="0" smtClean="0"/>
              <a:t>A bridge will only forward traffic across the bridge IF and ONLY IF, a computer on one side of the bridge is trying to communicate with a computer on the other side of the bridge. </a:t>
            </a:r>
          </a:p>
        </p:txBody>
      </p:sp>
      <p:pic>
        <p:nvPicPr>
          <p:cNvPr id="93188" name="Picture 4" descr="bridge3"/>
          <p:cNvPicPr>
            <a:picLocks noChangeAspect="1" noChangeArrowheads="1"/>
          </p:cNvPicPr>
          <p:nvPr/>
        </p:nvPicPr>
        <p:blipFill>
          <a:blip r:embed="rId2" cstate="print"/>
          <a:srcRect/>
          <a:stretch>
            <a:fillRect/>
          </a:stretch>
        </p:blipFill>
        <p:spPr bwMode="auto">
          <a:xfrm>
            <a:off x="1295400" y="1600200"/>
            <a:ext cx="6629400" cy="2846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OSI (489)</a:t>
            </a:r>
          </a:p>
        </p:txBody>
      </p:sp>
      <p:sp>
        <p:nvSpPr>
          <p:cNvPr id="10243" name="Rectangle 3"/>
          <p:cNvSpPr>
            <a:spLocks noGrp="1" noChangeArrowheads="1"/>
          </p:cNvSpPr>
          <p:nvPr>
            <p:ph idx="1"/>
          </p:nvPr>
        </p:nvSpPr>
        <p:spPr/>
        <p:txBody>
          <a:bodyPr/>
          <a:lstStyle/>
          <a:p>
            <a:r>
              <a:rPr lang="en-US" smtClean="0"/>
              <a:t>The OSI model is broken down into 7 levels (layers) which we will discuss next.</a:t>
            </a:r>
          </a:p>
          <a:p>
            <a:endParaRPr lang="en-US"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smtClean="0"/>
              <a:t>Bridge</a:t>
            </a:r>
          </a:p>
        </p:txBody>
      </p:sp>
      <p:sp>
        <p:nvSpPr>
          <p:cNvPr id="94211" name="Rectangle 3"/>
          <p:cNvSpPr>
            <a:spLocks noGrp="1" noChangeArrowheads="1"/>
          </p:cNvSpPr>
          <p:nvPr>
            <p:ph idx="1"/>
          </p:nvPr>
        </p:nvSpPr>
        <p:spPr>
          <a:xfrm>
            <a:off x="457200" y="4343400"/>
            <a:ext cx="8229600" cy="2057400"/>
          </a:xfrm>
        </p:spPr>
        <p:txBody>
          <a:bodyPr>
            <a:normAutofit fontScale="92500" lnSpcReduction="20000"/>
          </a:bodyPr>
          <a:lstStyle/>
          <a:p>
            <a:pPr>
              <a:buNone/>
            </a:pPr>
            <a:r>
              <a:rPr lang="en-US" dirty="0" smtClean="0"/>
              <a:t>A bridge can optimize performance, by allowing two conversations to occur (one on each side of the bridge). </a:t>
            </a:r>
          </a:p>
          <a:p>
            <a:r>
              <a:rPr lang="en-US" dirty="0" smtClean="0"/>
              <a:t>A and B can communicate at the SAME time C and D communicate</a:t>
            </a:r>
          </a:p>
        </p:txBody>
      </p:sp>
      <p:pic>
        <p:nvPicPr>
          <p:cNvPr id="94212" name="Picture 4" descr="bridge1"/>
          <p:cNvPicPr>
            <a:picLocks noChangeAspect="1" noChangeArrowheads="1"/>
          </p:cNvPicPr>
          <p:nvPr/>
        </p:nvPicPr>
        <p:blipFill>
          <a:blip r:embed="rId2" cstate="print"/>
          <a:srcRect/>
          <a:stretch>
            <a:fillRect/>
          </a:stretch>
        </p:blipFill>
        <p:spPr bwMode="auto">
          <a:xfrm>
            <a:off x="1219200" y="1524000"/>
            <a:ext cx="6489700" cy="2786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smtClean="0"/>
              <a:t>Bridge</a:t>
            </a:r>
          </a:p>
        </p:txBody>
      </p:sp>
      <p:sp>
        <p:nvSpPr>
          <p:cNvPr id="95235" name="Rectangle 3"/>
          <p:cNvSpPr>
            <a:spLocks noGrp="1" noChangeArrowheads="1"/>
          </p:cNvSpPr>
          <p:nvPr>
            <p:ph idx="1"/>
          </p:nvPr>
        </p:nvSpPr>
        <p:spPr>
          <a:xfrm>
            <a:off x="228600" y="5410200"/>
            <a:ext cx="8686800" cy="1295400"/>
          </a:xfrm>
        </p:spPr>
        <p:txBody>
          <a:bodyPr/>
          <a:lstStyle/>
          <a:p>
            <a:pPr eaLnBrk="1" hangingPunct="1">
              <a:lnSpc>
                <a:spcPct val="90000"/>
              </a:lnSpc>
              <a:buFontTx/>
              <a:buNone/>
            </a:pPr>
            <a:r>
              <a:rPr lang="en-US" sz="2800" dirty="0" smtClean="0"/>
              <a:t>Bridges will forward all broadcasts. Bridges will also forward traffic if doesn’t know which side the destination address is.</a:t>
            </a:r>
          </a:p>
        </p:txBody>
      </p:sp>
      <p:pic>
        <p:nvPicPr>
          <p:cNvPr id="95236" name="Picture 4" descr="bridge4"/>
          <p:cNvPicPr>
            <a:picLocks noChangeAspect="1" noChangeArrowheads="1"/>
          </p:cNvPicPr>
          <p:nvPr/>
        </p:nvPicPr>
        <p:blipFill>
          <a:blip r:embed="rId2" cstate="print"/>
          <a:srcRect/>
          <a:stretch>
            <a:fillRect/>
          </a:stretch>
        </p:blipFill>
        <p:spPr bwMode="auto">
          <a:xfrm>
            <a:off x="1219200" y="1600200"/>
            <a:ext cx="6172200" cy="38384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smtClean="0"/>
              <a:t>Bridge Overview</a:t>
            </a:r>
          </a:p>
        </p:txBody>
      </p:sp>
      <p:sp>
        <p:nvSpPr>
          <p:cNvPr id="96259" name="Rectangle 3"/>
          <p:cNvSpPr>
            <a:spLocks noGrp="1" noChangeArrowheads="1"/>
          </p:cNvSpPr>
          <p:nvPr>
            <p:ph idx="1"/>
          </p:nvPr>
        </p:nvSpPr>
        <p:spPr/>
        <p:txBody>
          <a:bodyPr>
            <a:normAutofit fontScale="92500" lnSpcReduction="20000"/>
          </a:bodyPr>
          <a:lstStyle/>
          <a:p>
            <a:pPr>
              <a:buNone/>
            </a:pPr>
            <a:r>
              <a:rPr lang="en-US" dirty="0" smtClean="0"/>
              <a:t>A bridge builds a table of the layer 2 (MAC) addresses on each side of the bridge and only forwards communication if communication is between MAC addresses on each side of the bridge</a:t>
            </a:r>
          </a:p>
          <a:p>
            <a:r>
              <a:rPr lang="en-US" dirty="0" smtClean="0"/>
              <a:t>A bridge increases performance and security</a:t>
            </a:r>
          </a:p>
          <a:p>
            <a:r>
              <a:rPr lang="en-US" dirty="0" smtClean="0"/>
              <a:t>A bridge is a layer 2 (data link device)</a:t>
            </a:r>
          </a:p>
          <a:p>
            <a:r>
              <a:rPr lang="en-US" dirty="0" smtClean="0"/>
              <a:t>Reduces collision domain by ½</a:t>
            </a:r>
          </a:p>
          <a:p>
            <a:r>
              <a:rPr lang="en-US" dirty="0" smtClean="0"/>
              <a:t>Does not affect broadcast domain (doesn’t affect broadcast storms)</a:t>
            </a:r>
          </a:p>
          <a:p>
            <a:endParaRPr lang="en-US" dirty="0" smtClean="0"/>
          </a:p>
          <a:p>
            <a:pPr algn="ctr">
              <a:buNone/>
            </a:pPr>
            <a:r>
              <a:rPr lang="en-US" dirty="0" smtClean="0"/>
              <a:t>more</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smtClean="0"/>
              <a:t>Bridge Overview</a:t>
            </a:r>
          </a:p>
        </p:txBody>
      </p:sp>
      <p:sp>
        <p:nvSpPr>
          <p:cNvPr id="97283" name="Rectangle 3"/>
          <p:cNvSpPr>
            <a:spLocks noGrp="1" noChangeArrowheads="1"/>
          </p:cNvSpPr>
          <p:nvPr>
            <p:ph idx="1"/>
          </p:nvPr>
        </p:nvSpPr>
        <p:spPr/>
        <p:txBody>
          <a:bodyPr/>
          <a:lstStyle/>
          <a:p>
            <a:endParaRPr lang="en-US" dirty="0" smtClean="0"/>
          </a:p>
          <a:p>
            <a:r>
              <a:rPr lang="en-US" dirty="0" smtClean="0"/>
              <a:t>A bridge can be used to mix different LAN technologies (ex. a wireless AP is a bridge)</a:t>
            </a:r>
          </a:p>
          <a:p>
            <a:r>
              <a:rPr lang="en-US" dirty="0" smtClean="0"/>
              <a:t>Recreates the signal</a:t>
            </a:r>
          </a:p>
          <a:p>
            <a:r>
              <a:rPr lang="en-US" dirty="0" smtClean="0"/>
              <a:t>Uses </a:t>
            </a:r>
            <a:r>
              <a:rPr lang="en-US" i="1" dirty="0" smtClean="0"/>
              <a:t>Spanning Tree algorithm </a:t>
            </a:r>
            <a:r>
              <a:rPr lang="en-US" dirty="0" smtClean="0"/>
              <a:t>to detect loops.</a:t>
            </a:r>
          </a:p>
          <a:p>
            <a:endParaRPr lang="en-US" dirty="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smtClean="0"/>
              <a:t>Switch (546)</a:t>
            </a:r>
          </a:p>
        </p:txBody>
      </p:sp>
      <p:sp>
        <p:nvSpPr>
          <p:cNvPr id="98307" name="Rectangle 3"/>
          <p:cNvSpPr>
            <a:spLocks noGrp="1" noChangeArrowheads="1"/>
          </p:cNvSpPr>
          <p:nvPr>
            <p:ph idx="1"/>
          </p:nvPr>
        </p:nvSpPr>
        <p:spPr/>
        <p:txBody>
          <a:bodyPr>
            <a:normAutofit fontScale="92500" lnSpcReduction="20000"/>
          </a:bodyPr>
          <a:lstStyle/>
          <a:p>
            <a:pPr>
              <a:buNone/>
            </a:pPr>
            <a:r>
              <a:rPr lang="en-US" dirty="0" smtClean="0"/>
              <a:t>A network Switch is just a multi-port bridge. Switches will often have 24 or more ports, and learns which MAC addresses are on which ports.</a:t>
            </a:r>
          </a:p>
          <a:p>
            <a:endParaRPr lang="en-US" dirty="0" smtClean="0"/>
          </a:p>
          <a:p>
            <a:r>
              <a:rPr lang="en-US" dirty="0" smtClean="0"/>
              <a:t>Works at layer 2 (data link)</a:t>
            </a:r>
          </a:p>
          <a:p>
            <a:r>
              <a:rPr lang="en-US" dirty="0" smtClean="0"/>
              <a:t>On a switch a computer can send data AND receive data at the same time (full duplex… increasing performance by up to 2x)</a:t>
            </a:r>
          </a:p>
          <a:p>
            <a:r>
              <a:rPr lang="en-US" dirty="0" smtClean="0"/>
              <a:t>On a switch each port is it’s own collision domain, and will not have a collision, therefore allowing line speed communication on each port </a:t>
            </a:r>
          </a:p>
          <a:p>
            <a:pPr algn="ctr">
              <a:buNone/>
            </a:pPr>
            <a:r>
              <a:rPr lang="en-US" dirty="0" smtClean="0"/>
              <a:t>more</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smtClean="0"/>
              <a:t>Switch (546)</a:t>
            </a:r>
          </a:p>
        </p:txBody>
      </p:sp>
      <p:sp>
        <p:nvSpPr>
          <p:cNvPr id="99331" name="Rectangle 3"/>
          <p:cNvSpPr>
            <a:spLocks noGrp="1" noChangeArrowheads="1"/>
          </p:cNvSpPr>
          <p:nvPr>
            <p:ph idx="1"/>
          </p:nvPr>
        </p:nvSpPr>
        <p:spPr/>
        <p:txBody>
          <a:bodyPr>
            <a:normAutofit lnSpcReduction="10000"/>
          </a:bodyPr>
          <a:lstStyle/>
          <a:p>
            <a:r>
              <a:rPr lang="en-US" smtClean="0"/>
              <a:t>A switch does not alter broadcast domains</a:t>
            </a:r>
          </a:p>
          <a:p>
            <a:r>
              <a:rPr lang="en-US" smtClean="0"/>
              <a:t>A switch only sends traffic from the sending computer to the receiving computer, therefore stops sniffing (watch for MAC flooding attacks though)</a:t>
            </a:r>
          </a:p>
          <a:p>
            <a:r>
              <a:rPr lang="en-US" smtClean="0"/>
              <a:t>Since switches inspect the MAC address on all traffic, a switch can be programmed to only allow certain MAC addresses to communicate, and ignore other MAC addresses.</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smtClean="0"/>
              <a:t>Switch</a:t>
            </a:r>
          </a:p>
        </p:txBody>
      </p:sp>
      <p:sp>
        <p:nvSpPr>
          <p:cNvPr id="6" name="Content Placeholder 5"/>
          <p:cNvSpPr>
            <a:spLocks noGrp="1"/>
          </p:cNvSpPr>
          <p:nvPr>
            <p:ph idx="1"/>
          </p:nvPr>
        </p:nvSpPr>
        <p:spPr/>
        <p:txBody>
          <a:bodyPr/>
          <a:lstStyle/>
          <a:p>
            <a:endParaRPr lang="en-US" dirty="0"/>
          </a:p>
        </p:txBody>
      </p:sp>
      <p:pic>
        <p:nvPicPr>
          <p:cNvPr id="100355" name="Picture 3" descr="switch3"/>
          <p:cNvPicPr>
            <a:picLocks noChangeAspect="1" noChangeArrowheads="1"/>
          </p:cNvPicPr>
          <p:nvPr/>
        </p:nvPicPr>
        <p:blipFill>
          <a:blip r:embed="rId2" cstate="print"/>
          <a:srcRect/>
          <a:stretch>
            <a:fillRect/>
          </a:stretch>
        </p:blipFill>
        <p:spPr bwMode="auto">
          <a:xfrm>
            <a:off x="1143000" y="1662444"/>
            <a:ext cx="6248400" cy="5195556"/>
          </a:xfrm>
          <a:prstGeom prst="rect">
            <a:avLst/>
          </a:prstGeom>
          <a:noFill/>
          <a:ln w="9525">
            <a:noFill/>
            <a:miter lim="800000"/>
            <a:headEnd/>
            <a:tailEnd/>
          </a:ln>
        </p:spPr>
      </p:pic>
      <p:sp>
        <p:nvSpPr>
          <p:cNvPr id="100356" name="Text Box 4"/>
          <p:cNvSpPr txBox="1">
            <a:spLocks noChangeArrowheads="1"/>
          </p:cNvSpPr>
          <p:nvPr/>
        </p:nvSpPr>
        <p:spPr bwMode="auto">
          <a:xfrm>
            <a:off x="152400" y="5638800"/>
            <a:ext cx="8839200" cy="1066800"/>
          </a:xfrm>
          <a:prstGeom prst="rect">
            <a:avLst/>
          </a:prstGeom>
          <a:noFill/>
          <a:ln w="9525">
            <a:noFill/>
            <a:miter lim="800000"/>
            <a:headEnd/>
            <a:tailEnd/>
          </a:ln>
        </p:spPr>
        <p:txBody>
          <a:bodyPr>
            <a:spAutoFit/>
          </a:bodyPr>
          <a:lstStyle/>
          <a:p>
            <a:pPr algn="l">
              <a:spcBef>
                <a:spcPct val="50000"/>
              </a:spcBef>
            </a:pPr>
            <a:r>
              <a:rPr lang="en-US" sz="3200"/>
              <a:t>Multiple conversations can occur on a switch at the same time!</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smtClean="0"/>
              <a:t>Switch Specific Attacks</a:t>
            </a:r>
          </a:p>
        </p:txBody>
      </p:sp>
      <p:sp>
        <p:nvSpPr>
          <p:cNvPr id="101379" name="Rectangle 3"/>
          <p:cNvSpPr>
            <a:spLocks noGrp="1" noChangeArrowheads="1"/>
          </p:cNvSpPr>
          <p:nvPr>
            <p:ph idx="1"/>
          </p:nvPr>
        </p:nvSpPr>
        <p:spPr/>
        <p:txBody>
          <a:bodyPr/>
          <a:lstStyle/>
          <a:p>
            <a:r>
              <a:rPr lang="en-US" dirty="0" smtClean="0"/>
              <a:t>Mac Flooding – Putting out tons of packets with different MAC addresses in the attempts to overfill the switches MAC tables. If this happens a switch might simply drop into “hub mode” and start simply sending traffic down each port.</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smtClean="0"/>
              <a:t>Hubs Bridges and Switches</a:t>
            </a:r>
          </a:p>
        </p:txBody>
      </p:sp>
      <p:sp>
        <p:nvSpPr>
          <p:cNvPr id="102403" name="Rectangle 3"/>
          <p:cNvSpPr>
            <a:spLocks noGrp="1" noChangeArrowheads="1"/>
          </p:cNvSpPr>
          <p:nvPr>
            <p:ph idx="1"/>
          </p:nvPr>
        </p:nvSpPr>
        <p:spPr/>
        <p:txBody>
          <a:bodyPr/>
          <a:lstStyle/>
          <a:p>
            <a:pPr>
              <a:buNone/>
            </a:pPr>
            <a:r>
              <a:rPr lang="en-US" dirty="0" smtClean="0"/>
              <a:t>An important concept… all computers connected via Hubs, Bridges and switches are in the same broadcast domain and these computers form a LAN.  They SHOULD be on the same IP network. (see slide)</a:t>
            </a:r>
          </a:p>
          <a:p>
            <a:r>
              <a:rPr lang="en-US" dirty="0" smtClean="0"/>
              <a:t>192.168.1.4 / 255.255.255.0</a:t>
            </a:r>
          </a:p>
          <a:p>
            <a:r>
              <a:rPr lang="en-US" dirty="0" smtClean="0"/>
              <a:t>192.168.1.100 / 255.255.255.0</a:t>
            </a:r>
          </a:p>
          <a:p>
            <a:r>
              <a:rPr lang="en-US" dirty="0" smtClean="0"/>
              <a:t>192.168.1. 14 / 255.255.255.0</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smtClean="0"/>
              <a:t>LAN</a:t>
            </a:r>
          </a:p>
        </p:txBody>
      </p:sp>
      <p:sp>
        <p:nvSpPr>
          <p:cNvPr id="103427" name="Rectangle 3"/>
          <p:cNvSpPr>
            <a:spLocks noGrp="1" noChangeArrowheads="1"/>
          </p:cNvSpPr>
          <p:nvPr>
            <p:ph idx="1"/>
          </p:nvPr>
        </p:nvSpPr>
        <p:spPr>
          <a:xfrm>
            <a:off x="152400" y="5943600"/>
            <a:ext cx="8991600" cy="792163"/>
          </a:xfrm>
        </p:spPr>
        <p:txBody>
          <a:bodyPr>
            <a:normAutofit lnSpcReduction="10000"/>
          </a:bodyPr>
          <a:lstStyle/>
          <a:p>
            <a:pPr eaLnBrk="1" hangingPunct="1">
              <a:lnSpc>
                <a:spcPct val="80000"/>
              </a:lnSpc>
              <a:buFontTx/>
              <a:buNone/>
            </a:pPr>
            <a:r>
              <a:rPr lang="en-US" sz="2800" smtClean="0"/>
              <a:t>All these computers are on the same LAN, and logical IP network. All are in the same broadcast domain.</a:t>
            </a:r>
          </a:p>
        </p:txBody>
      </p:sp>
      <p:pic>
        <p:nvPicPr>
          <p:cNvPr id="103428" name="Picture 4" descr="lan"/>
          <p:cNvPicPr>
            <a:picLocks noChangeAspect="1" noChangeArrowheads="1"/>
          </p:cNvPicPr>
          <p:nvPr/>
        </p:nvPicPr>
        <p:blipFill>
          <a:blip r:embed="rId2" cstate="print"/>
          <a:srcRect/>
          <a:stretch>
            <a:fillRect/>
          </a:stretch>
        </p:blipFill>
        <p:spPr bwMode="auto">
          <a:xfrm>
            <a:off x="1219200" y="1582809"/>
            <a:ext cx="6019800" cy="41036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1584</TotalTime>
  <Words>8159</Words>
  <Application>Microsoft Office PowerPoint</Application>
  <PresentationFormat>On-screen Show (4:3)</PresentationFormat>
  <Paragraphs>1225</Paragraphs>
  <Slides>249</Slides>
  <Notes>0</Notes>
  <HiddenSlides>0</HiddenSlides>
  <MMClips>0</MMClips>
  <ScaleCrop>false</ScaleCrop>
  <HeadingPairs>
    <vt:vector size="4" baseType="variant">
      <vt:variant>
        <vt:lpstr>Theme</vt:lpstr>
      </vt:variant>
      <vt:variant>
        <vt:i4>1</vt:i4>
      </vt:variant>
      <vt:variant>
        <vt:lpstr>Slide Titles</vt:lpstr>
      </vt:variant>
      <vt:variant>
        <vt:i4>249</vt:i4>
      </vt:variant>
    </vt:vector>
  </HeadingPairs>
  <TitlesOfParts>
    <vt:vector size="250" baseType="lpstr">
      <vt:lpstr>Module</vt:lpstr>
      <vt:lpstr>Chapter 7: Telecommunications and Network Security</vt:lpstr>
      <vt:lpstr>Chapter 7</vt:lpstr>
      <vt:lpstr>OSI Model</vt:lpstr>
      <vt:lpstr>OSI</vt:lpstr>
      <vt:lpstr>OSI model 485</vt:lpstr>
      <vt:lpstr>OSI</vt:lpstr>
      <vt:lpstr>OSI</vt:lpstr>
      <vt:lpstr>OSI</vt:lpstr>
      <vt:lpstr>OSI (489)</vt:lpstr>
      <vt:lpstr>OSI model – layer 1 physical (496)</vt:lpstr>
      <vt:lpstr>OSI model – layer 2 data link</vt:lpstr>
      <vt:lpstr>OSI model – layer 2 (494)</vt:lpstr>
      <vt:lpstr>Ethernet Frame</vt:lpstr>
      <vt:lpstr>OSI model – layer 3 network (493)</vt:lpstr>
      <vt:lpstr>IP Packet</vt:lpstr>
      <vt:lpstr>OSI model layer 3 network - 493</vt:lpstr>
      <vt:lpstr>OSI model Layer 4 Transport (492)</vt:lpstr>
      <vt:lpstr>OSI Model Layer 5 Session (491)</vt:lpstr>
      <vt:lpstr>OSI model Layer 6 – Presentation (489)</vt:lpstr>
      <vt:lpstr>OSI model Layer 7 – Application (489) </vt:lpstr>
      <vt:lpstr>Quick OSI review</vt:lpstr>
      <vt:lpstr>TCP/IP model</vt:lpstr>
      <vt:lpstr>TCP/IP Model (499)</vt:lpstr>
      <vt:lpstr>TCP/IP Model</vt:lpstr>
      <vt:lpstr>TCP/IP model</vt:lpstr>
      <vt:lpstr>OSI vs. TCP/IP model</vt:lpstr>
      <vt:lpstr>Some network equipment and what layers they generally work on</vt:lpstr>
      <vt:lpstr>TCP/IP (499)</vt:lpstr>
      <vt:lpstr>IP Address (506)</vt:lpstr>
      <vt:lpstr>IP addresses and Subnet Masks (506)</vt:lpstr>
      <vt:lpstr>IP addresses and Subnet Masks (506)</vt:lpstr>
      <vt:lpstr>IP address and subnet mask (506)</vt:lpstr>
      <vt:lpstr>IP addresses and subnet masks (506)</vt:lpstr>
      <vt:lpstr>TCP/IP class networks - 506</vt:lpstr>
      <vt:lpstr>TCP/IP class networks - 506</vt:lpstr>
      <vt:lpstr>TCP/IP Classless networks (508)</vt:lpstr>
      <vt:lpstr>TCP/IP and CIDR (n/b)</vt:lpstr>
      <vt:lpstr>TCP/IP and CIDR (n/b)</vt:lpstr>
      <vt:lpstr>CIDR (n/b)</vt:lpstr>
      <vt:lpstr>Two quick examples to try</vt:lpstr>
      <vt:lpstr>TCP and CIDR (answers)</vt:lpstr>
      <vt:lpstr>TCP and CIDR (answers)</vt:lpstr>
      <vt:lpstr>TCP/IP  - 500</vt:lpstr>
      <vt:lpstr>TCP/UDP - 498</vt:lpstr>
      <vt:lpstr>TCP</vt:lpstr>
      <vt:lpstr>TCP - 504</vt:lpstr>
      <vt:lpstr>TCP - 504</vt:lpstr>
      <vt:lpstr>TCP header</vt:lpstr>
      <vt:lpstr>UDP</vt:lpstr>
      <vt:lpstr>UDP - 500 </vt:lpstr>
      <vt:lpstr>UDP header</vt:lpstr>
      <vt:lpstr>Ports - 503</vt:lpstr>
      <vt:lpstr>Random Networking Terms - 512</vt:lpstr>
      <vt:lpstr>Random Networking Terms</vt:lpstr>
      <vt:lpstr>Network Topologies</vt:lpstr>
      <vt:lpstr>Bus (514)</vt:lpstr>
      <vt:lpstr>Ring (514)</vt:lpstr>
      <vt:lpstr>Star Topology (514)</vt:lpstr>
      <vt:lpstr>Mesh (515)</vt:lpstr>
      <vt:lpstr>Network Topology</vt:lpstr>
      <vt:lpstr>Network Types</vt:lpstr>
      <vt:lpstr>Ethernet - 517</vt:lpstr>
      <vt:lpstr>Collision Domain</vt:lpstr>
      <vt:lpstr>Broadcast Domain</vt:lpstr>
      <vt:lpstr>Ethernet media types - 518</vt:lpstr>
      <vt:lpstr>Coax (10 base 2)</vt:lpstr>
      <vt:lpstr>Ethernet Media Types - 514</vt:lpstr>
      <vt:lpstr>10 Base 5 and Vampire Tap</vt:lpstr>
      <vt:lpstr>Twisted Pair</vt:lpstr>
      <vt:lpstr>Twisted Pair</vt:lpstr>
      <vt:lpstr>Ethernet Media Types - 524</vt:lpstr>
      <vt:lpstr>Ethernet Media Types - 518</vt:lpstr>
      <vt:lpstr>Ethernet Media Types</vt:lpstr>
      <vt:lpstr>Token Ring (520)</vt:lpstr>
      <vt:lpstr>FDDI - 521</vt:lpstr>
      <vt:lpstr>FDDI dual ring</vt:lpstr>
      <vt:lpstr>Fiber</vt:lpstr>
      <vt:lpstr>Media Access Technologies (526)</vt:lpstr>
      <vt:lpstr>LAN Protocols - 529</vt:lpstr>
      <vt:lpstr>ARP (533)</vt:lpstr>
      <vt:lpstr>ARP (533)</vt:lpstr>
      <vt:lpstr>DHCP - 534</vt:lpstr>
      <vt:lpstr>ICMP - 537</vt:lpstr>
      <vt:lpstr>Basic Networking Devices (541)</vt:lpstr>
      <vt:lpstr>Repeaters - 541</vt:lpstr>
      <vt:lpstr>Hub (542)</vt:lpstr>
      <vt:lpstr>Bridge (542)</vt:lpstr>
      <vt:lpstr>Bridge</vt:lpstr>
      <vt:lpstr>Bridge</vt:lpstr>
      <vt:lpstr>Bridge</vt:lpstr>
      <vt:lpstr>Bridge</vt:lpstr>
      <vt:lpstr>Bridge Overview</vt:lpstr>
      <vt:lpstr>Bridge Overview</vt:lpstr>
      <vt:lpstr>Switch (546)</vt:lpstr>
      <vt:lpstr>Switch (546)</vt:lpstr>
      <vt:lpstr>Switch</vt:lpstr>
      <vt:lpstr>Switch Specific Attacks</vt:lpstr>
      <vt:lpstr>Hubs Bridges and Switches</vt:lpstr>
      <vt:lpstr>LAN</vt:lpstr>
      <vt:lpstr>VLANs (549)</vt:lpstr>
      <vt:lpstr>VLAN (549)</vt:lpstr>
      <vt:lpstr>Routers (544)</vt:lpstr>
      <vt:lpstr>Router (544)</vt:lpstr>
      <vt:lpstr>Routers and IP addresses</vt:lpstr>
      <vt:lpstr>Routers vs. Switches - 546</vt:lpstr>
      <vt:lpstr>Advanced Networking Devices</vt:lpstr>
      <vt:lpstr>Gateway - 550</vt:lpstr>
      <vt:lpstr>PBX 552</vt:lpstr>
      <vt:lpstr>Firewall 553</vt:lpstr>
      <vt:lpstr>Firewalls - 553</vt:lpstr>
      <vt:lpstr>Packet filter - 555</vt:lpstr>
      <vt:lpstr>Example Packet Filter</vt:lpstr>
      <vt:lpstr>Packet Filter</vt:lpstr>
      <vt:lpstr>State full firewall - 556</vt:lpstr>
      <vt:lpstr>Dynamic packet filtering 562</vt:lpstr>
      <vt:lpstr>Proxy firewalls - 557</vt:lpstr>
      <vt:lpstr>Circuit Level Proxy - 559</vt:lpstr>
      <vt:lpstr>Circuit Level Proxies - 559</vt:lpstr>
      <vt:lpstr>Application Proxies - 559</vt:lpstr>
      <vt:lpstr>Application Proxies - 559</vt:lpstr>
      <vt:lpstr>Application Proxies - 559</vt:lpstr>
      <vt:lpstr>NAT/PNAT</vt:lpstr>
      <vt:lpstr>NAT</vt:lpstr>
      <vt:lpstr>NAT</vt:lpstr>
      <vt:lpstr>PNAT</vt:lpstr>
      <vt:lpstr>PNAT </vt:lpstr>
      <vt:lpstr>NAT/PAT difference</vt:lpstr>
      <vt:lpstr>NAT / PNAT</vt:lpstr>
      <vt:lpstr>Overall Firewall best practices (563)</vt:lpstr>
      <vt:lpstr> Overall Firewall issues</vt:lpstr>
      <vt:lpstr>Firewall Architecture</vt:lpstr>
      <vt:lpstr>Security Zones</vt:lpstr>
      <vt:lpstr>DMZ </vt:lpstr>
      <vt:lpstr>DMZ</vt:lpstr>
      <vt:lpstr>DMZ architectures</vt:lpstr>
      <vt:lpstr>Multi Homed Firewall - 565</vt:lpstr>
      <vt:lpstr>Multi-homed firewall</vt:lpstr>
      <vt:lpstr>Screened Subnet - 566</vt:lpstr>
      <vt:lpstr>Screened Subnet</vt:lpstr>
      <vt:lpstr>Multiple interface firewalls - 560 </vt:lpstr>
      <vt:lpstr>Other Random Network Terms</vt:lpstr>
      <vt:lpstr>Other Technological security concepts (572)</vt:lpstr>
      <vt:lpstr>NOS (568)</vt:lpstr>
      <vt:lpstr>DNS - 574</vt:lpstr>
      <vt:lpstr>DNS - 576</vt:lpstr>
      <vt:lpstr>DNS (also example on 571)</vt:lpstr>
      <vt:lpstr>DNS</vt:lpstr>
      <vt:lpstr>DNS cache poisoning - 577</vt:lpstr>
      <vt:lpstr>DNS SEC</vt:lpstr>
      <vt:lpstr>Intranet, Extranet - 582</vt:lpstr>
      <vt:lpstr>LAN, WAN, MAN - 581</vt:lpstr>
      <vt:lpstr>Types of links for WANs and MANS</vt:lpstr>
      <vt:lpstr>Dedicated (589)</vt:lpstr>
      <vt:lpstr>Frame Relay - 595</vt:lpstr>
      <vt:lpstr>Frame relay / cloud</vt:lpstr>
      <vt:lpstr>WAN terms</vt:lpstr>
      <vt:lpstr>Multiplexing - 591</vt:lpstr>
      <vt:lpstr>CSU/DSU - 592</vt:lpstr>
      <vt:lpstr>Circuit vs. Packet Switching - 594</vt:lpstr>
      <vt:lpstr>Packet Switching (this should be automated)</vt:lpstr>
      <vt:lpstr>ATM - 598</vt:lpstr>
      <vt:lpstr>QoS - 598</vt:lpstr>
      <vt:lpstr>VoIP - 602</vt:lpstr>
      <vt:lpstr>Remote Access</vt:lpstr>
      <vt:lpstr>Remote Access - 610</vt:lpstr>
      <vt:lpstr>Dial up - 610</vt:lpstr>
      <vt:lpstr>Dial Up - 610</vt:lpstr>
      <vt:lpstr>ISDN - 611</vt:lpstr>
      <vt:lpstr>DSL - 613</vt:lpstr>
      <vt:lpstr>Cable Modem - 613</vt:lpstr>
      <vt:lpstr>VPNs</vt:lpstr>
      <vt:lpstr>VPN</vt:lpstr>
      <vt:lpstr>VPN - 615</vt:lpstr>
      <vt:lpstr>Tunneling</vt:lpstr>
      <vt:lpstr>Example of Tunneling</vt:lpstr>
      <vt:lpstr>Example of Tunneling</vt:lpstr>
      <vt:lpstr>Transport </vt:lpstr>
      <vt:lpstr>Example of transport</vt:lpstr>
      <vt:lpstr>Transport vs. Tunnel</vt:lpstr>
      <vt:lpstr>VPN protocols</vt:lpstr>
      <vt:lpstr>PPTP - 619</vt:lpstr>
      <vt:lpstr>PPTP operation</vt:lpstr>
      <vt:lpstr>PPTP</vt:lpstr>
      <vt:lpstr>L2TP</vt:lpstr>
      <vt:lpstr>IP Sec - 617</vt:lpstr>
      <vt:lpstr>IPSEC</vt:lpstr>
      <vt:lpstr>IP SEC SA</vt:lpstr>
      <vt:lpstr>IP Sec SA</vt:lpstr>
      <vt:lpstr>Remote Access Best Practices</vt:lpstr>
      <vt:lpstr>Wireless</vt:lpstr>
      <vt:lpstr>Wireless (625)</vt:lpstr>
      <vt:lpstr>Spread Spectrum - 625</vt:lpstr>
      <vt:lpstr>Wireless Components - 627  </vt:lpstr>
      <vt:lpstr>802.11 standard - 630</vt:lpstr>
      <vt:lpstr>802.11 family - 630</vt:lpstr>
      <vt:lpstr>Wireless security problems</vt:lpstr>
      <vt:lpstr>Airsnarfing (wireless MiM)</vt:lpstr>
      <vt:lpstr>Transmission encryption –  632</vt:lpstr>
      <vt:lpstr>Transmission Encryption</vt:lpstr>
      <vt:lpstr>802.1X - 627</vt:lpstr>
      <vt:lpstr>Bluetooth</vt:lpstr>
      <vt:lpstr>Bluetooth (640)</vt:lpstr>
      <vt:lpstr>Bluetooth Attacks</vt:lpstr>
      <vt:lpstr>Bluetooth Countermeasures</vt:lpstr>
      <vt:lpstr>WAP (641)</vt:lpstr>
      <vt:lpstr>WAP</vt:lpstr>
      <vt:lpstr>WAP GAP</vt:lpstr>
      <vt:lpstr>Attacks against Networks and Software</vt:lpstr>
      <vt:lpstr>LOKI</vt:lpstr>
      <vt:lpstr>MAC flooding</vt:lpstr>
      <vt:lpstr>Buffer Overflows (chapter 11)</vt:lpstr>
      <vt:lpstr>Buffer Overflow</vt:lpstr>
      <vt:lpstr>Buffer Overflow</vt:lpstr>
      <vt:lpstr>Buffer Overflow</vt:lpstr>
      <vt:lpstr>Buffer Overflow</vt:lpstr>
      <vt:lpstr>Buffer Overflow</vt:lpstr>
      <vt:lpstr>Buffer Overflow</vt:lpstr>
      <vt:lpstr>Buffer Overflow</vt:lpstr>
      <vt:lpstr>Buffer Overflow</vt:lpstr>
      <vt:lpstr>Buffer Overflow</vt:lpstr>
      <vt:lpstr>Buffer Overflow</vt:lpstr>
      <vt:lpstr>Buffer Overflow </vt:lpstr>
      <vt:lpstr>Buffer Overflows</vt:lpstr>
      <vt:lpstr>Buffer Overflow</vt:lpstr>
      <vt:lpstr>Buffer Overflow</vt:lpstr>
      <vt:lpstr>Smurf Attack</vt:lpstr>
      <vt:lpstr>Smurf Attack (chapter 11 – 1031)</vt:lpstr>
      <vt:lpstr>Smurf Attack</vt:lpstr>
      <vt:lpstr>Fraggle </vt:lpstr>
      <vt:lpstr>Fraggle (like Fraggle rock)  (chapter 11 – 1031)</vt:lpstr>
      <vt:lpstr>SYN Flood (chapter 11 – 1033)</vt:lpstr>
      <vt:lpstr>SYN Flood</vt:lpstr>
      <vt:lpstr>Ping of Death</vt:lpstr>
      <vt:lpstr>Session Hijacking</vt:lpstr>
      <vt:lpstr>Tear Drop</vt:lpstr>
      <vt:lpstr>Tear Drop (chapter 11 – 1034)</vt:lpstr>
      <vt:lpstr>LAND attack</vt:lpstr>
      <vt:lpstr>DDoS (chapter 11 – 1034)</vt:lpstr>
      <vt:lpstr>DDoS</vt:lpstr>
      <vt:lpstr>DDoS</vt:lpstr>
      <vt:lpstr>Maintenance Hooks (382) (chapter 5)</vt:lpstr>
      <vt:lpstr>Time of Check/Time of Use Attack (383)</vt:lpstr>
      <vt:lpstr>Time of Check/Time of Use Attack (383)</vt:lpstr>
      <vt:lpstr>Root Kit (649)</vt:lpstr>
      <vt:lpstr>Chapter 7 - Review</vt:lpstr>
      <vt:lpstr>Chapter 7 - Review</vt:lpstr>
      <vt:lpstr>Chapter 7 - Review</vt:lpstr>
      <vt:lpstr>Chapter 7 - Review</vt:lpstr>
      <vt:lpstr>Chapter 7 - Review</vt:lpstr>
    </vt:vector>
  </TitlesOfParts>
  <Company>BEB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CISSP – Chapter 7</dc:title>
  <dc:creator>brianb</dc:creator>
  <cp:lastModifiedBy>brianb</cp:lastModifiedBy>
  <cp:revision>315</cp:revision>
  <dcterms:created xsi:type="dcterms:W3CDTF">2010-02-12T22:34:26Z</dcterms:created>
  <dcterms:modified xsi:type="dcterms:W3CDTF">2011-09-25T01:52:05Z</dcterms:modified>
</cp:coreProperties>
</file>