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142.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44.xml" ContentType="application/vnd.openxmlformats-officedocument.presentationml.slide+xml"/>
  <Override PartName="/ppt/slides/slide153.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458" r:id="rId5"/>
    <p:sldId id="459" r:id="rId6"/>
    <p:sldId id="259" r:id="rId7"/>
    <p:sldId id="260" r:id="rId8"/>
    <p:sldId id="261" r:id="rId9"/>
    <p:sldId id="456" r:id="rId10"/>
    <p:sldId id="457" r:id="rId11"/>
    <p:sldId id="350" r:id="rId12"/>
    <p:sldId id="351" r:id="rId13"/>
    <p:sldId id="352" r:id="rId14"/>
    <p:sldId id="353" r:id="rId15"/>
    <p:sldId id="354" r:id="rId16"/>
    <p:sldId id="349" r:id="rId17"/>
    <p:sldId id="263" r:id="rId18"/>
    <p:sldId id="264" r:id="rId19"/>
    <p:sldId id="454" r:id="rId20"/>
    <p:sldId id="265" r:id="rId21"/>
    <p:sldId id="266" r:id="rId22"/>
    <p:sldId id="267" r:id="rId23"/>
    <p:sldId id="268" r:id="rId24"/>
    <p:sldId id="430" r:id="rId25"/>
    <p:sldId id="431" r:id="rId26"/>
    <p:sldId id="432" r:id="rId27"/>
    <p:sldId id="433" r:id="rId28"/>
    <p:sldId id="417" r:id="rId29"/>
    <p:sldId id="274" r:id="rId30"/>
    <p:sldId id="455" r:id="rId31"/>
    <p:sldId id="275" r:id="rId32"/>
    <p:sldId id="276" r:id="rId33"/>
    <p:sldId id="411" r:id="rId34"/>
    <p:sldId id="410" r:id="rId35"/>
    <p:sldId id="413" r:id="rId36"/>
    <p:sldId id="415" r:id="rId37"/>
    <p:sldId id="416" r:id="rId38"/>
    <p:sldId id="428" r:id="rId39"/>
    <p:sldId id="404" r:id="rId40"/>
    <p:sldId id="277" r:id="rId41"/>
    <p:sldId id="278" r:id="rId42"/>
    <p:sldId id="279" r:id="rId43"/>
    <p:sldId id="280" r:id="rId44"/>
    <p:sldId id="281" r:id="rId45"/>
    <p:sldId id="282" r:id="rId46"/>
    <p:sldId id="348" r:id="rId47"/>
    <p:sldId id="414" r:id="rId48"/>
    <p:sldId id="460" r:id="rId49"/>
    <p:sldId id="461" r:id="rId50"/>
    <p:sldId id="283" r:id="rId51"/>
    <p:sldId id="434" r:id="rId52"/>
    <p:sldId id="289" r:id="rId53"/>
    <p:sldId id="290" r:id="rId54"/>
    <p:sldId id="291" r:id="rId55"/>
    <p:sldId id="293" r:id="rId56"/>
    <p:sldId id="294" r:id="rId57"/>
    <p:sldId id="295" r:id="rId58"/>
    <p:sldId id="296" r:id="rId59"/>
    <p:sldId id="297" r:id="rId60"/>
    <p:sldId id="465" r:id="rId61"/>
    <p:sldId id="463" r:id="rId62"/>
    <p:sldId id="464" r:id="rId63"/>
    <p:sldId id="298" r:id="rId64"/>
    <p:sldId id="440" r:id="rId65"/>
    <p:sldId id="441" r:id="rId66"/>
    <p:sldId id="442" r:id="rId67"/>
    <p:sldId id="443" r:id="rId68"/>
    <p:sldId id="444" r:id="rId69"/>
    <p:sldId id="475" r:id="rId70"/>
    <p:sldId id="445" r:id="rId71"/>
    <p:sldId id="453" r:id="rId72"/>
    <p:sldId id="446" r:id="rId73"/>
    <p:sldId id="447" r:id="rId74"/>
    <p:sldId id="448" r:id="rId75"/>
    <p:sldId id="302" r:id="rId76"/>
    <p:sldId id="303" r:id="rId77"/>
    <p:sldId id="304" r:id="rId78"/>
    <p:sldId id="305" r:id="rId79"/>
    <p:sldId id="306" r:id="rId80"/>
    <p:sldId id="307" r:id="rId81"/>
    <p:sldId id="308" r:id="rId82"/>
    <p:sldId id="309" r:id="rId83"/>
    <p:sldId id="310" r:id="rId84"/>
    <p:sldId id="345" r:id="rId85"/>
    <p:sldId id="312" r:id="rId86"/>
    <p:sldId id="337" r:id="rId87"/>
    <p:sldId id="342" r:id="rId88"/>
    <p:sldId id="343" r:id="rId89"/>
    <p:sldId id="344" r:id="rId90"/>
    <p:sldId id="449" r:id="rId91"/>
    <p:sldId id="340" r:id="rId92"/>
    <p:sldId id="452" r:id="rId93"/>
    <p:sldId id="466" r:id="rId94"/>
    <p:sldId id="316" r:id="rId95"/>
    <p:sldId id="347" r:id="rId96"/>
    <p:sldId id="318" r:id="rId97"/>
    <p:sldId id="335" r:id="rId98"/>
    <p:sldId id="469" r:id="rId99"/>
    <p:sldId id="320" r:id="rId100"/>
    <p:sldId id="425" r:id="rId101"/>
    <p:sldId id="420" r:id="rId102"/>
    <p:sldId id="421" r:id="rId103"/>
    <p:sldId id="422" r:id="rId104"/>
    <p:sldId id="423" r:id="rId105"/>
    <p:sldId id="424" r:id="rId106"/>
    <p:sldId id="332" r:id="rId107"/>
    <p:sldId id="326" r:id="rId108"/>
    <p:sldId id="327" r:id="rId109"/>
    <p:sldId id="328" r:id="rId110"/>
    <p:sldId id="329" r:id="rId111"/>
    <p:sldId id="330" r:id="rId112"/>
    <p:sldId id="333" r:id="rId113"/>
    <p:sldId id="356" r:id="rId114"/>
    <p:sldId id="365" r:id="rId115"/>
    <p:sldId id="470" r:id="rId116"/>
    <p:sldId id="474" r:id="rId117"/>
    <p:sldId id="471" r:id="rId118"/>
    <p:sldId id="472" r:id="rId119"/>
    <p:sldId id="473" r:id="rId120"/>
    <p:sldId id="366" r:id="rId121"/>
    <p:sldId id="367" r:id="rId122"/>
    <p:sldId id="368" r:id="rId123"/>
    <p:sldId id="358" r:id="rId124"/>
    <p:sldId id="359" r:id="rId125"/>
    <p:sldId id="361" r:id="rId126"/>
    <p:sldId id="362" r:id="rId127"/>
    <p:sldId id="369" r:id="rId128"/>
    <p:sldId id="370" r:id="rId129"/>
    <p:sldId id="371" r:id="rId130"/>
    <p:sldId id="372" r:id="rId131"/>
    <p:sldId id="373" r:id="rId132"/>
    <p:sldId id="374" r:id="rId133"/>
    <p:sldId id="375" r:id="rId134"/>
    <p:sldId id="376" r:id="rId135"/>
    <p:sldId id="377" r:id="rId136"/>
    <p:sldId id="378" r:id="rId137"/>
    <p:sldId id="379" r:id="rId138"/>
    <p:sldId id="380" r:id="rId139"/>
    <p:sldId id="381" r:id="rId140"/>
    <p:sldId id="382" r:id="rId141"/>
    <p:sldId id="383" r:id="rId142"/>
    <p:sldId id="384" r:id="rId143"/>
    <p:sldId id="476" r:id="rId144"/>
    <p:sldId id="477" r:id="rId145"/>
    <p:sldId id="401" r:id="rId146"/>
    <p:sldId id="385" r:id="rId147"/>
    <p:sldId id="386" r:id="rId148"/>
    <p:sldId id="388" r:id="rId149"/>
    <p:sldId id="389" r:id="rId150"/>
    <p:sldId id="390" r:id="rId151"/>
    <p:sldId id="391" r:id="rId152"/>
    <p:sldId id="392" r:id="rId153"/>
    <p:sldId id="393" r:id="rId154"/>
    <p:sldId id="478" r:id="rId155"/>
    <p:sldId id="394" r:id="rId156"/>
    <p:sldId id="395" r:id="rId157"/>
    <p:sldId id="403" r:id="rId158"/>
    <p:sldId id="396" r:id="rId159"/>
    <p:sldId id="397" r:id="rId160"/>
    <p:sldId id="398" r:id="rId161"/>
    <p:sldId id="400" r:id="rId162"/>
    <p:sldId id="426" r:id="rId163"/>
    <p:sldId id="427" r:id="rId16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83" autoAdjust="0"/>
    <p:restoredTop sz="94660"/>
  </p:normalViewPr>
  <p:slideViewPr>
    <p:cSldViewPr>
      <p:cViewPr varScale="1">
        <p:scale>
          <a:sx n="92" d="100"/>
          <a:sy n="92" d="100"/>
        </p:scale>
        <p:origin x="-63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8204396" y="6476999"/>
            <a:ext cx="733864" cy="274320"/>
          </a:xfrm>
          <a:prstGeom prst="rect">
            <a:avLst/>
          </a:prstGeom>
        </p:spPr>
        <p:txBody>
          <a:bodyPr/>
          <a:lstStyle/>
          <a:p>
            <a:pPr>
              <a:defRPr/>
            </a:pPr>
            <a:fld id="{83BC9DB0-E603-4D6D-807F-8D95ABA604BA}" type="slidenum">
              <a:rPr lang="en-US" smtClean="0"/>
              <a:pPr>
                <a:defRPr/>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8204396" y="6476999"/>
            <a:ext cx="733864" cy="274320"/>
          </a:xfrm>
          <a:prstGeom prst="rect">
            <a:avLst/>
          </a:prstGeom>
        </p:spPr>
        <p:txBody>
          <a:bodyPr/>
          <a:lstStyle/>
          <a:p>
            <a:pPr>
              <a:defRPr/>
            </a:pPr>
            <a:fld id="{7D727F7E-72FE-4C96-98EB-6D7461BB66D5}"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2640597" y="6377459"/>
            <a:ext cx="3836404" cy="365125"/>
          </a:xfrm>
        </p:spPr>
        <p:txBody>
          <a:bodyPr/>
          <a:lstStyle/>
          <a:p>
            <a:pPr>
              <a:defRPr/>
            </a:pPr>
            <a:endParaRPr lang="en-US"/>
          </a:p>
        </p:txBody>
      </p:sp>
      <p:sp>
        <p:nvSpPr>
          <p:cNvPr id="6" name="Slide Number Placeholder 5"/>
          <p:cNvSpPr>
            <a:spLocks noGrp="1"/>
          </p:cNvSpPr>
          <p:nvPr>
            <p:ph type="sldNum" sz="quarter" idx="12"/>
          </p:nvPr>
        </p:nvSpPr>
        <p:spPr>
          <a:xfrm>
            <a:off x="8204396" y="6476999"/>
            <a:ext cx="733864" cy="274320"/>
          </a:xfrm>
          <a:prstGeom prst="rect">
            <a:avLst/>
          </a:prstGeom>
        </p:spPr>
        <p:txBody>
          <a:bodyPr/>
          <a:lstStyle/>
          <a:p>
            <a:pPr>
              <a:defRPr/>
            </a:pPr>
            <a:fld id="{FB864214-87D1-4C6F-A7AB-D9102D225C0D}"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8204396" y="6476999"/>
            <a:ext cx="733864" cy="274320"/>
          </a:xfrm>
          <a:prstGeom prst="rect">
            <a:avLst/>
          </a:prstGeom>
        </p:spPr>
        <p:txBody>
          <a:bodyPr/>
          <a:lstStyle/>
          <a:p>
            <a:pPr>
              <a:defRPr/>
            </a:pPr>
            <a:fld id="{29C73503-E290-4A52-B549-96AE15FCE303}"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8204396" y="6476999"/>
            <a:ext cx="733864" cy="274320"/>
          </a:xfrm>
          <a:prstGeom prst="rect">
            <a:avLst/>
          </a:prstGeom>
        </p:spPr>
        <p:txBody>
          <a:bodyPr/>
          <a:lstStyle/>
          <a:p>
            <a:pPr>
              <a:defRPr/>
            </a:pPr>
            <a:fld id="{41AEACA3-6B52-4C3F-A5EC-C2220E44271C}"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204396" y="6476999"/>
            <a:ext cx="733864" cy="274320"/>
          </a:xfrm>
          <a:prstGeom prst="rect">
            <a:avLst/>
          </a:prstGeom>
        </p:spPr>
        <p:txBody>
          <a:bodyPr/>
          <a:lstStyle/>
          <a:p>
            <a:pPr>
              <a:defRPr/>
            </a:pPr>
            <a:fld id="{4D79F01C-50EF-4E75-BC4A-C27CE033C210}"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8204396" y="6476999"/>
            <a:ext cx="733864" cy="274320"/>
          </a:xfrm>
          <a:prstGeom prst="rect">
            <a:avLst/>
          </a:prstGeom>
        </p:spPr>
        <p:txBody>
          <a:bodyPr/>
          <a:lstStyle/>
          <a:p>
            <a:pPr>
              <a:defRPr/>
            </a:pPr>
            <a:fld id="{8CFE2953-ACE4-44F9-9370-BE98DC064720}"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8204396" y="6476999"/>
            <a:ext cx="733864" cy="274320"/>
          </a:xfrm>
          <a:prstGeom prst="rect">
            <a:avLst/>
          </a:prstGeom>
        </p:spPr>
        <p:txBody>
          <a:bodyPr/>
          <a:lstStyle/>
          <a:p>
            <a:pPr>
              <a:defRPr/>
            </a:pPr>
            <a:fld id="{4B31F12B-C91B-4FAB-99E4-17ED93B03EA5}"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8204396" y="6476999"/>
            <a:ext cx="733864" cy="274320"/>
          </a:xfrm>
          <a:prstGeom prst="rect">
            <a:avLst/>
          </a:prstGeom>
        </p:spPr>
        <p:txBody>
          <a:bodyPr/>
          <a:lstStyle/>
          <a:p>
            <a:pPr>
              <a:defRPr/>
            </a:pPr>
            <a:fld id="{E1D25AEA-8491-4169-8570-D6BCAF02E2F9}"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204396" y="6476999"/>
            <a:ext cx="733864" cy="274320"/>
          </a:xfrm>
          <a:prstGeom prst="rect">
            <a:avLst/>
          </a:prstGeom>
        </p:spPr>
        <p:txBody>
          <a:bodyPr/>
          <a:lstStyle/>
          <a:p>
            <a:pPr>
              <a:defRPr/>
            </a:pPr>
            <a:fld id="{D5239613-1231-4A8A-8C7F-560CA09D1004}" type="slidenum">
              <a:rPr lang="en-US" smtClean="0"/>
              <a:pPr>
                <a:defRPr/>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a:prstGeom prst="rect">
            <a:avLst/>
          </a:prstGeom>
        </p:spPr>
        <p:txBody>
          <a:bodyPr/>
          <a:lstStyle/>
          <a:p>
            <a:pPr>
              <a:defRPr/>
            </a:pPr>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pPr>
              <a:defRPr/>
            </a:pPr>
            <a:endParaRPr lang="en-US"/>
          </a:p>
        </p:txBody>
      </p:sp>
      <p:sp>
        <p:nvSpPr>
          <p:cNvPr id="7" name="Slide Number Placeholder 6"/>
          <p:cNvSpPr>
            <a:spLocks noGrp="1"/>
          </p:cNvSpPr>
          <p:nvPr>
            <p:ph type="sldNum" sz="quarter" idx="12"/>
          </p:nvPr>
        </p:nvSpPr>
        <p:spPr>
          <a:xfrm>
            <a:off x="8339328" y="1170432"/>
            <a:ext cx="733864" cy="201168"/>
          </a:xfrm>
          <a:prstGeom prst="rect">
            <a:avLst/>
          </a:prstGeom>
        </p:spPr>
        <p:txBody>
          <a:bodyPr/>
          <a:lstStyle/>
          <a:p>
            <a:pPr>
              <a:defRPr/>
            </a:pPr>
            <a:fld id="{67BCB7C6-6F31-4032-824F-757905EEE18F}"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en-US"/>
          </a:p>
        </p:txBody>
      </p:sp>
      <p:sp>
        <p:nvSpPr>
          <p:cNvPr id="9" name="Slide Number Placeholder 5"/>
          <p:cNvSpPr txBox="1">
            <a:spLocks/>
          </p:cNvSpPr>
          <p:nvPr/>
        </p:nvSpPr>
        <p:spPr>
          <a:xfrm>
            <a:off x="0" y="6477000"/>
            <a:ext cx="609600"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fld id="{51FDABF2-8568-4284-A42E-6743BE8BA1EC}" type="slidenum">
              <a:rPr kumimoji="0" lang="en-US" sz="1200" b="0" i="0" u="none" strike="noStrike" kern="1200" cap="none" spc="0" normalizeH="0" baseline="0" noProof="0" smtClean="0">
                <a:ln>
                  <a:noFill/>
                </a:ln>
                <a:solidFill>
                  <a:schemeClr val="tx1">
                    <a:tint val="95000"/>
                  </a:scheme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chemeClr val="tx1">
                  <a:tint val="95000"/>
                </a:schemeClr>
              </a:solidFill>
              <a:effectLst/>
              <a:uLnTx/>
              <a:uFillTx/>
              <a:latin typeface="Arial" charset="0"/>
              <a:ea typeface="+mn-ea"/>
              <a:cs typeface="Arial" charset="0"/>
            </a:endParaRPr>
          </a:p>
        </p:txBody>
      </p:sp>
      <p:pic>
        <p:nvPicPr>
          <p:cNvPr id="11" name="Picture 10" descr="J:\Brians Documents\paladingrp\PaladinGroup-logo.png"/>
          <p:cNvPicPr>
            <a:picLocks noChangeAspect="1" noChangeArrowheads="1"/>
          </p:cNvPicPr>
          <p:nvPr/>
        </p:nvPicPr>
        <p:blipFill>
          <a:blip r:embed="rId13" cstate="print"/>
          <a:srcRect/>
          <a:stretch>
            <a:fillRect/>
          </a:stretch>
        </p:blipFill>
        <p:spPr bwMode="auto">
          <a:xfrm>
            <a:off x="7620000" y="6346018"/>
            <a:ext cx="1442080" cy="51198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www.imagecipher.com/" TargetMode="External"/><Relationship Id="rId2" Type="http://schemas.openxmlformats.org/officeDocument/2006/relationships/hyperlink" Target="http://www.paladingrp.com/" TargetMode="Externa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hyperlink" Target="https://www.redhat.com/" TargetMode="Externa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hyperlink" Target="http://www.redhat.com/" TargetMode="Externa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rot13.com/"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en.wikipedia.org/wiki/Public_domain"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US" smtClean="0"/>
              <a:t>Chapter 8: Cryptography</a:t>
            </a:r>
          </a:p>
        </p:txBody>
      </p:sp>
      <p:sp>
        <p:nvSpPr>
          <p:cNvPr id="2051" name="Rectangle 3"/>
          <p:cNvSpPr>
            <a:spLocks noGrp="1" noChangeArrowheads="1"/>
          </p:cNvSpPr>
          <p:nvPr>
            <p:ph type="subTitle" idx="1"/>
          </p:nvPr>
        </p:nvSpPr>
        <p:spPr>
          <a:xfrm>
            <a:off x="685800" y="2895600"/>
            <a:ext cx="8077200" cy="1499616"/>
          </a:xfrm>
        </p:spPr>
        <p:txBody>
          <a:bodyPr/>
          <a:lstStyle/>
          <a:p>
            <a:pPr eaLnBrk="1" hangingPunct="1"/>
            <a:r>
              <a:rPr lang="en-US" dirty="0" smtClean="0"/>
              <a:t>Brian E. </a:t>
            </a:r>
            <a:r>
              <a:rPr lang="en-US" dirty="0" err="1" smtClean="0"/>
              <a:t>Brzezicki</a:t>
            </a:r>
            <a:endParaRPr lang="en-US" dirty="0" smtClean="0"/>
          </a:p>
        </p:txBody>
      </p:sp>
      <p:pic>
        <p:nvPicPr>
          <p:cNvPr id="4" name="Picture 3" descr="J:\Brians Documents\paladingrp\PaladinGroup-logo.png"/>
          <p:cNvPicPr>
            <a:picLocks noChangeAspect="1" noChangeArrowheads="1"/>
          </p:cNvPicPr>
          <p:nvPr/>
        </p:nvPicPr>
        <p:blipFill>
          <a:blip r:embed="rId2" cstate="print"/>
          <a:srcRect/>
          <a:stretch>
            <a:fillRect/>
          </a:stretch>
        </p:blipFill>
        <p:spPr bwMode="auto">
          <a:xfrm>
            <a:off x="5181600" y="5334000"/>
            <a:ext cx="3810000" cy="13525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Cryptosystem Definitions (672)</a:t>
            </a:r>
          </a:p>
        </p:txBody>
      </p:sp>
      <p:sp>
        <p:nvSpPr>
          <p:cNvPr id="9219" name="Content Placeholder 2"/>
          <p:cNvSpPr>
            <a:spLocks noGrp="1"/>
          </p:cNvSpPr>
          <p:nvPr>
            <p:ph idx="1"/>
          </p:nvPr>
        </p:nvSpPr>
        <p:spPr/>
        <p:txBody>
          <a:bodyPr/>
          <a:lstStyle/>
          <a:p>
            <a:r>
              <a:rPr lang="en-US" dirty="0" smtClean="0"/>
              <a:t>Key Clustering – Instance when two different keys generate the same cipher text from the same plaintext</a:t>
            </a:r>
          </a:p>
          <a:p>
            <a:endParaRPr lang="en-US" dirty="0" smtClean="0"/>
          </a:p>
          <a:p>
            <a:r>
              <a:rPr lang="en-US" dirty="0" smtClean="0"/>
              <a:t>Work factor – Estimated time and resources to break a cryptosystem</a:t>
            </a:r>
          </a:p>
          <a:p>
            <a:pPr lvl="1"/>
            <a:r>
              <a:rPr lang="en-US" dirty="0" smtClean="0"/>
              <a:t>Ultimate goal is to make the work factor too high for the attacker.</a:t>
            </a:r>
          </a:p>
          <a:p>
            <a:endParaRPr lang="en-US" dirty="0" smtClean="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smtClean="0"/>
              <a:t>Services Cryptosystems Provide</a:t>
            </a:r>
          </a:p>
        </p:txBody>
      </p:sp>
      <p:sp>
        <p:nvSpPr>
          <p:cNvPr id="100355" name="Rectangle 3"/>
          <p:cNvSpPr>
            <a:spLocks noGrp="1" noChangeArrowheads="1"/>
          </p:cNvSpPr>
          <p:nvPr>
            <p:ph idx="1"/>
          </p:nvPr>
        </p:nvSpPr>
        <p:spPr/>
        <p:txBody>
          <a:bodyPr/>
          <a:lstStyle/>
          <a:p>
            <a:pPr>
              <a:buNone/>
            </a:pPr>
            <a:r>
              <a:rPr lang="en-US" dirty="0" smtClean="0"/>
              <a:t>Cryptosystems provide the following services</a:t>
            </a:r>
          </a:p>
          <a:p>
            <a:r>
              <a:rPr lang="en-US" dirty="0" smtClean="0"/>
              <a:t>Confidentiality</a:t>
            </a:r>
          </a:p>
          <a:p>
            <a:r>
              <a:rPr lang="en-US" dirty="0" smtClean="0"/>
              <a:t>Integrity</a:t>
            </a:r>
          </a:p>
          <a:p>
            <a:r>
              <a:rPr lang="en-US" dirty="0" smtClean="0"/>
              <a:t>Authentication</a:t>
            </a:r>
          </a:p>
          <a:p>
            <a:r>
              <a:rPr lang="en-US" dirty="0" smtClean="0"/>
              <a:t>Authorization – upon authentication, a user can be provided with a password to access a resource</a:t>
            </a:r>
          </a:p>
          <a:p>
            <a:r>
              <a:rPr lang="en-US" dirty="0" smtClean="0"/>
              <a:t>Non repudiation</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p:txBody>
          <a:bodyPr/>
          <a:lstStyle/>
          <a:p>
            <a:pPr eaLnBrk="1" hangingPunct="1"/>
            <a:r>
              <a:rPr lang="en-US" smtClean="0"/>
              <a:t>Attacks Against Cryptology</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smtClean="0"/>
              <a:t>Cipher Text Only Attacks (761)</a:t>
            </a:r>
          </a:p>
        </p:txBody>
      </p:sp>
      <p:sp>
        <p:nvSpPr>
          <p:cNvPr id="102403" name="Rectangle 3"/>
          <p:cNvSpPr>
            <a:spLocks noGrp="1" noChangeArrowheads="1"/>
          </p:cNvSpPr>
          <p:nvPr>
            <p:ph idx="1"/>
          </p:nvPr>
        </p:nvSpPr>
        <p:spPr/>
        <p:txBody>
          <a:bodyPr/>
          <a:lstStyle/>
          <a:p>
            <a:r>
              <a:rPr lang="en-US" smtClean="0"/>
              <a:t>An attacker collects lots of cipher text messages that have been encrypted with the SAME key</a:t>
            </a:r>
          </a:p>
          <a:p>
            <a:r>
              <a:rPr lang="en-US" smtClean="0"/>
              <a:t>Use statistical analysis to attempt to determine the encryption key</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smtClean="0"/>
              <a:t>Known-Plaintext Attack (761)</a:t>
            </a:r>
          </a:p>
        </p:txBody>
      </p:sp>
      <p:sp>
        <p:nvSpPr>
          <p:cNvPr id="103427" name="Rectangle 3"/>
          <p:cNvSpPr>
            <a:spLocks noGrp="1" noChangeArrowheads="1"/>
          </p:cNvSpPr>
          <p:nvPr>
            <p:ph idx="1"/>
          </p:nvPr>
        </p:nvSpPr>
        <p:spPr/>
        <p:txBody>
          <a:bodyPr>
            <a:normAutofit lnSpcReduction="10000"/>
          </a:bodyPr>
          <a:lstStyle/>
          <a:p>
            <a:r>
              <a:rPr lang="en-US" dirty="0" smtClean="0"/>
              <a:t>An attacker has some plaintext and the corresponding cipher text of a messages</a:t>
            </a:r>
          </a:p>
          <a:p>
            <a:r>
              <a:rPr lang="en-US" dirty="0" smtClean="0"/>
              <a:t>Use statistical analysis to try to  obtain the key</a:t>
            </a:r>
          </a:p>
          <a:p>
            <a:pPr>
              <a:buNone/>
            </a:pPr>
            <a:r>
              <a:rPr lang="en-US" dirty="0" smtClean="0"/>
              <a:t>Example</a:t>
            </a:r>
          </a:p>
          <a:p>
            <a:pPr lvl="1"/>
            <a:r>
              <a:rPr lang="en-US" dirty="0" smtClean="0"/>
              <a:t> in WWII Japanese and German transmissions always started with a certain phase. The “Allies” knew the starting phrase and they could record the encrypted messages so they were able to eventually determine the key.</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smtClean="0"/>
              <a:t>Chosen-Plaintext Attack (761)</a:t>
            </a:r>
          </a:p>
        </p:txBody>
      </p:sp>
      <p:sp>
        <p:nvSpPr>
          <p:cNvPr id="104451" name="Rectangle 3"/>
          <p:cNvSpPr>
            <a:spLocks noGrp="1" noChangeArrowheads="1"/>
          </p:cNvSpPr>
          <p:nvPr>
            <p:ph idx="1"/>
          </p:nvPr>
        </p:nvSpPr>
        <p:spPr/>
        <p:txBody>
          <a:bodyPr/>
          <a:lstStyle/>
          <a:p>
            <a:r>
              <a:rPr lang="en-US" smtClean="0"/>
              <a:t>Same as known plaintext, however the attacker can chose which plaintext he has access to.</a:t>
            </a:r>
          </a:p>
          <a:p>
            <a:endParaRPr lang="en-US" smtClean="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smtClean="0"/>
              <a:t>Chosen Cipher text Attack (762)</a:t>
            </a:r>
          </a:p>
        </p:txBody>
      </p:sp>
      <p:sp>
        <p:nvSpPr>
          <p:cNvPr id="105475" name="Rectangle 3"/>
          <p:cNvSpPr>
            <a:spLocks noGrp="1" noChangeArrowheads="1"/>
          </p:cNvSpPr>
          <p:nvPr>
            <p:ph idx="1"/>
          </p:nvPr>
        </p:nvSpPr>
        <p:spPr/>
        <p:txBody>
          <a:bodyPr/>
          <a:lstStyle/>
          <a:p>
            <a:r>
              <a:rPr lang="en-US" smtClean="0"/>
              <a:t>An attacker can choose some portion of the message to be decrypted and receive the corresponding plaintext.</a:t>
            </a:r>
          </a:p>
          <a:p>
            <a:r>
              <a:rPr lang="en-US" smtClean="0"/>
              <a:t>Goal is to figure out the key</a:t>
            </a:r>
          </a:p>
          <a:p>
            <a:r>
              <a:rPr lang="en-US" smtClean="0"/>
              <a:t>This is much less likely a scenario.</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4"/>
          <p:cNvSpPr>
            <a:spLocks noGrp="1" noChangeArrowheads="1"/>
          </p:cNvSpPr>
          <p:nvPr>
            <p:ph type="ctrTitle"/>
          </p:nvPr>
        </p:nvSpPr>
        <p:spPr/>
        <p:txBody>
          <a:bodyPr/>
          <a:lstStyle/>
          <a:p>
            <a:pPr eaLnBrk="1" hangingPunct="1"/>
            <a:r>
              <a:rPr lang="en-US" smtClean="0"/>
              <a:t>Non-Encryption Ciphers</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smtClean="0"/>
              <a:t>Steganography</a:t>
            </a:r>
          </a:p>
        </p:txBody>
      </p:sp>
      <p:pic>
        <p:nvPicPr>
          <p:cNvPr id="107523" name="Picture 3" descr="stenography"/>
          <p:cNvPicPr>
            <a:picLocks noChangeAspect="1" noChangeArrowheads="1"/>
          </p:cNvPicPr>
          <p:nvPr/>
        </p:nvPicPr>
        <p:blipFill>
          <a:blip r:embed="rId2" cstate="print"/>
          <a:srcRect/>
          <a:stretch>
            <a:fillRect/>
          </a:stretch>
        </p:blipFill>
        <p:spPr bwMode="auto">
          <a:xfrm>
            <a:off x="1447800" y="1676381"/>
            <a:ext cx="5943600" cy="47545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n-US" smtClean="0"/>
              <a:t>Stenography</a:t>
            </a:r>
          </a:p>
        </p:txBody>
      </p:sp>
      <p:pic>
        <p:nvPicPr>
          <p:cNvPr id="108547" name="Picture 3" descr="stenography-before"/>
          <p:cNvPicPr>
            <a:picLocks noChangeAspect="1" noChangeArrowheads="1"/>
          </p:cNvPicPr>
          <p:nvPr/>
        </p:nvPicPr>
        <p:blipFill>
          <a:blip r:embed="rId2" cstate="print"/>
          <a:srcRect/>
          <a:stretch>
            <a:fillRect/>
          </a:stretch>
        </p:blipFill>
        <p:spPr bwMode="auto">
          <a:xfrm>
            <a:off x="2286000" y="1676400"/>
            <a:ext cx="4333875"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en-US" smtClean="0"/>
              <a:t>Stenography</a:t>
            </a:r>
          </a:p>
        </p:txBody>
      </p:sp>
      <p:pic>
        <p:nvPicPr>
          <p:cNvPr id="109571" name="Picture 3" descr="stenography-after"/>
          <p:cNvPicPr>
            <a:picLocks noChangeAspect="1" noChangeArrowheads="1"/>
          </p:cNvPicPr>
          <p:nvPr/>
        </p:nvPicPr>
        <p:blipFill>
          <a:blip r:embed="rId2" cstate="print"/>
          <a:srcRect/>
          <a:stretch>
            <a:fillRect/>
          </a:stretch>
        </p:blipFill>
        <p:spPr bwMode="auto">
          <a:xfrm>
            <a:off x="2286000" y="1676400"/>
            <a:ext cx="4333875"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r>
              <a:rPr lang="en-US" smtClean="0"/>
              <a:t>Cryptosystem Development Concepts (674)</a:t>
            </a:r>
          </a:p>
        </p:txBody>
      </p:sp>
      <p:sp>
        <p:nvSpPr>
          <p:cNvPr id="10243" name="Rectangle 3"/>
          <p:cNvSpPr>
            <a:spLocks noGrp="1" noChangeArrowheads="1"/>
          </p:cNvSpPr>
          <p:nvPr>
            <p:ph idx="1"/>
          </p:nvPr>
        </p:nvSpPr>
        <p:spPr/>
        <p:txBody>
          <a:bodyPr/>
          <a:lstStyle/>
          <a:p>
            <a:r>
              <a:rPr lang="en-US" smtClean="0"/>
              <a:t>Assume the attacker knows your encryption/decryption algorithm. </a:t>
            </a:r>
          </a:p>
          <a:p>
            <a:r>
              <a:rPr lang="en-US" smtClean="0"/>
              <a:t>Algorithms should be open to review.</a:t>
            </a:r>
          </a:p>
          <a:p>
            <a:r>
              <a:rPr lang="en-US" smtClean="0"/>
              <a:t>The only thing that should be secret in a cryptosystem is the “key” (Kerckhoffs Principal)</a:t>
            </a:r>
          </a:p>
          <a:p>
            <a:endParaRPr lang="en-US" dirty="0" smtClean="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smtClean="0"/>
              <a:t>Steganography</a:t>
            </a:r>
          </a:p>
        </p:txBody>
      </p:sp>
      <p:sp>
        <p:nvSpPr>
          <p:cNvPr id="110595" name="Rectangle 3"/>
          <p:cNvSpPr>
            <a:spLocks noGrp="1" noChangeArrowheads="1"/>
          </p:cNvSpPr>
          <p:nvPr>
            <p:ph idx="1"/>
          </p:nvPr>
        </p:nvSpPr>
        <p:spPr/>
        <p:txBody>
          <a:bodyPr/>
          <a:lstStyle/>
          <a:p>
            <a:r>
              <a:rPr lang="en-US" dirty="0" smtClean="0"/>
              <a:t>Donkey Kong is cool!</a:t>
            </a:r>
          </a:p>
          <a:p>
            <a:r>
              <a:rPr lang="en-US" dirty="0" smtClean="0"/>
              <a:t>Don’t believe me?</a:t>
            </a:r>
          </a:p>
          <a:p>
            <a:pPr lvl="1"/>
            <a:r>
              <a:rPr lang="en-US" dirty="0" smtClean="0"/>
              <a:t>Go to </a:t>
            </a:r>
            <a:r>
              <a:rPr lang="en-US" dirty="0" smtClean="0">
                <a:hlinkClick r:id="rId2"/>
              </a:rPr>
              <a:t>http://www.paladingrp.com/splus/dk.png</a:t>
            </a:r>
            <a:endParaRPr lang="en-US" dirty="0" smtClean="0"/>
          </a:p>
          <a:p>
            <a:pPr lvl="1"/>
            <a:r>
              <a:rPr lang="en-US" dirty="0" smtClean="0"/>
              <a:t>Save that file</a:t>
            </a:r>
          </a:p>
          <a:p>
            <a:pPr lvl="1"/>
            <a:r>
              <a:rPr lang="en-US" dirty="0" smtClean="0"/>
              <a:t>Go to </a:t>
            </a:r>
            <a:r>
              <a:rPr lang="en-US" dirty="0" smtClean="0">
                <a:hlinkClick r:id="rId3"/>
              </a:rPr>
              <a:t>http://www.imagecipher.com</a:t>
            </a:r>
            <a:endParaRPr lang="en-US" dirty="0" smtClean="0"/>
          </a:p>
          <a:p>
            <a:pPr lvl="1"/>
            <a:r>
              <a:rPr lang="en-US" dirty="0" smtClean="0"/>
              <a:t>Upload the file, and decrypt</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smtClean="0"/>
              <a:t>Steganography (680)</a:t>
            </a:r>
          </a:p>
        </p:txBody>
      </p:sp>
      <p:sp>
        <p:nvSpPr>
          <p:cNvPr id="111619" name="Rectangle 3"/>
          <p:cNvSpPr>
            <a:spLocks noGrp="1" noChangeArrowheads="1"/>
          </p:cNvSpPr>
          <p:nvPr>
            <p:ph idx="1"/>
          </p:nvPr>
        </p:nvSpPr>
        <p:spPr/>
        <p:txBody>
          <a:bodyPr/>
          <a:lstStyle/>
          <a:p>
            <a:pPr>
              <a:buNone/>
            </a:pPr>
            <a:r>
              <a:rPr lang="en-US" dirty="0" smtClean="0"/>
              <a:t>Attempts to send a message “in plain sight”, by hiding it in another message (a picture)</a:t>
            </a:r>
          </a:p>
          <a:p>
            <a:r>
              <a:rPr lang="en-US" dirty="0" smtClean="0"/>
              <a:t>What is a picture as far as a computer is concerned?</a:t>
            </a:r>
          </a:p>
          <a:p>
            <a:r>
              <a:rPr lang="en-US" dirty="0" smtClean="0"/>
              <a:t>How does this work?</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normAutofit fontScale="90000"/>
          </a:bodyPr>
          <a:lstStyle/>
          <a:p>
            <a:r>
              <a:rPr lang="en-US" smtClean="0"/>
              <a:t>Other Non-Encryption Ciphers (679)</a:t>
            </a:r>
          </a:p>
        </p:txBody>
      </p:sp>
      <p:sp>
        <p:nvSpPr>
          <p:cNvPr id="112643" name="Rectangle 3"/>
          <p:cNvSpPr>
            <a:spLocks noGrp="1" noChangeArrowheads="1"/>
          </p:cNvSpPr>
          <p:nvPr>
            <p:ph idx="1"/>
          </p:nvPr>
        </p:nvSpPr>
        <p:spPr/>
        <p:txBody>
          <a:bodyPr/>
          <a:lstStyle/>
          <a:p>
            <a:r>
              <a:rPr lang="en-US" dirty="0" smtClean="0"/>
              <a:t>Running Cipher – does not use encryption.</a:t>
            </a:r>
          </a:p>
          <a:p>
            <a:pPr lvl="1">
              <a:buNone/>
            </a:pPr>
            <a:r>
              <a:rPr lang="en-US" dirty="0" smtClean="0"/>
              <a:t>Example. </a:t>
            </a:r>
          </a:p>
          <a:p>
            <a:pPr lvl="1"/>
            <a:r>
              <a:rPr lang="en-US" dirty="0" smtClean="0"/>
              <a:t>Find a certain book, turn to a certain page, then pick the letter from word 50 character 5.. An on and on to build a message.</a:t>
            </a:r>
          </a:p>
          <a:p>
            <a:r>
              <a:rPr lang="en-US" dirty="0" smtClean="0"/>
              <a:t>Concealment Cipher – a message within a message. Similar to running cipher but delivered in a single message.</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ctrTitle"/>
          </p:nvPr>
        </p:nvSpPr>
        <p:spPr/>
        <p:txBody>
          <a:bodyPr/>
          <a:lstStyle/>
          <a:p>
            <a:pPr eaLnBrk="1" hangingPunct="1"/>
            <a:r>
              <a:rPr lang="en-US" smtClean="0"/>
              <a:t>PKI</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smtClean="0"/>
              <a:t>Public Key Infrastructure (733)</a:t>
            </a:r>
          </a:p>
        </p:txBody>
      </p:sp>
      <p:sp>
        <p:nvSpPr>
          <p:cNvPr id="114691" name="Rectangle 3"/>
          <p:cNvSpPr>
            <a:spLocks noGrp="1" noChangeArrowheads="1"/>
          </p:cNvSpPr>
          <p:nvPr>
            <p:ph idx="1"/>
          </p:nvPr>
        </p:nvSpPr>
        <p:spPr/>
        <p:txBody>
          <a:bodyPr/>
          <a:lstStyle/>
          <a:p>
            <a:r>
              <a:rPr lang="en-US" dirty="0" smtClean="0"/>
              <a:t>Symmetric key encryption is fast , but has what MAJOR problem?</a:t>
            </a:r>
          </a:p>
          <a:p>
            <a:pPr lvl="1"/>
            <a:r>
              <a:rPr lang="en-US" dirty="0" smtClean="0"/>
              <a:t>Secure key distribution</a:t>
            </a:r>
          </a:p>
          <a:p>
            <a:pPr lvl="1"/>
            <a:r>
              <a:rPr lang="en-US" dirty="0" smtClean="0"/>
              <a:t>No way to provide non-repudiation</a:t>
            </a:r>
          </a:p>
          <a:p>
            <a:pPr>
              <a:buNone/>
            </a:pPr>
            <a:endParaRPr lang="en-US" dirty="0" smtClean="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smtClean="0"/>
              <a:t>Public Key Infrastructure (733)</a:t>
            </a:r>
          </a:p>
        </p:txBody>
      </p:sp>
      <p:sp>
        <p:nvSpPr>
          <p:cNvPr id="114691" name="Rectangle 3"/>
          <p:cNvSpPr>
            <a:spLocks noGrp="1" noChangeArrowheads="1"/>
          </p:cNvSpPr>
          <p:nvPr>
            <p:ph idx="1"/>
          </p:nvPr>
        </p:nvSpPr>
        <p:spPr/>
        <p:txBody>
          <a:bodyPr/>
          <a:lstStyle/>
          <a:p>
            <a:r>
              <a:rPr lang="en-US" dirty="0" smtClean="0"/>
              <a:t>Asymmetric Key encryption can be combined with Symmetric Key encryption to solve both problems. </a:t>
            </a:r>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Asymmetric Encryption for Key Exchange</a:t>
            </a:r>
            <a:endParaRPr lang="en-US" dirty="0"/>
          </a:p>
        </p:txBody>
      </p:sp>
      <p:pic>
        <p:nvPicPr>
          <p:cNvPr id="4" name="Picture 5" descr="man-in-middle1"/>
          <p:cNvPicPr>
            <a:picLocks noGrp="1" noChangeAspect="1" noChangeArrowheads="1"/>
          </p:cNvPicPr>
          <p:nvPr>
            <p:ph idx="1"/>
          </p:nvPr>
        </p:nvPicPr>
        <p:blipFill>
          <a:blip r:embed="rId2" cstate="print"/>
          <a:srcRect/>
          <a:stretch>
            <a:fillRect/>
          </a:stretch>
        </p:blipFill>
        <p:spPr bwMode="auto">
          <a:xfrm>
            <a:off x="1784811" y="1896176"/>
            <a:ext cx="5574378" cy="4383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smtClean="0"/>
              <a:t>Public Key Infrastructure (733)</a:t>
            </a:r>
          </a:p>
        </p:txBody>
      </p:sp>
      <p:sp>
        <p:nvSpPr>
          <p:cNvPr id="114691" name="Rectangle 3"/>
          <p:cNvSpPr>
            <a:spLocks noGrp="1" noChangeArrowheads="1"/>
          </p:cNvSpPr>
          <p:nvPr>
            <p:ph idx="1"/>
          </p:nvPr>
        </p:nvSpPr>
        <p:spPr/>
        <p:txBody>
          <a:bodyPr/>
          <a:lstStyle/>
          <a:p>
            <a:endParaRPr lang="en-US" dirty="0" smtClean="0"/>
          </a:p>
          <a:p>
            <a:endParaRPr lang="en-US" dirty="0" smtClean="0"/>
          </a:p>
          <a:p>
            <a:endParaRPr lang="en-US" dirty="0" smtClean="0"/>
          </a:p>
          <a:p>
            <a:pPr algn="ctr">
              <a:buNone/>
            </a:pPr>
            <a:r>
              <a:rPr lang="en-US" dirty="0" smtClean="0"/>
              <a:t>But…</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descr="man-in-middle2"/>
          <p:cNvPicPr>
            <a:picLocks noGrp="1" noChangeAspect="1" noChangeArrowheads="1"/>
          </p:cNvPicPr>
          <p:nvPr>
            <p:ph idx="1"/>
          </p:nvPr>
        </p:nvPicPr>
        <p:blipFill>
          <a:blip r:embed="rId2" cstate="print"/>
          <a:srcRect/>
          <a:stretch>
            <a:fillRect/>
          </a:stretch>
        </p:blipFill>
        <p:spPr bwMode="auto">
          <a:xfrm>
            <a:off x="783650" y="1774825"/>
            <a:ext cx="7576700" cy="4625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3" descr="man-in-middle3"/>
          <p:cNvPicPr>
            <a:picLocks noGrp="1" noChangeAspect="1" noChangeArrowheads="1"/>
          </p:cNvPicPr>
          <p:nvPr>
            <p:ph idx="1"/>
          </p:nvPr>
        </p:nvPicPr>
        <p:blipFill>
          <a:blip r:embed="rId2" cstate="print"/>
          <a:srcRect/>
          <a:stretch>
            <a:fillRect/>
          </a:stretch>
        </p:blipFill>
        <p:spPr bwMode="auto">
          <a:xfrm>
            <a:off x="1219200" y="1600200"/>
            <a:ext cx="6032920" cy="49263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p:txBody>
          <a:bodyPr/>
          <a:lstStyle/>
          <a:p>
            <a:pPr eaLnBrk="1" hangingPunct="1"/>
            <a:r>
              <a:rPr lang="en-US" smtClean="0"/>
              <a:t>Key Generation and Management</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smtClean="0"/>
              <a:t>Public Key Infrastructure</a:t>
            </a:r>
          </a:p>
        </p:txBody>
      </p:sp>
      <p:sp>
        <p:nvSpPr>
          <p:cNvPr id="115715" name="Rectangle 3"/>
          <p:cNvSpPr>
            <a:spLocks noGrp="1" noChangeArrowheads="1"/>
          </p:cNvSpPr>
          <p:nvPr>
            <p:ph idx="1"/>
          </p:nvPr>
        </p:nvSpPr>
        <p:spPr/>
        <p:txBody>
          <a:bodyPr/>
          <a:lstStyle/>
          <a:p>
            <a:pPr>
              <a:buNone/>
            </a:pPr>
            <a:r>
              <a:rPr lang="en-US" dirty="0" smtClean="0"/>
              <a:t>Wouldn’t it be nice if some one we could distribute public keys AND be assured that the public key we received was the actual public key of the person we expect to talk to?</a:t>
            </a:r>
          </a:p>
          <a:p>
            <a:endParaRPr lang="en-US" dirty="0" smtClean="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r>
              <a:rPr lang="en-US" smtClean="0"/>
              <a:t>PKI to the rescue!</a:t>
            </a:r>
          </a:p>
        </p:txBody>
      </p:sp>
      <p:pic>
        <p:nvPicPr>
          <p:cNvPr id="116739" name="Picture 3" descr="pki-superman"/>
          <p:cNvPicPr>
            <a:picLocks noChangeAspect="1" noChangeArrowheads="1"/>
          </p:cNvPicPr>
          <p:nvPr/>
        </p:nvPicPr>
        <p:blipFill>
          <a:blip r:embed="rId2" cstate="print"/>
          <a:srcRect/>
          <a:stretch>
            <a:fillRect/>
          </a:stretch>
        </p:blipFill>
        <p:spPr bwMode="auto">
          <a:xfrm>
            <a:off x="1981201" y="1703388"/>
            <a:ext cx="4953000" cy="5002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smtClean="0"/>
              <a:t>PKI</a:t>
            </a:r>
          </a:p>
        </p:txBody>
      </p:sp>
      <p:sp>
        <p:nvSpPr>
          <p:cNvPr id="117763" name="Rectangle 3"/>
          <p:cNvSpPr>
            <a:spLocks noGrp="1" noChangeArrowheads="1"/>
          </p:cNvSpPr>
          <p:nvPr>
            <p:ph idx="1"/>
          </p:nvPr>
        </p:nvSpPr>
        <p:spPr/>
        <p:txBody>
          <a:bodyPr>
            <a:normAutofit lnSpcReduction="10000"/>
          </a:bodyPr>
          <a:lstStyle/>
          <a:p>
            <a:pPr>
              <a:buNone/>
            </a:pPr>
            <a:r>
              <a:rPr lang="en-US" dirty="0" smtClean="0"/>
              <a:t>PKIs are generally concerned with ensuring and managing identity trust, specifically using </a:t>
            </a:r>
            <a:r>
              <a:rPr lang="en-US" b="1" dirty="0" smtClean="0"/>
              <a:t>digital certificates</a:t>
            </a:r>
            <a:r>
              <a:rPr lang="en-US" dirty="0" smtClean="0"/>
              <a:t>.</a:t>
            </a:r>
          </a:p>
          <a:p>
            <a:r>
              <a:rPr lang="en-US" dirty="0" smtClean="0"/>
              <a:t>Provides all the components necessary for users to be able to communicate securely in a managed method.</a:t>
            </a:r>
          </a:p>
          <a:p>
            <a:r>
              <a:rPr lang="en-US" dirty="0" smtClean="0"/>
              <a:t>Includes hardware, software, policies, services, algorithms and protocols.</a:t>
            </a:r>
          </a:p>
          <a:p>
            <a:r>
              <a:rPr lang="en-US" dirty="0" smtClean="0"/>
              <a:t>Enables C, and I of the CIA triad</a:t>
            </a:r>
          </a:p>
          <a:p>
            <a:r>
              <a:rPr lang="en-US" dirty="0" smtClean="0"/>
              <a:t>Enables non-repudiation</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smtClean="0"/>
              <a:t>PKI	 components (726)</a:t>
            </a:r>
          </a:p>
        </p:txBody>
      </p:sp>
      <p:sp>
        <p:nvSpPr>
          <p:cNvPr id="118787" name="Rectangle 3"/>
          <p:cNvSpPr>
            <a:spLocks noGrp="1" noChangeArrowheads="1"/>
          </p:cNvSpPr>
          <p:nvPr>
            <p:ph idx="1"/>
          </p:nvPr>
        </p:nvSpPr>
        <p:spPr/>
        <p:txBody>
          <a:bodyPr/>
          <a:lstStyle/>
          <a:p>
            <a:r>
              <a:rPr lang="en-US" dirty="0" smtClean="0"/>
              <a:t>Each entity has a </a:t>
            </a:r>
            <a:r>
              <a:rPr lang="en-US" b="1" dirty="0" smtClean="0"/>
              <a:t>digital certificate</a:t>
            </a:r>
            <a:r>
              <a:rPr lang="en-US" dirty="0" smtClean="0"/>
              <a:t>* which has information about a person, including the entities </a:t>
            </a:r>
            <a:r>
              <a:rPr lang="en-US" b="1" dirty="0" smtClean="0"/>
              <a:t>public key</a:t>
            </a:r>
            <a:r>
              <a:rPr lang="en-US" dirty="0" smtClean="0"/>
              <a:t>.</a:t>
            </a:r>
          </a:p>
          <a:p>
            <a:r>
              <a:rPr lang="en-US" dirty="0" smtClean="0"/>
              <a:t>The </a:t>
            </a:r>
            <a:r>
              <a:rPr lang="en-US" b="1" dirty="0" smtClean="0"/>
              <a:t>certificates</a:t>
            </a:r>
            <a:r>
              <a:rPr lang="en-US" dirty="0" smtClean="0"/>
              <a:t> are signed by a </a:t>
            </a:r>
            <a:r>
              <a:rPr lang="en-US" b="1" dirty="0" smtClean="0"/>
              <a:t>Certificate Authority</a:t>
            </a:r>
            <a:r>
              <a:rPr lang="en-US" dirty="0" smtClean="0"/>
              <a:t>*. By signing the Certificate the Certificate authority vouches for the authenticity of the certificate.</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smtClean="0"/>
              <a:t>PKI components (729)</a:t>
            </a:r>
          </a:p>
        </p:txBody>
      </p:sp>
      <p:sp>
        <p:nvSpPr>
          <p:cNvPr id="119811" name="Rectangle 3"/>
          <p:cNvSpPr>
            <a:spLocks noGrp="1" noChangeArrowheads="1"/>
          </p:cNvSpPr>
          <p:nvPr>
            <p:ph idx="1"/>
          </p:nvPr>
        </p:nvSpPr>
        <p:spPr/>
        <p:txBody>
          <a:bodyPr/>
          <a:lstStyle/>
          <a:p>
            <a:r>
              <a:rPr lang="en-US" smtClean="0"/>
              <a:t>A registration authority (RA) – establishes and confirms the identification of an individual. Once registered, the CA actually assignees, holds and distributes the Certificates.</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r>
              <a:rPr lang="en-US" smtClean="0"/>
              <a:t>PKI steps ()</a:t>
            </a:r>
          </a:p>
        </p:txBody>
      </p:sp>
      <p:sp>
        <p:nvSpPr>
          <p:cNvPr id="120835" name="Rectangle 3"/>
          <p:cNvSpPr>
            <a:spLocks noGrp="1" noChangeArrowheads="1"/>
          </p:cNvSpPr>
          <p:nvPr>
            <p:ph idx="1"/>
          </p:nvPr>
        </p:nvSpPr>
        <p:spPr/>
        <p:txBody>
          <a:bodyPr/>
          <a:lstStyle/>
          <a:p>
            <a:pPr marL="609600" indent="-609600" eaLnBrk="1" hangingPunct="1">
              <a:lnSpc>
                <a:spcPct val="90000"/>
              </a:lnSpc>
              <a:buFontTx/>
              <a:buAutoNum type="arabicPeriod"/>
            </a:pPr>
            <a:r>
              <a:rPr lang="en-US" smtClean="0"/>
              <a:t>User makes a request to RA</a:t>
            </a:r>
          </a:p>
          <a:p>
            <a:pPr marL="609600" indent="-609600" eaLnBrk="1" hangingPunct="1">
              <a:lnSpc>
                <a:spcPct val="90000"/>
              </a:lnSpc>
              <a:buFontTx/>
              <a:buAutoNum type="arabicPeriod"/>
            </a:pPr>
            <a:r>
              <a:rPr lang="en-US" smtClean="0"/>
              <a:t>RA requests certain info from the user (like drivers license, address etc)</a:t>
            </a:r>
          </a:p>
          <a:p>
            <a:pPr marL="609600" indent="-609600" eaLnBrk="1" hangingPunct="1">
              <a:lnSpc>
                <a:spcPct val="90000"/>
              </a:lnSpc>
              <a:buFontTx/>
              <a:buAutoNum type="arabicPeriod"/>
            </a:pPr>
            <a:r>
              <a:rPr lang="en-US" smtClean="0"/>
              <a:t>RA verifies user is who he says he is, and sends a request to create a cert to the CA.</a:t>
            </a:r>
          </a:p>
          <a:p>
            <a:pPr marL="609600" indent="-609600" eaLnBrk="1" hangingPunct="1">
              <a:lnSpc>
                <a:spcPct val="90000"/>
              </a:lnSpc>
              <a:buFontTx/>
              <a:buAutoNum type="arabicPeriod"/>
            </a:pPr>
            <a:r>
              <a:rPr lang="en-US" smtClean="0"/>
              <a:t>CA creates a cert with users public key and identity information.</a:t>
            </a:r>
          </a:p>
          <a:p>
            <a:pPr marL="609600" indent="-609600" algn="ctr" eaLnBrk="1" hangingPunct="1">
              <a:lnSpc>
                <a:spcPct val="90000"/>
              </a:lnSpc>
              <a:buFontTx/>
              <a:buNone/>
            </a:pPr>
            <a:r>
              <a:rPr lang="en-US" smtClean="0"/>
              <a:t>(more)</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en-US" smtClean="0"/>
              <a:t>PKI steps (739)</a:t>
            </a:r>
          </a:p>
        </p:txBody>
      </p:sp>
      <p:sp>
        <p:nvSpPr>
          <p:cNvPr id="121859" name="Rectangle 3"/>
          <p:cNvSpPr>
            <a:spLocks noGrp="1" noChangeArrowheads="1"/>
          </p:cNvSpPr>
          <p:nvPr>
            <p:ph idx="1"/>
          </p:nvPr>
        </p:nvSpPr>
        <p:spPr/>
        <p:txBody>
          <a:bodyPr/>
          <a:lstStyle/>
          <a:p>
            <a:pPr marL="609600" indent="-609600" eaLnBrk="1" hangingPunct="1">
              <a:buFontTx/>
              <a:buAutoNum type="arabicPeriod" startAt="5"/>
            </a:pPr>
            <a:r>
              <a:rPr lang="en-US" smtClean="0"/>
              <a:t>Now when someone requests users info, the CA sends the certificate </a:t>
            </a:r>
          </a:p>
          <a:p>
            <a:pPr marL="609600" indent="-609600" eaLnBrk="1" hangingPunct="1">
              <a:buFontTx/>
              <a:buAutoNum type="arabicPeriod" startAt="5"/>
            </a:pPr>
            <a:r>
              <a:rPr lang="en-US" smtClean="0"/>
              <a:t>The requesting user can extract the public key and knows that the information is valid as the CA also has signed the certificate.</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normAutofit fontScale="90000"/>
          </a:bodyPr>
          <a:lstStyle/>
          <a:p>
            <a:pPr eaLnBrk="1" hangingPunct="1"/>
            <a:r>
              <a:rPr lang="en-US" sz="4000" smtClean="0"/>
              <a:t>Lets look at a digital Certificate together</a:t>
            </a:r>
          </a:p>
        </p:txBody>
      </p:sp>
      <p:sp>
        <p:nvSpPr>
          <p:cNvPr id="122883" name="Rectangle 3"/>
          <p:cNvSpPr>
            <a:spLocks noGrp="1" noChangeArrowheads="1"/>
          </p:cNvSpPr>
          <p:nvPr>
            <p:ph idx="1"/>
          </p:nvPr>
        </p:nvSpPr>
        <p:spPr>
          <a:xfrm>
            <a:off x="152400" y="1447800"/>
            <a:ext cx="8763000" cy="5181600"/>
          </a:xfrm>
        </p:spPr>
        <p:txBody>
          <a:bodyPr/>
          <a:lstStyle/>
          <a:p>
            <a:pPr eaLnBrk="1" hangingPunct="1">
              <a:lnSpc>
                <a:spcPct val="90000"/>
              </a:lnSpc>
            </a:pPr>
            <a:r>
              <a:rPr lang="en-US" smtClean="0"/>
              <a:t>Firefox – </a:t>
            </a:r>
            <a:r>
              <a:rPr lang="en-US" smtClean="0">
                <a:hlinkClick r:id="rId2"/>
              </a:rPr>
              <a:t>https://www.redhat.com</a:t>
            </a:r>
            <a:endParaRPr lang="en-US" smtClean="0"/>
          </a:p>
          <a:p>
            <a:pPr eaLnBrk="1" hangingPunct="1">
              <a:lnSpc>
                <a:spcPct val="90000"/>
              </a:lnSpc>
            </a:pPr>
            <a:r>
              <a:rPr lang="en-US" smtClean="0"/>
              <a:t>Click on the yellow lock at the bottom</a:t>
            </a:r>
          </a:p>
          <a:p>
            <a:pPr eaLnBrk="1" hangingPunct="1">
              <a:lnSpc>
                <a:spcPct val="90000"/>
              </a:lnSpc>
            </a:pPr>
            <a:r>
              <a:rPr lang="en-US" smtClean="0"/>
              <a:t>In the pop-up click on “view certificate”</a:t>
            </a:r>
          </a:p>
          <a:p>
            <a:pPr eaLnBrk="1" hangingPunct="1">
              <a:lnSpc>
                <a:spcPct val="90000"/>
              </a:lnSpc>
            </a:pPr>
            <a:r>
              <a:rPr lang="en-US" smtClean="0"/>
              <a:t>What version is it?</a:t>
            </a:r>
          </a:p>
          <a:p>
            <a:pPr eaLnBrk="1" hangingPunct="1">
              <a:lnSpc>
                <a:spcPct val="90000"/>
              </a:lnSpc>
            </a:pPr>
            <a:r>
              <a:rPr lang="en-US" smtClean="0"/>
              <a:t>What’s the “Common Name”</a:t>
            </a:r>
          </a:p>
          <a:p>
            <a:pPr eaLnBrk="1" hangingPunct="1">
              <a:lnSpc>
                <a:spcPct val="90000"/>
              </a:lnSpc>
            </a:pPr>
            <a:r>
              <a:rPr lang="en-US" smtClean="0"/>
              <a:t>Who is the Issuing Certificate Authority</a:t>
            </a:r>
          </a:p>
          <a:p>
            <a:pPr eaLnBrk="1" hangingPunct="1">
              <a:lnSpc>
                <a:spcPct val="90000"/>
              </a:lnSpc>
            </a:pPr>
            <a:r>
              <a:rPr lang="en-US" smtClean="0"/>
              <a:t>When does the Certificate Expire</a:t>
            </a:r>
          </a:p>
          <a:p>
            <a:pPr eaLnBrk="1" hangingPunct="1">
              <a:lnSpc>
                <a:spcPct val="90000"/>
              </a:lnSpc>
            </a:pPr>
            <a:r>
              <a:rPr lang="en-US" smtClean="0"/>
              <a:t>Why would a certificate expire?</a:t>
            </a:r>
          </a:p>
          <a:p>
            <a:pPr algn="ctr" eaLnBrk="1" hangingPunct="1">
              <a:lnSpc>
                <a:spcPct val="90000"/>
              </a:lnSpc>
              <a:buFontTx/>
              <a:buNone/>
            </a:pPr>
            <a:r>
              <a:rPr lang="en-US" smtClean="0"/>
              <a:t>(more)</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normAutofit fontScale="90000"/>
          </a:bodyPr>
          <a:lstStyle/>
          <a:p>
            <a:pPr eaLnBrk="1" hangingPunct="1"/>
            <a:r>
              <a:rPr lang="en-US" sz="4000" smtClean="0"/>
              <a:t>Lets look at a digital Certificate together</a:t>
            </a:r>
          </a:p>
        </p:txBody>
      </p:sp>
      <p:sp>
        <p:nvSpPr>
          <p:cNvPr id="123907" name="Rectangle 3"/>
          <p:cNvSpPr>
            <a:spLocks noGrp="1" noChangeArrowheads="1"/>
          </p:cNvSpPr>
          <p:nvPr>
            <p:ph idx="1"/>
          </p:nvPr>
        </p:nvSpPr>
        <p:spPr/>
        <p:txBody>
          <a:bodyPr/>
          <a:lstStyle/>
          <a:p>
            <a:pPr eaLnBrk="1" hangingPunct="1">
              <a:lnSpc>
                <a:spcPct val="90000"/>
              </a:lnSpc>
              <a:buFontTx/>
              <a:buNone/>
            </a:pPr>
            <a:r>
              <a:rPr lang="en-US" smtClean="0"/>
              <a:t>Now click on the details tab</a:t>
            </a:r>
          </a:p>
          <a:p>
            <a:pPr eaLnBrk="1" hangingPunct="1">
              <a:lnSpc>
                <a:spcPct val="90000"/>
              </a:lnSpc>
            </a:pPr>
            <a:r>
              <a:rPr lang="en-US" smtClean="0"/>
              <a:t>What is this “Certificate Hierarchy” stuff?</a:t>
            </a:r>
          </a:p>
          <a:p>
            <a:pPr eaLnBrk="1" hangingPunct="1">
              <a:lnSpc>
                <a:spcPct val="90000"/>
              </a:lnSpc>
            </a:pPr>
            <a:r>
              <a:rPr lang="en-US" smtClean="0"/>
              <a:t>Who Signed the cert for </a:t>
            </a:r>
            <a:r>
              <a:rPr lang="en-US" smtClean="0">
                <a:hlinkClick r:id="rId2"/>
              </a:rPr>
              <a:t>www.redhat.com</a:t>
            </a:r>
            <a:endParaRPr lang="en-US" smtClean="0"/>
          </a:p>
          <a:p>
            <a:pPr eaLnBrk="1" hangingPunct="1">
              <a:lnSpc>
                <a:spcPct val="90000"/>
              </a:lnSpc>
            </a:pPr>
            <a:r>
              <a:rPr lang="en-US" smtClean="0"/>
              <a:t>Who signed the cert for that CA? </a:t>
            </a:r>
          </a:p>
          <a:p>
            <a:pPr eaLnBrk="1" hangingPunct="1">
              <a:lnSpc>
                <a:spcPct val="90000"/>
              </a:lnSpc>
            </a:pPr>
            <a:r>
              <a:rPr lang="en-US" smtClean="0"/>
              <a:t>This “vouching” for CAs is called a “certificate chain”</a:t>
            </a:r>
          </a:p>
          <a:p>
            <a:pPr eaLnBrk="1" hangingPunct="1">
              <a:lnSpc>
                <a:spcPct val="90000"/>
              </a:lnSpc>
            </a:pPr>
            <a:r>
              <a:rPr lang="en-US" smtClean="0"/>
              <a:t>If someone signed for someone else… who signed for them? When does this end? Let’s explore this…</a:t>
            </a:r>
          </a:p>
          <a:p>
            <a:pPr eaLnBrk="1" hangingPunct="1">
              <a:lnSpc>
                <a:spcPct val="90000"/>
              </a:lnSpc>
              <a:buFontTx/>
              <a:buNone/>
            </a:pPr>
            <a:endParaRPr lang="en-US" smtClean="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smtClean="0"/>
              <a:t>PKI hierarchy</a:t>
            </a:r>
          </a:p>
        </p:txBody>
      </p:sp>
      <p:sp>
        <p:nvSpPr>
          <p:cNvPr id="124931" name="Rectangle 3"/>
          <p:cNvSpPr>
            <a:spLocks noGrp="1" noChangeArrowheads="1"/>
          </p:cNvSpPr>
          <p:nvPr>
            <p:ph idx="1"/>
          </p:nvPr>
        </p:nvSpPr>
        <p:spPr/>
        <p:txBody>
          <a:bodyPr/>
          <a:lstStyle/>
          <a:p>
            <a:pPr>
              <a:buNone/>
            </a:pPr>
            <a:r>
              <a:rPr lang="en-US" dirty="0" smtClean="0"/>
              <a:t>PKI implementations are usually a hierarchy, where one CA signs another CAs certificate.</a:t>
            </a:r>
          </a:p>
          <a:p>
            <a:r>
              <a:rPr lang="en-US" dirty="0" smtClean="0"/>
              <a:t>Parent Child relationship</a:t>
            </a:r>
          </a:p>
          <a:p>
            <a:r>
              <a:rPr lang="en-US" dirty="0" smtClean="0"/>
              <a:t>Top parent is called a root CA</a:t>
            </a:r>
          </a:p>
          <a:p>
            <a:r>
              <a:rPr lang="en-US" dirty="0" smtClean="0"/>
              <a:t>All others are called subordinate CA</a:t>
            </a:r>
          </a:p>
          <a:p>
            <a:endParaRPr lang="en-US" dirty="0" smtClean="0"/>
          </a:p>
          <a:p>
            <a:endParaRPr lang="en-US" dirty="0" smtClean="0"/>
          </a:p>
          <a:p>
            <a:endParaRPr lang="en-US" dirty="0" smtClean="0"/>
          </a:p>
          <a:p>
            <a:r>
              <a:rPr lang="en-US" dirty="0" smtClean="0"/>
              <a:t>Visualization next slide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r>
              <a:rPr lang="en-US" smtClean="0"/>
              <a:t>Key Generation and Management (674)</a:t>
            </a:r>
          </a:p>
        </p:txBody>
      </p:sp>
      <p:sp>
        <p:nvSpPr>
          <p:cNvPr id="12291" name="Rectangle 3"/>
          <p:cNvSpPr>
            <a:spLocks noGrp="1" noChangeArrowheads="1"/>
          </p:cNvSpPr>
          <p:nvPr>
            <p:ph idx="1"/>
          </p:nvPr>
        </p:nvSpPr>
        <p:spPr/>
        <p:txBody>
          <a:bodyPr>
            <a:normAutofit fontScale="92500" lnSpcReduction="20000"/>
          </a:bodyPr>
          <a:lstStyle/>
          <a:p>
            <a:r>
              <a:rPr lang="en-US" dirty="0" smtClean="0"/>
              <a:t>The goal of designing an encryption method is to make compromising it too expensive to be worth it*. </a:t>
            </a:r>
          </a:p>
          <a:p>
            <a:r>
              <a:rPr lang="en-US" dirty="0" smtClean="0"/>
              <a:t>The amount of work to break it is called “work-factor”*</a:t>
            </a:r>
          </a:p>
          <a:p>
            <a:r>
              <a:rPr lang="en-US" dirty="0" smtClean="0"/>
              <a:t>Protecting the key is important. There is no point to designing an encryption system that would take 1,000,000 years to break if you can easily just get some ones key!</a:t>
            </a:r>
          </a:p>
          <a:p>
            <a:r>
              <a:rPr lang="en-US" dirty="0" smtClean="0"/>
              <a:t>Key Protection is CRITICAL*</a:t>
            </a:r>
          </a:p>
          <a:p>
            <a:r>
              <a:rPr lang="en-US" dirty="0" smtClean="0"/>
              <a:t>(more)</a:t>
            </a:r>
          </a:p>
          <a:p>
            <a:endParaRPr lang="en-US" dirty="0" smtClean="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5" name="Picture 3" descr="PKI-heirarchy"/>
          <p:cNvPicPr>
            <a:picLocks noChangeAspect="1" noChangeArrowheads="1"/>
          </p:cNvPicPr>
          <p:nvPr/>
        </p:nvPicPr>
        <p:blipFill>
          <a:blip r:embed="rId2" cstate="print"/>
          <a:srcRect/>
          <a:stretch>
            <a:fillRect/>
          </a:stretch>
        </p:blipFill>
        <p:spPr bwMode="auto">
          <a:xfrm>
            <a:off x="609600" y="1600200"/>
            <a:ext cx="7543800" cy="4789668"/>
          </a:xfrm>
          <a:prstGeom prst="rect">
            <a:avLst/>
          </a:prstGeom>
          <a:noFill/>
          <a:ln w="9525">
            <a:noFill/>
            <a:miter lim="800000"/>
            <a:headEnd/>
            <a:tailEnd/>
          </a:ln>
        </p:spPr>
      </p:pic>
      <p:sp>
        <p:nvSpPr>
          <p:cNvPr id="125954" name="Rectangle 2"/>
          <p:cNvSpPr>
            <a:spLocks noGrp="1" noChangeArrowheads="1"/>
          </p:cNvSpPr>
          <p:nvPr>
            <p:ph type="title"/>
          </p:nvPr>
        </p:nvSpPr>
        <p:spPr/>
        <p:txBody>
          <a:bodyPr/>
          <a:lstStyle/>
          <a:p>
            <a:r>
              <a:rPr lang="en-US" smtClean="0"/>
              <a:t>PKI hierarchy</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smtClean="0"/>
              <a:t>CA concerns</a:t>
            </a:r>
          </a:p>
        </p:txBody>
      </p:sp>
      <p:sp>
        <p:nvSpPr>
          <p:cNvPr id="126979" name="Rectangle 3"/>
          <p:cNvSpPr>
            <a:spLocks noGrp="1" noChangeArrowheads="1"/>
          </p:cNvSpPr>
          <p:nvPr>
            <p:ph idx="1"/>
          </p:nvPr>
        </p:nvSpPr>
        <p:spPr/>
        <p:txBody>
          <a:bodyPr>
            <a:normAutofit fontScale="92500" lnSpcReduction="10000"/>
          </a:bodyPr>
          <a:lstStyle/>
          <a:p>
            <a:pPr>
              <a:buNone/>
            </a:pPr>
            <a:r>
              <a:rPr lang="en-US" dirty="0" smtClean="0"/>
              <a:t>Every CA should have a Certification Practice Statement which outlines</a:t>
            </a:r>
          </a:p>
          <a:p>
            <a:pPr lvl="1"/>
            <a:r>
              <a:rPr lang="en-US" dirty="0" smtClean="0"/>
              <a:t>How the RA verifies identities</a:t>
            </a:r>
          </a:p>
          <a:p>
            <a:pPr lvl="1"/>
            <a:r>
              <a:rPr lang="en-US" dirty="0" smtClean="0"/>
              <a:t>How the Certificates are transferred</a:t>
            </a:r>
          </a:p>
          <a:p>
            <a:pPr lvl="1"/>
            <a:r>
              <a:rPr lang="en-US" dirty="0" smtClean="0"/>
              <a:t>How keys are secured</a:t>
            </a:r>
          </a:p>
          <a:p>
            <a:pPr lvl="1"/>
            <a:r>
              <a:rPr lang="en-US" dirty="0" smtClean="0"/>
              <a:t>What data is in a Digital Certificate</a:t>
            </a:r>
          </a:p>
          <a:p>
            <a:pPr lvl="1"/>
            <a:r>
              <a:rPr lang="en-US" dirty="0" smtClean="0"/>
              <a:t>How revocations are handled… etc</a:t>
            </a:r>
          </a:p>
          <a:p>
            <a:r>
              <a:rPr lang="en-US" dirty="0" smtClean="0"/>
              <a:t>Before using a 3rd party CA, you should understand and be comfortable with CPS and the security controls they use.*</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smtClean="0"/>
              <a:t>Multiple Certificates</a:t>
            </a:r>
          </a:p>
        </p:txBody>
      </p:sp>
      <p:sp>
        <p:nvSpPr>
          <p:cNvPr id="128003" name="Rectangle 3"/>
          <p:cNvSpPr>
            <a:spLocks noGrp="1" noChangeArrowheads="1"/>
          </p:cNvSpPr>
          <p:nvPr>
            <p:ph idx="1"/>
          </p:nvPr>
        </p:nvSpPr>
        <p:spPr/>
        <p:txBody>
          <a:bodyPr/>
          <a:lstStyle/>
          <a:p>
            <a:pPr>
              <a:buNone/>
            </a:pPr>
            <a:r>
              <a:rPr lang="en-US" dirty="0" smtClean="0"/>
              <a:t>Some PKIs use multiple certificates, and as such multiple public/private key pairs.</a:t>
            </a:r>
          </a:p>
          <a:p>
            <a:r>
              <a:rPr lang="en-US" dirty="0" smtClean="0"/>
              <a:t>One for digitally signing data</a:t>
            </a:r>
          </a:p>
          <a:p>
            <a:r>
              <a:rPr lang="en-US" dirty="0" smtClean="0"/>
              <a:t>One for encrypting data</a:t>
            </a:r>
          </a:p>
          <a:p>
            <a:endParaRPr lang="en-US" dirty="0" smtClean="0"/>
          </a:p>
          <a:p>
            <a:r>
              <a:rPr lang="en-US" dirty="0" smtClean="0"/>
              <a:t>Why would we want to have two different keys? </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smtClean="0"/>
              <a:t>Certificate Renewals</a:t>
            </a:r>
          </a:p>
        </p:txBody>
      </p:sp>
      <p:sp>
        <p:nvSpPr>
          <p:cNvPr id="129027" name="Rectangle 3"/>
          <p:cNvSpPr>
            <a:spLocks noGrp="1" noChangeArrowheads="1"/>
          </p:cNvSpPr>
          <p:nvPr>
            <p:ph idx="1"/>
          </p:nvPr>
        </p:nvSpPr>
        <p:spPr/>
        <p:txBody>
          <a:bodyPr>
            <a:normAutofit fontScale="92500" lnSpcReduction="20000"/>
          </a:bodyPr>
          <a:lstStyle/>
          <a:p>
            <a:pPr>
              <a:buNone/>
            </a:pPr>
            <a:r>
              <a:rPr lang="en-US" dirty="0" smtClean="0"/>
              <a:t>Certificates have a lifetime after which they expire. Why?</a:t>
            </a:r>
          </a:p>
          <a:p>
            <a:endParaRPr lang="en-US" dirty="0" smtClean="0"/>
          </a:p>
          <a:p>
            <a:r>
              <a:rPr lang="en-US" dirty="0" smtClean="0"/>
              <a:t>When a certificate expires you have to renew it. You don’t have to go through the RA again. You just have to be able to sign a message with your old private key.</a:t>
            </a:r>
          </a:p>
          <a:p>
            <a:endParaRPr lang="en-US" dirty="0" smtClean="0"/>
          </a:p>
          <a:p>
            <a:r>
              <a:rPr lang="en-US" dirty="0" smtClean="0"/>
              <a:t>When renewing you can use the old public/private key pair or generate a new key pair. What is the advantage of generating a new pair?</a:t>
            </a:r>
          </a:p>
          <a:p>
            <a:endParaRPr lang="en-US" dirty="0" smtClean="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smtClean="0"/>
              <a:t>Certificate Revocation</a:t>
            </a:r>
          </a:p>
        </p:txBody>
      </p:sp>
      <p:sp>
        <p:nvSpPr>
          <p:cNvPr id="130051" name="Rectangle 3"/>
          <p:cNvSpPr>
            <a:spLocks noGrp="1" noChangeArrowheads="1"/>
          </p:cNvSpPr>
          <p:nvPr>
            <p:ph idx="1"/>
          </p:nvPr>
        </p:nvSpPr>
        <p:spPr/>
        <p:txBody>
          <a:bodyPr/>
          <a:lstStyle/>
          <a:p>
            <a:pPr>
              <a:buNone/>
            </a:pPr>
            <a:r>
              <a:rPr lang="en-US" dirty="0" smtClean="0"/>
              <a:t>We have a wonderful system of distributing and verifying Digital Identities (certificates). But we may need to revoke a users digital Identity?</a:t>
            </a:r>
          </a:p>
          <a:p>
            <a:r>
              <a:rPr lang="en-US" dirty="0" smtClean="0"/>
              <a:t>Why?</a:t>
            </a:r>
          </a:p>
          <a:p>
            <a:pPr lvl="1"/>
            <a:r>
              <a:rPr lang="en-US" dirty="0" smtClean="0"/>
              <a:t>Hint – think Human Resources</a:t>
            </a:r>
          </a:p>
          <a:p>
            <a:pPr lvl="1"/>
            <a:r>
              <a:rPr lang="en-US" dirty="0" smtClean="0"/>
              <a:t>Hint – think hacking</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smtClean="0"/>
              <a:t>Certificate Revocation</a:t>
            </a:r>
          </a:p>
        </p:txBody>
      </p:sp>
      <p:sp>
        <p:nvSpPr>
          <p:cNvPr id="131075" name="Rectangle 3"/>
          <p:cNvSpPr>
            <a:spLocks noGrp="1" noChangeArrowheads="1"/>
          </p:cNvSpPr>
          <p:nvPr>
            <p:ph idx="1"/>
          </p:nvPr>
        </p:nvSpPr>
        <p:spPr/>
        <p:txBody>
          <a:bodyPr>
            <a:normAutofit/>
          </a:bodyPr>
          <a:lstStyle/>
          <a:p>
            <a:pPr>
              <a:buNone/>
            </a:pPr>
            <a:r>
              <a:rPr lang="en-US" dirty="0" smtClean="0"/>
              <a:t>The CA publishes a Certificate Revocation List.</a:t>
            </a:r>
          </a:p>
          <a:p>
            <a:r>
              <a:rPr lang="en-US" dirty="0" smtClean="0"/>
              <a:t>Certificate serial number that have been revoked</a:t>
            </a:r>
          </a:p>
          <a:p>
            <a:r>
              <a:rPr lang="en-US" dirty="0" smtClean="0"/>
              <a:t>Reason for revocation</a:t>
            </a:r>
          </a:p>
          <a:p>
            <a:r>
              <a:rPr lang="en-US" dirty="0" smtClean="0"/>
              <a:t>Date of revocation</a:t>
            </a:r>
          </a:p>
          <a:p>
            <a:r>
              <a:rPr lang="en-US" dirty="0" smtClean="0"/>
              <a:t>The CRL is digitally signed by the CA*</a:t>
            </a:r>
          </a:p>
          <a:p>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smtClean="0"/>
              <a:t>Certificate Revocation (736)</a:t>
            </a:r>
          </a:p>
        </p:txBody>
      </p:sp>
      <p:sp>
        <p:nvSpPr>
          <p:cNvPr id="132099" name="Rectangle 3"/>
          <p:cNvSpPr>
            <a:spLocks noGrp="1" noChangeArrowheads="1"/>
          </p:cNvSpPr>
          <p:nvPr>
            <p:ph idx="1"/>
          </p:nvPr>
        </p:nvSpPr>
        <p:spPr/>
        <p:txBody>
          <a:bodyPr/>
          <a:lstStyle/>
          <a:p>
            <a:pPr>
              <a:buNone/>
            </a:pPr>
            <a:r>
              <a:rPr lang="en-US" dirty="0" smtClean="0"/>
              <a:t>Client software must check the CRL before trusting a digital certificate</a:t>
            </a:r>
          </a:p>
          <a:p>
            <a:r>
              <a:rPr lang="en-US" dirty="0" smtClean="0"/>
              <a:t>Once a certificate is revoked, it cannot be un-revoked</a:t>
            </a:r>
          </a:p>
          <a:p>
            <a:r>
              <a:rPr lang="en-US" dirty="0" smtClean="0"/>
              <a:t>A certificate could be suspended. This also goes on the CRL, however a special “reason” of suspended is used.</a:t>
            </a:r>
          </a:p>
          <a:p>
            <a:r>
              <a:rPr lang="en-US" dirty="0" smtClean="0"/>
              <a:t>Suspended certificates may be un-suspended</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smtClean="0"/>
              <a:t>OCSP (737)</a:t>
            </a:r>
          </a:p>
        </p:txBody>
      </p:sp>
      <p:sp>
        <p:nvSpPr>
          <p:cNvPr id="133123" name="Rectangle 3"/>
          <p:cNvSpPr>
            <a:spLocks noGrp="1" noChangeArrowheads="1"/>
          </p:cNvSpPr>
          <p:nvPr>
            <p:ph idx="1"/>
          </p:nvPr>
        </p:nvSpPr>
        <p:spPr/>
        <p:txBody>
          <a:bodyPr/>
          <a:lstStyle/>
          <a:p>
            <a:pPr>
              <a:buNone/>
            </a:pPr>
            <a:r>
              <a:rPr lang="en-US" dirty="0" smtClean="0"/>
              <a:t>Online Certificate Status Protocol – a client server model, where a client program actually queries a server to see if someone’s certificate is valid. This way the client does not need to know how to find the CRL for the given certificate Authority and doesn’t have to actually search through the CRLS.</a:t>
            </a:r>
          </a:p>
          <a:p>
            <a:endParaRPr lang="en-US" dirty="0" smtClean="0"/>
          </a:p>
          <a:p>
            <a:r>
              <a:rPr lang="en-US" dirty="0" smtClean="0"/>
              <a:t>Be aware of this term for the exam.</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smtClean="0"/>
              <a:t>Key Recovery</a:t>
            </a:r>
          </a:p>
        </p:txBody>
      </p:sp>
      <p:sp>
        <p:nvSpPr>
          <p:cNvPr id="134147" name="Rectangle 3"/>
          <p:cNvSpPr>
            <a:spLocks noGrp="1" noChangeArrowheads="1"/>
          </p:cNvSpPr>
          <p:nvPr>
            <p:ph idx="1"/>
          </p:nvPr>
        </p:nvSpPr>
        <p:spPr/>
        <p:txBody>
          <a:bodyPr>
            <a:normAutofit/>
          </a:bodyPr>
          <a:lstStyle/>
          <a:p>
            <a:pPr>
              <a:buNone/>
            </a:pPr>
            <a:r>
              <a:rPr lang="en-US" dirty="0" smtClean="0"/>
              <a:t>When an organization uses encryption to protect data, it must also backup the keys.</a:t>
            </a:r>
          </a:p>
          <a:p>
            <a:pPr>
              <a:buNone/>
            </a:pPr>
            <a:endParaRPr lang="en-US" dirty="0" smtClean="0"/>
          </a:p>
          <a:p>
            <a:pPr lvl="1"/>
            <a:r>
              <a:rPr lang="en-US" dirty="0" smtClean="0"/>
              <a:t>This is called </a:t>
            </a:r>
            <a:r>
              <a:rPr lang="en-US" b="1" dirty="0" smtClean="0"/>
              <a:t>key archival</a:t>
            </a:r>
            <a:endParaRPr lang="en-US" dirty="0" smtClean="0"/>
          </a:p>
          <a:p>
            <a:pPr lvl="1"/>
            <a:r>
              <a:rPr lang="en-US" dirty="0" smtClean="0"/>
              <a:t>Only backup the encryption private key in a multi-certificate system</a:t>
            </a:r>
          </a:p>
          <a:p>
            <a:pPr lvl="1"/>
            <a:r>
              <a:rPr lang="en-US" dirty="0" smtClean="0"/>
              <a:t>Need to ensure the safety of these backups</a:t>
            </a:r>
          </a:p>
          <a:p>
            <a:pPr lvl="1"/>
            <a:r>
              <a:rPr lang="en-US" dirty="0" smtClean="0"/>
              <a:t>Use dual controls (m of n) concept to protect keys</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r>
              <a:rPr lang="en-US" smtClean="0"/>
              <a:t>Key Recovery</a:t>
            </a:r>
          </a:p>
        </p:txBody>
      </p:sp>
      <p:sp>
        <p:nvSpPr>
          <p:cNvPr id="135171" name="Rectangle 3"/>
          <p:cNvSpPr>
            <a:spLocks noGrp="1" noChangeArrowheads="1"/>
          </p:cNvSpPr>
          <p:nvPr>
            <p:ph idx="1"/>
          </p:nvPr>
        </p:nvSpPr>
        <p:spPr/>
        <p:txBody>
          <a:bodyPr/>
          <a:lstStyle/>
          <a:p>
            <a:pPr eaLnBrk="1" hangingPunct="1"/>
            <a:r>
              <a:rPr lang="en-US" dirty="0" smtClean="0"/>
              <a:t>No need to backup public keys.</a:t>
            </a:r>
          </a:p>
          <a:p>
            <a:pPr eaLnBrk="1" hangingPunct="1"/>
            <a:r>
              <a:rPr lang="en-US" dirty="0" smtClean="0"/>
              <a:t>The process of retrieving keys is called </a:t>
            </a:r>
            <a:r>
              <a:rPr lang="en-US" b="1" dirty="0" smtClean="0"/>
              <a:t>key recovery</a:t>
            </a:r>
            <a:endParaRPr lang="en-US" dirty="0" smtClean="0"/>
          </a:p>
          <a:p>
            <a:pPr eaLnBrk="1" hangingPunct="1"/>
            <a:r>
              <a:rPr lang="en-US" dirty="0" smtClean="0"/>
              <a:t>Key recovery should be highly controlled and  audited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4000" smtClean="0"/>
              <a:t>Key Generation and Management</a:t>
            </a:r>
          </a:p>
        </p:txBody>
      </p:sp>
      <p:sp>
        <p:nvSpPr>
          <p:cNvPr id="13315" name="Rectangle 3"/>
          <p:cNvSpPr>
            <a:spLocks noGrp="1" noChangeArrowheads="1"/>
          </p:cNvSpPr>
          <p:nvPr>
            <p:ph idx="1"/>
          </p:nvPr>
        </p:nvSpPr>
        <p:spPr>
          <a:xfrm>
            <a:off x="228600" y="1371600"/>
            <a:ext cx="8686800" cy="5334000"/>
          </a:xfrm>
        </p:spPr>
        <p:txBody>
          <a:bodyPr/>
          <a:lstStyle/>
          <a:p>
            <a:pPr eaLnBrk="1" hangingPunct="1"/>
            <a:r>
              <a:rPr lang="en-US" sz="2800" dirty="0" smtClean="0"/>
              <a:t>The larger the key space is, the more secure a cryptosystem is, this is called “Key Complexity”</a:t>
            </a:r>
          </a:p>
          <a:p>
            <a:pPr eaLnBrk="1" hangingPunct="1"/>
            <a:r>
              <a:rPr lang="en-US" sz="2800" dirty="0" smtClean="0"/>
              <a:t>Keys should be extremely random and use the full spectrum of the key space</a:t>
            </a:r>
          </a:p>
          <a:p>
            <a:pPr eaLnBrk="1" hangingPunct="1"/>
            <a:endParaRPr lang="en-US" sz="2800" dirty="0" smtClean="0"/>
          </a:p>
          <a:p>
            <a:pPr lvl="1">
              <a:buNone/>
            </a:pPr>
            <a:r>
              <a:rPr lang="en-US" dirty="0" smtClean="0"/>
              <a:t>Example:</a:t>
            </a:r>
          </a:p>
          <a:p>
            <a:pPr lvl="2">
              <a:buNone/>
            </a:pPr>
            <a:r>
              <a:rPr lang="en-US" dirty="0" smtClean="0"/>
              <a:t> Assume your key can be 10 digits </a:t>
            </a:r>
          </a:p>
          <a:p>
            <a:pPr lvl="2" eaLnBrk="1" hangingPunct="1">
              <a:buFontTx/>
              <a:buNone/>
            </a:pPr>
            <a:r>
              <a:rPr lang="en-US" dirty="0" smtClean="0"/>
              <a:t>Is </a:t>
            </a:r>
            <a:r>
              <a:rPr lang="en-US" dirty="0" smtClean="0">
                <a:solidFill>
                  <a:srgbClr val="FF0000"/>
                </a:solidFill>
              </a:rPr>
              <a:t>0000000001</a:t>
            </a:r>
            <a:r>
              <a:rPr lang="en-US" dirty="0" smtClean="0"/>
              <a:t> a good key?</a:t>
            </a:r>
          </a:p>
          <a:p>
            <a:pPr algn="ctr" eaLnBrk="1" hangingPunct="1">
              <a:buFontTx/>
              <a:buNone/>
            </a:pPr>
            <a:endParaRPr lang="en-US" sz="2800" dirty="0" smtClean="0"/>
          </a:p>
          <a:p>
            <a:pPr algn="ctr" eaLnBrk="1" hangingPunct="1">
              <a:buFontTx/>
              <a:buNone/>
            </a:pPr>
            <a:r>
              <a:rPr lang="en-US" sz="2800" dirty="0" smtClean="0"/>
              <a:t>(more)</a:t>
            </a:r>
          </a:p>
          <a:p>
            <a:pPr eaLnBrk="1" hangingPunct="1">
              <a:buFontTx/>
              <a:buNone/>
            </a:pP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r>
              <a:rPr lang="en-US" smtClean="0"/>
              <a:t>Key Escrow</a:t>
            </a:r>
          </a:p>
        </p:txBody>
      </p:sp>
      <p:sp>
        <p:nvSpPr>
          <p:cNvPr id="136195" name="Rectangle 3"/>
          <p:cNvSpPr>
            <a:spLocks noGrp="1" noChangeArrowheads="1"/>
          </p:cNvSpPr>
          <p:nvPr>
            <p:ph idx="1"/>
          </p:nvPr>
        </p:nvSpPr>
        <p:spPr/>
        <p:txBody>
          <a:bodyPr/>
          <a:lstStyle/>
          <a:p>
            <a:r>
              <a:rPr lang="en-US" dirty="0" smtClean="0"/>
              <a:t>key archival using a 3</a:t>
            </a:r>
            <a:r>
              <a:rPr lang="en-US" baseline="30000" dirty="0" smtClean="0"/>
              <a:t>rd</a:t>
            </a:r>
            <a:r>
              <a:rPr lang="en-US" dirty="0" smtClean="0"/>
              <a:t> party</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US" smtClean="0"/>
              <a:t>PKI concerns</a:t>
            </a:r>
          </a:p>
        </p:txBody>
      </p:sp>
      <p:sp>
        <p:nvSpPr>
          <p:cNvPr id="137219" name="Rectangle 3"/>
          <p:cNvSpPr>
            <a:spLocks noGrp="1" noChangeArrowheads="1"/>
          </p:cNvSpPr>
          <p:nvPr>
            <p:ph idx="1"/>
          </p:nvPr>
        </p:nvSpPr>
        <p:spPr/>
        <p:txBody>
          <a:bodyPr/>
          <a:lstStyle/>
          <a:p>
            <a:r>
              <a:rPr lang="en-US" dirty="0" smtClean="0"/>
              <a:t>What happens if the CA is compromised?</a:t>
            </a:r>
          </a:p>
          <a:p>
            <a:r>
              <a:rPr lang="en-US" dirty="0" smtClean="0"/>
              <a:t>What happens if the Certificate repository is compromised?</a:t>
            </a:r>
          </a:p>
          <a:p>
            <a:r>
              <a:rPr lang="en-US" dirty="0" smtClean="0"/>
              <a:t>What happens if someone steals my digital certificate?</a:t>
            </a:r>
          </a:p>
          <a:p>
            <a:r>
              <a:rPr lang="en-US" dirty="0" smtClean="0"/>
              <a:t>A digital certificate contains an entities public key. Why?</a:t>
            </a:r>
          </a:p>
          <a:p>
            <a:r>
              <a:rPr lang="en-US" dirty="0" smtClean="0"/>
              <a:t>Does it make sense to put a private key in a digital certificate?</a:t>
            </a:r>
          </a:p>
          <a:p>
            <a:endParaRPr lang="en-US" dirty="0" smtClean="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smtClean="0"/>
              <a:t>PKI concerns</a:t>
            </a:r>
          </a:p>
        </p:txBody>
      </p:sp>
      <p:sp>
        <p:nvSpPr>
          <p:cNvPr id="138243" name="Rectangle 3"/>
          <p:cNvSpPr>
            <a:spLocks noGrp="1" noChangeArrowheads="1"/>
          </p:cNvSpPr>
          <p:nvPr>
            <p:ph idx="1"/>
          </p:nvPr>
        </p:nvSpPr>
        <p:spPr/>
        <p:txBody>
          <a:bodyPr/>
          <a:lstStyle/>
          <a:p>
            <a:r>
              <a:rPr lang="en-US" dirty="0" smtClean="0"/>
              <a:t>Remember PKI requires public keys (in the certificate) and private keys (kept private to a user). Often private keys are kept in storage on a hard drive, or on a removable drive (USB key)</a:t>
            </a:r>
          </a:p>
          <a:p>
            <a:r>
              <a:rPr lang="en-US" dirty="0" smtClean="0"/>
              <a:t>What are some concerns and countermeasures dealing with private key storage?</a:t>
            </a: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dirty="0" smtClean="0"/>
              <a:t>PKI concerns</a:t>
            </a:r>
          </a:p>
        </p:txBody>
      </p:sp>
      <p:sp>
        <p:nvSpPr>
          <p:cNvPr id="138243" name="Rectangle 3"/>
          <p:cNvSpPr>
            <a:spLocks noGrp="1" noChangeArrowheads="1"/>
          </p:cNvSpPr>
          <p:nvPr>
            <p:ph idx="1"/>
          </p:nvPr>
        </p:nvSpPr>
        <p:spPr/>
        <p:txBody>
          <a:bodyPr/>
          <a:lstStyle/>
          <a:p>
            <a:r>
              <a:rPr lang="en-US" dirty="0" smtClean="0"/>
              <a:t>Remember PKI requires public keys (in the certificate) and private keys (kept private to a user). Often private keys are kept in storage on a hard drive, or on a removable drive (USB key)</a:t>
            </a:r>
          </a:p>
          <a:p>
            <a:r>
              <a:rPr lang="en-US" dirty="0" smtClean="0"/>
              <a:t>What are some concerns and countermeasures dealing with private key storage?</a:t>
            </a: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normAutofit fontScale="90000"/>
          </a:bodyPr>
          <a:lstStyle/>
          <a:p>
            <a:r>
              <a:rPr lang="en-US" dirty="0" smtClean="0"/>
              <a:t>Extended Validation Digital Certificates</a:t>
            </a:r>
          </a:p>
        </p:txBody>
      </p:sp>
      <p:sp>
        <p:nvSpPr>
          <p:cNvPr id="138243" name="Rectangle 3"/>
          <p:cNvSpPr>
            <a:spLocks noGrp="1" noChangeArrowheads="1"/>
          </p:cNvSpPr>
          <p:nvPr>
            <p:ph idx="1"/>
          </p:nvPr>
        </p:nvSpPr>
        <p:spPr/>
        <p:txBody>
          <a:bodyPr/>
          <a:lstStyle/>
          <a:p>
            <a:pPr>
              <a:buNone/>
            </a:pPr>
            <a:r>
              <a:rPr lang="en-US" dirty="0" smtClean="0"/>
              <a:t>Digital certificates issued after the issuing authority performs a more extensive background check on the entities identity prior to issuing.</a:t>
            </a:r>
          </a:p>
          <a:p>
            <a:pPr lvl="1"/>
            <a:r>
              <a:rPr lang="en-US" dirty="0" smtClean="0"/>
              <a:t>Needed if the entity wants to provide additional assurance to the end user of their identity. Such as</a:t>
            </a:r>
          </a:p>
          <a:p>
            <a:pPr lvl="2"/>
            <a:r>
              <a:rPr lang="en-US" dirty="0" smtClean="0"/>
              <a:t>Banks</a:t>
            </a:r>
          </a:p>
          <a:p>
            <a:pPr lvl="2"/>
            <a:r>
              <a:rPr lang="en-US" dirty="0" smtClean="0"/>
              <a:t>Online stores  </a:t>
            </a: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4"/>
          <p:cNvSpPr>
            <a:spLocks noGrp="1" noChangeArrowheads="1"/>
          </p:cNvSpPr>
          <p:nvPr>
            <p:ph type="ctrTitle"/>
          </p:nvPr>
        </p:nvSpPr>
        <p:spPr/>
        <p:txBody>
          <a:bodyPr/>
          <a:lstStyle/>
          <a:p>
            <a:pPr eaLnBrk="1" hangingPunct="1"/>
            <a:r>
              <a:rPr lang="en-US" smtClean="0"/>
              <a:t>Email Security</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smtClean="0"/>
              <a:t>Internet</a:t>
            </a:r>
          </a:p>
        </p:txBody>
      </p:sp>
      <p:sp>
        <p:nvSpPr>
          <p:cNvPr id="140291" name="Rectangle 3"/>
          <p:cNvSpPr>
            <a:spLocks noGrp="1" noChangeArrowheads="1"/>
          </p:cNvSpPr>
          <p:nvPr>
            <p:ph idx="1"/>
          </p:nvPr>
        </p:nvSpPr>
        <p:spPr/>
        <p:txBody>
          <a:bodyPr/>
          <a:lstStyle/>
          <a:p>
            <a:pPr>
              <a:buNone/>
            </a:pPr>
            <a:r>
              <a:rPr lang="en-US" dirty="0" smtClean="0"/>
              <a:t>The Internet has been around for a LONG time... For most of it’s life nobody cared about the Internet except for government, researchers and geeks like me.</a:t>
            </a:r>
          </a:p>
          <a:p>
            <a:endParaRPr lang="en-US" dirty="0" smtClean="0"/>
          </a:p>
          <a:p>
            <a:r>
              <a:rPr lang="en-US" dirty="0" smtClean="0"/>
              <a:t>The Internet was never intended for security. IT was indented as a resilient network for communications. Nobody ever though it would be used for what it’s used for today</a:t>
            </a: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US" smtClean="0"/>
              <a:t>Email (745)</a:t>
            </a:r>
          </a:p>
        </p:txBody>
      </p:sp>
      <p:sp>
        <p:nvSpPr>
          <p:cNvPr id="141315" name="Rectangle 3"/>
          <p:cNvSpPr>
            <a:spLocks noGrp="1" noChangeArrowheads="1"/>
          </p:cNvSpPr>
          <p:nvPr>
            <p:ph idx="1"/>
          </p:nvPr>
        </p:nvSpPr>
        <p:spPr/>
        <p:txBody>
          <a:bodyPr>
            <a:normAutofit fontScale="92500" lnSpcReduction="20000"/>
          </a:bodyPr>
          <a:lstStyle/>
          <a:p>
            <a:pPr>
              <a:buNone/>
            </a:pPr>
            <a:r>
              <a:rPr lang="en-US" dirty="0" smtClean="0"/>
              <a:t>Email has been around for a LONG time as well, as such the is NO security in the SMTP protocol. It was assumed that everyone who was using Email would just play nice. As such SMTP provides.</a:t>
            </a:r>
          </a:p>
          <a:p>
            <a:endParaRPr lang="en-US" dirty="0" smtClean="0"/>
          </a:p>
          <a:p>
            <a:r>
              <a:rPr lang="en-US" dirty="0" smtClean="0"/>
              <a:t>No Authentication</a:t>
            </a:r>
          </a:p>
          <a:p>
            <a:r>
              <a:rPr lang="en-US" dirty="0" smtClean="0"/>
              <a:t>No Encryption</a:t>
            </a:r>
          </a:p>
          <a:p>
            <a:endParaRPr lang="en-US" dirty="0" smtClean="0"/>
          </a:p>
          <a:p>
            <a:r>
              <a:rPr lang="en-US" dirty="0" smtClean="0"/>
              <a:t>Email wasn’t even intended to send anything advanced (like images, sounds, word documents). It was just intended to send text.</a:t>
            </a: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smtClean="0"/>
              <a:t>Email Security</a:t>
            </a:r>
          </a:p>
        </p:txBody>
      </p:sp>
      <p:sp>
        <p:nvSpPr>
          <p:cNvPr id="142339" name="Rectangle 3"/>
          <p:cNvSpPr>
            <a:spLocks noGrp="1" noChangeArrowheads="1"/>
          </p:cNvSpPr>
          <p:nvPr>
            <p:ph idx="1"/>
          </p:nvPr>
        </p:nvSpPr>
        <p:spPr/>
        <p:txBody>
          <a:bodyPr/>
          <a:lstStyle/>
          <a:p>
            <a:r>
              <a:rPr lang="en-US" dirty="0" smtClean="0"/>
              <a:t>Email is counted on by organization for a means of communications, some would say it’s even mission critical. That leaves two problems:</a:t>
            </a:r>
          </a:p>
          <a:p>
            <a:endParaRPr lang="en-US" dirty="0" smtClean="0"/>
          </a:p>
          <a:p>
            <a:pPr lvl="1"/>
            <a:r>
              <a:rPr lang="en-US" dirty="0" smtClean="0"/>
              <a:t>Forged email</a:t>
            </a:r>
          </a:p>
          <a:p>
            <a:pPr lvl="1"/>
            <a:r>
              <a:rPr lang="en-US" dirty="0" smtClean="0"/>
              <a:t>Compromise of confidential information sent over email</a:t>
            </a:r>
          </a:p>
          <a:p>
            <a:endParaRPr lang="en-US" dirty="0" smtClean="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US" smtClean="0"/>
              <a:t>Forged Email</a:t>
            </a:r>
          </a:p>
        </p:txBody>
      </p:sp>
      <p:sp>
        <p:nvSpPr>
          <p:cNvPr id="143363" name="Rectangle 3"/>
          <p:cNvSpPr>
            <a:spLocks noGrp="1" noChangeArrowheads="1"/>
          </p:cNvSpPr>
          <p:nvPr>
            <p:ph idx="1"/>
          </p:nvPr>
        </p:nvSpPr>
        <p:spPr/>
        <p:txBody>
          <a:bodyPr/>
          <a:lstStyle/>
          <a:p>
            <a:r>
              <a:rPr lang="en-US" dirty="0" smtClean="0"/>
              <a:t>Forging of email is TRIVIAL in most cases.</a:t>
            </a:r>
          </a:p>
          <a:p>
            <a:pPr>
              <a:buNone/>
            </a:pPr>
            <a:endParaRPr lang="en-US" dirty="0" smtClean="0"/>
          </a:p>
          <a:p>
            <a:pPr lvl="1"/>
            <a:r>
              <a:rPr lang="en-US" dirty="0" smtClean="0"/>
              <a:t>What are some concerns with forged emails?</a:t>
            </a:r>
          </a:p>
          <a:p>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r>
              <a:rPr lang="en-US" smtClean="0"/>
              <a:t>Key Generation and Management</a:t>
            </a:r>
          </a:p>
        </p:txBody>
      </p:sp>
      <p:sp>
        <p:nvSpPr>
          <p:cNvPr id="14339" name="Rectangle 3"/>
          <p:cNvSpPr>
            <a:spLocks noGrp="1" noChangeArrowheads="1"/>
          </p:cNvSpPr>
          <p:nvPr>
            <p:ph idx="1"/>
          </p:nvPr>
        </p:nvSpPr>
        <p:spPr/>
        <p:txBody>
          <a:bodyPr>
            <a:normAutofit lnSpcReduction="10000"/>
          </a:bodyPr>
          <a:lstStyle/>
          <a:p>
            <a:r>
              <a:rPr lang="en-US" dirty="0" smtClean="0"/>
              <a:t>Keys must be securely distributed and stored</a:t>
            </a:r>
          </a:p>
          <a:p>
            <a:r>
              <a:rPr lang="en-US" dirty="0" smtClean="0"/>
              <a:t>Keys lifetime should correspond with the sensitivity of the data to be protected, and the amount of times the key is used.</a:t>
            </a:r>
          </a:p>
          <a:p>
            <a:r>
              <a:rPr lang="en-US" dirty="0" smtClean="0"/>
              <a:t>If a key is used often, it should be retired after a certain lifetime.</a:t>
            </a:r>
          </a:p>
          <a:p>
            <a:r>
              <a:rPr lang="en-US" dirty="0" smtClean="0"/>
              <a:t>Keys should be destroyed when their lifetime is at and end.</a:t>
            </a:r>
          </a:p>
          <a:p>
            <a:r>
              <a:rPr lang="en-US" dirty="0" smtClean="0"/>
              <a:t>Keys should be backed up in case of emergency</a:t>
            </a:r>
          </a:p>
          <a:p>
            <a:endParaRPr lang="en-US" dirty="0" smtClean="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smtClean="0"/>
              <a:t>Forged Email</a:t>
            </a:r>
          </a:p>
        </p:txBody>
      </p:sp>
      <p:sp>
        <p:nvSpPr>
          <p:cNvPr id="144387" name="Rectangle 3"/>
          <p:cNvSpPr>
            <a:spLocks noGrp="1" noChangeArrowheads="1"/>
          </p:cNvSpPr>
          <p:nvPr>
            <p:ph idx="1"/>
          </p:nvPr>
        </p:nvSpPr>
        <p:spPr/>
        <p:txBody>
          <a:bodyPr/>
          <a:lstStyle/>
          <a:p>
            <a:r>
              <a:rPr lang="en-US" dirty="0" smtClean="0"/>
              <a:t>Can anyone think of any technologies we already discussed that can help with the email forgery problem?</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smtClean="0"/>
              <a:t>Signing Email</a:t>
            </a:r>
          </a:p>
        </p:txBody>
      </p:sp>
      <p:sp>
        <p:nvSpPr>
          <p:cNvPr id="145411" name="Rectangle 3"/>
          <p:cNvSpPr>
            <a:spLocks noGrp="1" noChangeArrowheads="1"/>
          </p:cNvSpPr>
          <p:nvPr>
            <p:ph idx="1"/>
          </p:nvPr>
        </p:nvSpPr>
        <p:spPr/>
        <p:txBody>
          <a:bodyPr/>
          <a:lstStyle/>
          <a:p>
            <a:r>
              <a:rPr lang="en-US" dirty="0" smtClean="0"/>
              <a:t>If we use digital certificates we can sign our email to solve the authentication problem.</a:t>
            </a: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smtClean="0"/>
              <a:t>Email Encryption</a:t>
            </a:r>
          </a:p>
        </p:txBody>
      </p:sp>
      <p:sp>
        <p:nvSpPr>
          <p:cNvPr id="146435" name="Rectangle 3"/>
          <p:cNvSpPr>
            <a:spLocks noGrp="1" noChangeArrowheads="1"/>
          </p:cNvSpPr>
          <p:nvPr>
            <p:ph idx="1"/>
          </p:nvPr>
        </p:nvSpPr>
        <p:spPr/>
        <p:txBody>
          <a:bodyPr/>
          <a:lstStyle/>
          <a:p>
            <a:r>
              <a:rPr lang="en-US" dirty="0" smtClean="0"/>
              <a:t>The other problem with email is that sensitive information might be sent over email. </a:t>
            </a:r>
          </a:p>
          <a:p>
            <a:pPr lvl="1"/>
            <a:r>
              <a:rPr lang="en-US" dirty="0" smtClean="0"/>
              <a:t>SSNs</a:t>
            </a:r>
          </a:p>
          <a:p>
            <a:pPr lvl="1"/>
            <a:r>
              <a:rPr lang="en-US" dirty="0" smtClean="0"/>
              <a:t>Credit card </a:t>
            </a:r>
          </a:p>
          <a:p>
            <a:pPr lvl="1"/>
            <a:r>
              <a:rPr lang="en-US" dirty="0" smtClean="0"/>
              <a:t>Private data</a:t>
            </a:r>
          </a:p>
          <a:p>
            <a:pPr lvl="1"/>
            <a:endParaRPr lang="en-US" dirty="0" smtClean="0"/>
          </a:p>
          <a:p>
            <a:r>
              <a:rPr lang="en-US" dirty="0" smtClean="0"/>
              <a:t>Encrypting email would solve this problem.</a:t>
            </a: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smtClean="0"/>
              <a:t>Email Security (745)</a:t>
            </a:r>
          </a:p>
        </p:txBody>
      </p:sp>
      <p:sp>
        <p:nvSpPr>
          <p:cNvPr id="147459" name="Rectangle 3"/>
          <p:cNvSpPr>
            <a:spLocks noGrp="1" noChangeArrowheads="1"/>
          </p:cNvSpPr>
          <p:nvPr>
            <p:ph idx="1"/>
          </p:nvPr>
        </p:nvSpPr>
        <p:spPr/>
        <p:txBody>
          <a:bodyPr/>
          <a:lstStyle/>
          <a:p>
            <a:r>
              <a:rPr lang="en-US" dirty="0" smtClean="0"/>
              <a:t>There are a few technologies we can use to secure email both by providing non-repudiation services, and encryption services</a:t>
            </a:r>
          </a:p>
          <a:p>
            <a:endParaRPr lang="en-US" dirty="0" smtClean="0"/>
          </a:p>
          <a:p>
            <a:pPr lvl="1"/>
            <a:r>
              <a:rPr lang="en-US" dirty="0" smtClean="0"/>
              <a:t>S/MIME</a:t>
            </a:r>
          </a:p>
          <a:p>
            <a:pPr lvl="1"/>
            <a:r>
              <a:rPr lang="en-US" dirty="0" smtClean="0"/>
              <a:t>PEM</a:t>
            </a:r>
          </a:p>
          <a:p>
            <a:pPr lvl="1"/>
            <a:r>
              <a:rPr lang="en-US" dirty="0" smtClean="0"/>
              <a:t>MSP</a:t>
            </a:r>
          </a:p>
          <a:p>
            <a:pPr lvl="1"/>
            <a:r>
              <a:rPr lang="en-US" dirty="0" smtClean="0"/>
              <a:t>PGP</a:t>
            </a: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smtClean="0"/>
              <a:t>PEM (746)</a:t>
            </a:r>
          </a:p>
        </p:txBody>
      </p:sp>
      <p:sp>
        <p:nvSpPr>
          <p:cNvPr id="150531" name="Rectangle 3"/>
          <p:cNvSpPr>
            <a:spLocks noGrp="1" noChangeArrowheads="1"/>
          </p:cNvSpPr>
          <p:nvPr>
            <p:ph idx="1"/>
          </p:nvPr>
        </p:nvSpPr>
        <p:spPr/>
        <p:txBody>
          <a:bodyPr/>
          <a:lstStyle/>
          <a:p>
            <a:pPr>
              <a:buNone/>
            </a:pPr>
            <a:r>
              <a:rPr lang="en-US" dirty="0" smtClean="0"/>
              <a:t>Privacy Enhanced Mail – Internet standard to provide secure email. Provides authentication, integrity, encryption and key management.</a:t>
            </a:r>
          </a:p>
          <a:p>
            <a:r>
              <a:rPr lang="en-US" dirty="0" smtClean="0"/>
              <a:t>RSA for authentication and key management</a:t>
            </a:r>
          </a:p>
          <a:p>
            <a:r>
              <a:rPr lang="en-US" dirty="0" smtClean="0"/>
              <a:t>X.509 certificates</a:t>
            </a:r>
          </a:p>
          <a:p>
            <a:endParaRPr lang="en-US" dirty="0" smtClean="0"/>
          </a:p>
          <a:p>
            <a:r>
              <a:rPr lang="en-US" dirty="0" smtClean="0"/>
              <a:t>Never widely deployed</a:t>
            </a: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smtClean="0"/>
              <a:t>S/MIME</a:t>
            </a:r>
          </a:p>
        </p:txBody>
      </p:sp>
      <p:pic>
        <p:nvPicPr>
          <p:cNvPr id="148483" name="Picture 3" descr="mime"/>
          <p:cNvPicPr>
            <a:picLocks noChangeAspect="1" noChangeArrowheads="1"/>
          </p:cNvPicPr>
          <p:nvPr/>
        </p:nvPicPr>
        <p:blipFill>
          <a:blip r:embed="rId2" cstate="print"/>
          <a:srcRect/>
          <a:stretch>
            <a:fillRect/>
          </a:stretch>
        </p:blipFill>
        <p:spPr bwMode="auto">
          <a:xfrm>
            <a:off x="4495800" y="1676400"/>
            <a:ext cx="2243837" cy="5033963"/>
          </a:xfrm>
          <a:prstGeom prst="rect">
            <a:avLst/>
          </a:prstGeom>
          <a:noFill/>
          <a:ln w="9525">
            <a:noFill/>
            <a:miter lim="800000"/>
            <a:headEnd/>
            <a:tailEnd/>
          </a:ln>
        </p:spPr>
      </p:pic>
      <p:sp>
        <p:nvSpPr>
          <p:cNvPr id="148484" name="WordArt 4"/>
          <p:cNvSpPr>
            <a:spLocks noChangeArrowheads="1" noChangeShapeType="1" noTextEdit="1"/>
          </p:cNvSpPr>
          <p:nvPr/>
        </p:nvSpPr>
        <p:spPr bwMode="auto">
          <a:xfrm>
            <a:off x="1828800" y="1828800"/>
            <a:ext cx="1905000" cy="3879850"/>
          </a:xfrm>
          <a:prstGeom prst="rect">
            <a:avLst/>
          </a:prstGeom>
        </p:spPr>
        <p:txBody>
          <a:bodyPr wrap="none" fromWordArt="1">
            <a:prstTxWarp prst="textSlantUp">
              <a:avLst>
                <a:gd name="adj" fmla="val 0"/>
              </a:avLst>
            </a:prstTxWarp>
          </a:bodyPr>
          <a:lstStyle/>
          <a:p>
            <a:pPr algn="ctr"/>
            <a:r>
              <a:rPr lang="en-US" sz="9600" kern="10">
                <a:ln w="9525">
                  <a:solidFill>
                    <a:srgbClr val="000000"/>
                  </a:solidFill>
                  <a:round/>
                  <a:headEnd/>
                  <a:tailEnd/>
                </a:ln>
                <a:solidFill>
                  <a:srgbClr val="000000"/>
                </a:solidFill>
                <a:latin typeface="Arial Black"/>
              </a:rPr>
              <a:t>S</a:t>
            </a: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smtClean="0"/>
              <a:t>S/MIME (745)</a:t>
            </a:r>
          </a:p>
        </p:txBody>
      </p:sp>
      <p:sp>
        <p:nvSpPr>
          <p:cNvPr id="149507" name="Rectangle 3"/>
          <p:cNvSpPr>
            <a:spLocks noGrp="1" noChangeArrowheads="1"/>
          </p:cNvSpPr>
          <p:nvPr>
            <p:ph idx="1"/>
          </p:nvPr>
        </p:nvSpPr>
        <p:spPr/>
        <p:txBody>
          <a:bodyPr>
            <a:normAutofit/>
          </a:bodyPr>
          <a:lstStyle/>
          <a:p>
            <a:pPr>
              <a:buNone/>
            </a:pPr>
            <a:r>
              <a:rPr lang="en-US" dirty="0" smtClean="0"/>
              <a:t>MIME was the original extension to email that allowed us to attach files in email, such as images and sounds and word documents etc.</a:t>
            </a:r>
          </a:p>
          <a:p>
            <a:endParaRPr lang="en-US" dirty="0" smtClean="0"/>
          </a:p>
          <a:p>
            <a:r>
              <a:rPr lang="en-US" dirty="0" smtClean="0"/>
              <a:t>SMIME is an extension to MIME that allows for</a:t>
            </a:r>
          </a:p>
          <a:p>
            <a:r>
              <a:rPr lang="en-US" dirty="0" smtClean="0"/>
              <a:t>Integrity, privacy and sender authentication</a:t>
            </a:r>
          </a:p>
          <a:p>
            <a:r>
              <a:rPr lang="en-US" dirty="0" smtClean="0"/>
              <a:t>Uses x.509 digital certificates</a:t>
            </a:r>
          </a:p>
          <a:p>
            <a:r>
              <a:rPr lang="en-US" dirty="0" smtClean="0"/>
              <a:t>Uses RC2 or Triple DES</a:t>
            </a: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r>
              <a:rPr lang="en-US" sz="4000" smtClean="0"/>
              <a:t>Message Security Protocol (747)</a:t>
            </a:r>
          </a:p>
        </p:txBody>
      </p:sp>
      <p:sp>
        <p:nvSpPr>
          <p:cNvPr id="151555" name="Rectangle 3"/>
          <p:cNvSpPr>
            <a:spLocks noGrp="1" noChangeArrowheads="1"/>
          </p:cNvSpPr>
          <p:nvPr>
            <p:ph idx="1"/>
          </p:nvPr>
        </p:nvSpPr>
        <p:spPr/>
        <p:txBody>
          <a:bodyPr/>
          <a:lstStyle/>
          <a:p>
            <a:pPr eaLnBrk="1" hangingPunct="1">
              <a:buFontTx/>
              <a:buNone/>
            </a:pPr>
            <a:r>
              <a:rPr lang="en-US" smtClean="0"/>
              <a:t>Military’s version of PEM</a:t>
            </a: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smtClean="0"/>
              <a:t>PGP (747)</a:t>
            </a:r>
          </a:p>
        </p:txBody>
      </p:sp>
      <p:sp>
        <p:nvSpPr>
          <p:cNvPr id="152579" name="Rectangle 3"/>
          <p:cNvSpPr>
            <a:spLocks noGrp="1" noChangeArrowheads="1"/>
          </p:cNvSpPr>
          <p:nvPr>
            <p:ph idx="1"/>
          </p:nvPr>
        </p:nvSpPr>
        <p:spPr/>
        <p:txBody>
          <a:bodyPr>
            <a:normAutofit fontScale="92500" lnSpcReduction="20000"/>
          </a:bodyPr>
          <a:lstStyle/>
          <a:p>
            <a:pPr>
              <a:buNone/>
            </a:pPr>
            <a:r>
              <a:rPr lang="en-US" dirty="0" smtClean="0"/>
              <a:t>Pretty Good Privacy - Can provide Integrity, Security and Non-Repudiation</a:t>
            </a:r>
          </a:p>
          <a:p>
            <a:pPr lvl="1"/>
            <a:r>
              <a:rPr lang="en-US" dirty="0" smtClean="0"/>
              <a:t>Certificates for identification and authentication</a:t>
            </a:r>
          </a:p>
          <a:p>
            <a:pPr lvl="1"/>
            <a:r>
              <a:rPr lang="en-US" dirty="0" smtClean="0"/>
              <a:t>Signed messages for non-repudiation</a:t>
            </a:r>
          </a:p>
          <a:p>
            <a:endParaRPr lang="en-US" dirty="0" smtClean="0"/>
          </a:p>
          <a:p>
            <a:r>
              <a:rPr lang="en-US" dirty="0" smtClean="0"/>
              <a:t>Used to use a web of trust model, but now can tie into an organizations PKI.</a:t>
            </a:r>
          </a:p>
          <a:p>
            <a:r>
              <a:rPr lang="en-US" dirty="0" smtClean="0"/>
              <a:t>Originally used IDEA heavily but can use many encryption algorithms. </a:t>
            </a:r>
          </a:p>
          <a:p>
            <a:r>
              <a:rPr lang="en-US" dirty="0" smtClean="0"/>
              <a:t>Originally used MD5 hash for integrity newer versions use SHA series and other hash algorithms.</a:t>
            </a: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smtClean="0"/>
              <a:t>PGP signed message example</a:t>
            </a:r>
          </a:p>
        </p:txBody>
      </p:sp>
      <p:pic>
        <p:nvPicPr>
          <p:cNvPr id="153603" name="Picture 3" descr="pgp-clearsign"/>
          <p:cNvPicPr>
            <a:picLocks noChangeAspect="1" noChangeArrowheads="1"/>
          </p:cNvPicPr>
          <p:nvPr/>
        </p:nvPicPr>
        <p:blipFill>
          <a:blip r:embed="rId2" cstate="print"/>
          <a:srcRect/>
          <a:stretch>
            <a:fillRect/>
          </a:stretch>
        </p:blipFill>
        <p:spPr bwMode="auto">
          <a:xfrm>
            <a:off x="838200" y="1600200"/>
            <a:ext cx="7651053" cy="48044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ctrTitle"/>
          </p:nvPr>
        </p:nvSpPr>
        <p:spPr/>
        <p:txBody>
          <a:bodyPr/>
          <a:lstStyle/>
          <a:p>
            <a:pPr eaLnBrk="1" hangingPunct="1"/>
            <a:r>
              <a:rPr lang="en-US" smtClean="0"/>
              <a:t>Cryptography History</a:t>
            </a: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eaLnBrk="1" hangingPunct="1"/>
            <a:r>
              <a:rPr lang="en-US" smtClean="0"/>
              <a:t>PGP encrypted and signed</a:t>
            </a:r>
          </a:p>
        </p:txBody>
      </p:sp>
      <p:pic>
        <p:nvPicPr>
          <p:cNvPr id="154627" name="Picture 3" descr="pgp-esa"/>
          <p:cNvPicPr>
            <a:picLocks noChangeAspect="1" noChangeArrowheads="1"/>
          </p:cNvPicPr>
          <p:nvPr/>
        </p:nvPicPr>
        <p:blipFill>
          <a:blip r:embed="rId2" cstate="print"/>
          <a:srcRect/>
          <a:stretch>
            <a:fillRect/>
          </a:stretch>
        </p:blipFill>
        <p:spPr bwMode="auto">
          <a:xfrm>
            <a:off x="838200" y="1600201"/>
            <a:ext cx="7645502"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US" dirty="0" smtClean="0"/>
              <a:t>Other Email Terms</a:t>
            </a:r>
          </a:p>
        </p:txBody>
      </p:sp>
      <p:sp>
        <p:nvSpPr>
          <p:cNvPr id="155651" name="Rectangle 3"/>
          <p:cNvSpPr>
            <a:spLocks noGrp="1" noChangeArrowheads="1"/>
          </p:cNvSpPr>
          <p:nvPr>
            <p:ph idx="1"/>
          </p:nvPr>
        </p:nvSpPr>
        <p:spPr/>
        <p:txBody>
          <a:bodyPr/>
          <a:lstStyle/>
          <a:p>
            <a:pPr>
              <a:buNone/>
            </a:pPr>
            <a:r>
              <a:rPr lang="en-US" dirty="0" smtClean="0"/>
              <a:t>Content based filtering – Some companies try to ensure that sensitive information is not sent over email. They may scan outgoing email for text that looks like SSNs or credit card numbers etc.</a:t>
            </a:r>
          </a:p>
          <a:p>
            <a:pPr>
              <a:buNone/>
            </a:pPr>
            <a:r>
              <a:rPr lang="en-US" dirty="0" smtClean="0"/>
              <a:t>SPAM – Unsolicited email</a:t>
            </a: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smtClean="0"/>
              <a:t>Chapter Review</a:t>
            </a:r>
          </a:p>
        </p:txBody>
      </p:sp>
      <p:sp>
        <p:nvSpPr>
          <p:cNvPr id="156675" name="Rectangle 3"/>
          <p:cNvSpPr>
            <a:spLocks noGrp="1" noChangeArrowheads="1"/>
          </p:cNvSpPr>
          <p:nvPr>
            <p:ph idx="1"/>
          </p:nvPr>
        </p:nvSpPr>
        <p:spPr/>
        <p:txBody>
          <a:bodyPr>
            <a:normAutofit fontScale="92500"/>
          </a:bodyPr>
          <a:lstStyle/>
          <a:p>
            <a:r>
              <a:rPr lang="en-US" dirty="0" smtClean="0"/>
              <a:t>Q. Which of the CIA triad does a hash provide?</a:t>
            </a:r>
          </a:p>
          <a:p>
            <a:endParaRPr lang="en-US" dirty="0" smtClean="0"/>
          </a:p>
          <a:p>
            <a:r>
              <a:rPr lang="en-US" dirty="0" smtClean="0"/>
              <a:t>Q. An HMAC is used to try to prevent </a:t>
            </a:r>
            <a:r>
              <a:rPr lang="en-US" dirty="0" err="1" smtClean="0"/>
              <a:t>MiM</a:t>
            </a:r>
            <a:r>
              <a:rPr lang="en-US" dirty="0" smtClean="0"/>
              <a:t> attacks. Does a HMAC provide non-repudiation?</a:t>
            </a:r>
          </a:p>
          <a:p>
            <a:endParaRPr lang="en-US" dirty="0" smtClean="0"/>
          </a:p>
          <a:p>
            <a:r>
              <a:rPr lang="en-US" dirty="0" smtClean="0"/>
              <a:t>Q. Why isn’t  Asymmetric Encryption for all encryption?</a:t>
            </a:r>
          </a:p>
          <a:p>
            <a:endParaRPr lang="en-US" dirty="0" smtClean="0"/>
          </a:p>
          <a:p>
            <a:r>
              <a:rPr lang="en-US" dirty="0" smtClean="0"/>
              <a:t>Q. What is </a:t>
            </a:r>
            <a:r>
              <a:rPr lang="en-US" dirty="0" err="1" smtClean="0"/>
              <a:t>Diffie</a:t>
            </a:r>
            <a:r>
              <a:rPr lang="en-US" dirty="0" smtClean="0"/>
              <a:t>-Hellman used for?</a:t>
            </a: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smtClean="0"/>
              <a:t>Chapter Review</a:t>
            </a:r>
          </a:p>
        </p:txBody>
      </p:sp>
      <p:sp>
        <p:nvSpPr>
          <p:cNvPr id="157699" name="Rectangle 3"/>
          <p:cNvSpPr>
            <a:spLocks noGrp="1" noChangeArrowheads="1"/>
          </p:cNvSpPr>
          <p:nvPr>
            <p:ph idx="1"/>
          </p:nvPr>
        </p:nvSpPr>
        <p:spPr/>
        <p:txBody>
          <a:bodyPr>
            <a:normAutofit fontScale="92500" lnSpcReduction="20000"/>
          </a:bodyPr>
          <a:lstStyle/>
          <a:p>
            <a:r>
              <a:rPr lang="en-US" dirty="0" smtClean="0"/>
              <a:t>Q. What is AES meant to replace, what is the algorithm that was chosen to be AES?</a:t>
            </a:r>
          </a:p>
          <a:p>
            <a:endParaRPr lang="en-US" dirty="0" smtClean="0"/>
          </a:p>
          <a:p>
            <a:r>
              <a:rPr lang="en-US" dirty="0" smtClean="0"/>
              <a:t>Q. True or false, If a message is </a:t>
            </a:r>
            <a:r>
              <a:rPr lang="en-US" dirty="0" err="1" smtClean="0"/>
              <a:t>encryptd</a:t>
            </a:r>
            <a:r>
              <a:rPr lang="en-US" dirty="0" smtClean="0"/>
              <a:t> with </a:t>
            </a:r>
            <a:r>
              <a:rPr lang="en-US" smtClean="0"/>
              <a:t>an entities </a:t>
            </a:r>
            <a:r>
              <a:rPr lang="en-US" dirty="0" smtClean="0"/>
              <a:t>public key, anyone with the public key can </a:t>
            </a:r>
            <a:r>
              <a:rPr lang="en-US" smtClean="0"/>
              <a:t>decrypt it?</a:t>
            </a:r>
            <a:endParaRPr lang="en-US" dirty="0" smtClean="0"/>
          </a:p>
          <a:p>
            <a:endParaRPr lang="en-US" dirty="0" smtClean="0"/>
          </a:p>
          <a:p>
            <a:r>
              <a:rPr lang="en-US" dirty="0" smtClean="0"/>
              <a:t>Q. What is the Asymmetric algorithm commonly used in PDAs and cell phones?</a:t>
            </a:r>
          </a:p>
          <a:p>
            <a:endParaRPr lang="en-US" dirty="0" smtClean="0"/>
          </a:p>
          <a:p>
            <a:r>
              <a:rPr lang="en-US" dirty="0" smtClean="0"/>
              <a:t>Q. How many rounds does triple DES have?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Cryptography History (667)</a:t>
            </a:r>
          </a:p>
        </p:txBody>
      </p:sp>
      <p:sp>
        <p:nvSpPr>
          <p:cNvPr id="17411" name="Rectangle 3"/>
          <p:cNvSpPr>
            <a:spLocks noGrp="1" noChangeArrowheads="1"/>
          </p:cNvSpPr>
          <p:nvPr>
            <p:ph idx="1"/>
          </p:nvPr>
        </p:nvSpPr>
        <p:spPr/>
        <p:txBody>
          <a:bodyPr/>
          <a:lstStyle/>
          <a:p>
            <a:r>
              <a:rPr lang="en-US" dirty="0" smtClean="0"/>
              <a:t>Romans used a shift cipher called a “CEASAR” cipher. Shift Ciphers simply shift characters in an alphabet.</a:t>
            </a:r>
          </a:p>
          <a:p>
            <a:endParaRPr lang="en-US" dirty="0" smtClean="0"/>
          </a:p>
          <a:p>
            <a:endParaRPr lang="en-US" dirty="0" smtClean="0"/>
          </a:p>
          <a:p>
            <a:endParaRPr lang="en-US" dirty="0" smtClean="0"/>
          </a:p>
          <a:p>
            <a:endParaRPr lang="en-US" dirty="0" smtClean="0"/>
          </a:p>
          <a:p>
            <a:r>
              <a:rPr lang="en-US" dirty="0" smtClean="0"/>
              <a:t>(visual on next slide)</a:t>
            </a:r>
          </a:p>
          <a:p>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ROT13"/>
          <p:cNvPicPr>
            <a:picLocks noGrp="1" noChangeAspect="1" noChangeArrowheads="1"/>
          </p:cNvPicPr>
          <p:nvPr>
            <p:ph idx="1"/>
          </p:nvPr>
        </p:nvPicPr>
        <p:blipFill>
          <a:blip r:embed="rId2" cstate="print"/>
          <a:srcRect b="72314"/>
          <a:stretch>
            <a:fillRect/>
          </a:stretch>
        </p:blipFill>
        <p:spPr>
          <a:xfrm>
            <a:off x="914400" y="1219200"/>
            <a:ext cx="7010400" cy="1219200"/>
          </a:xfrm>
          <a:noFill/>
        </p:spPr>
      </p:pic>
      <p:pic>
        <p:nvPicPr>
          <p:cNvPr id="17415" name="Picture 3" descr="ROT13"/>
          <p:cNvPicPr>
            <a:picLocks noChangeAspect="1" noChangeArrowheads="1"/>
          </p:cNvPicPr>
          <p:nvPr/>
        </p:nvPicPr>
        <p:blipFill>
          <a:blip r:embed="rId2" cstate="print"/>
          <a:srcRect b="44629"/>
          <a:stretch>
            <a:fillRect/>
          </a:stretch>
        </p:blipFill>
        <p:spPr bwMode="auto">
          <a:xfrm>
            <a:off x="914400" y="1219200"/>
            <a:ext cx="7010400" cy="2438400"/>
          </a:xfrm>
          <a:prstGeom prst="rect">
            <a:avLst/>
          </a:prstGeom>
          <a:noFill/>
          <a:ln w="9525">
            <a:noFill/>
            <a:miter lim="800000"/>
            <a:headEnd/>
            <a:tailEnd/>
          </a:ln>
        </p:spPr>
      </p:pic>
      <p:pic>
        <p:nvPicPr>
          <p:cNvPr id="17416" name="Picture 3" descr="ROT13"/>
          <p:cNvPicPr>
            <a:picLocks noChangeAspect="1" noChangeArrowheads="1"/>
          </p:cNvPicPr>
          <p:nvPr/>
        </p:nvPicPr>
        <p:blipFill>
          <a:blip r:embed="rId2" cstate="print"/>
          <a:srcRect b="29056"/>
          <a:stretch>
            <a:fillRect/>
          </a:stretch>
        </p:blipFill>
        <p:spPr bwMode="auto">
          <a:xfrm>
            <a:off x="914400" y="1219200"/>
            <a:ext cx="7010400" cy="3124200"/>
          </a:xfrm>
          <a:prstGeom prst="rect">
            <a:avLst/>
          </a:prstGeom>
          <a:noFill/>
          <a:ln w="9525">
            <a:noFill/>
            <a:miter lim="800000"/>
            <a:headEnd/>
            <a:tailEnd/>
          </a:ln>
        </p:spPr>
      </p:pic>
      <p:pic>
        <p:nvPicPr>
          <p:cNvPr id="17417" name="Picture 3" descr="ROT13"/>
          <p:cNvPicPr>
            <a:picLocks noChangeAspect="1" noChangeArrowheads="1"/>
          </p:cNvPicPr>
          <p:nvPr/>
        </p:nvPicPr>
        <p:blipFill>
          <a:blip r:embed="rId2" cstate="print"/>
          <a:srcRect/>
          <a:stretch>
            <a:fillRect/>
          </a:stretch>
        </p:blipFill>
        <p:spPr bwMode="auto">
          <a:xfrm>
            <a:off x="914400" y="1219200"/>
            <a:ext cx="7010400" cy="4403725"/>
          </a:xfrm>
          <a:prstGeom prst="rect">
            <a:avLst/>
          </a:prstGeom>
          <a:noFill/>
          <a:ln w="9525">
            <a:noFill/>
            <a:miter lim="800000"/>
            <a:headEnd/>
            <a:tailEnd/>
          </a:ln>
        </p:spPr>
      </p:pic>
      <p:sp>
        <p:nvSpPr>
          <p:cNvPr id="18438" name="Text Box 13"/>
          <p:cNvSpPr txBox="1">
            <a:spLocks noChangeArrowheads="1"/>
          </p:cNvSpPr>
          <p:nvPr/>
        </p:nvSpPr>
        <p:spPr bwMode="auto">
          <a:xfrm>
            <a:off x="441325" y="4989513"/>
            <a:ext cx="184150" cy="366712"/>
          </a:xfrm>
          <a:prstGeom prst="rect">
            <a:avLst/>
          </a:prstGeom>
          <a:noFill/>
          <a:ln w="9525">
            <a:noFill/>
            <a:miter lim="800000"/>
            <a:headEnd/>
            <a:tailEnd/>
          </a:ln>
        </p:spPr>
        <p:txBody>
          <a:bodyPr wrap="none">
            <a:spAutoFit/>
          </a:bodyPr>
          <a:lstStyle/>
          <a:p>
            <a:endParaRPr lang="en-US"/>
          </a:p>
        </p:txBody>
      </p:sp>
      <p:sp>
        <p:nvSpPr>
          <p:cNvPr id="18439" name="Text Box 15"/>
          <p:cNvSpPr txBox="1">
            <a:spLocks noChangeArrowheads="1"/>
          </p:cNvSpPr>
          <p:nvPr/>
        </p:nvSpPr>
        <p:spPr bwMode="auto">
          <a:xfrm>
            <a:off x="1219200" y="228600"/>
            <a:ext cx="6781800" cy="762000"/>
          </a:xfrm>
          <a:prstGeom prst="rect">
            <a:avLst/>
          </a:prstGeom>
          <a:noFill/>
          <a:ln w="9525">
            <a:noFill/>
            <a:miter lim="800000"/>
            <a:headEnd/>
            <a:tailEnd/>
          </a:ln>
        </p:spPr>
        <p:txBody>
          <a:bodyPr>
            <a:spAutoFit/>
          </a:bodyPr>
          <a:lstStyle/>
          <a:p>
            <a:pPr algn="ctr">
              <a:spcBef>
                <a:spcPct val="50000"/>
              </a:spcBef>
            </a:pPr>
            <a:r>
              <a:rPr lang="en-US" sz="4400"/>
              <a:t>ROT 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ROT13"/>
          <p:cNvPicPr>
            <a:picLocks noGrp="1" noChangeAspect="1" noChangeArrowheads="1"/>
          </p:cNvPicPr>
          <p:nvPr>
            <p:ph type="body" idx="4294967295"/>
          </p:nvPr>
        </p:nvPicPr>
        <p:blipFill>
          <a:blip r:embed="rId2" cstate="print"/>
          <a:srcRect b="72314"/>
          <a:stretch>
            <a:fillRect/>
          </a:stretch>
        </p:blipFill>
        <p:spPr>
          <a:xfrm>
            <a:off x="0" y="1219200"/>
            <a:ext cx="7010400" cy="1219200"/>
          </a:xfrm>
          <a:noFill/>
        </p:spPr>
      </p:pic>
      <p:pic>
        <p:nvPicPr>
          <p:cNvPr id="19459" name="Picture 3" descr="ROT13"/>
          <p:cNvPicPr>
            <a:picLocks noChangeAspect="1" noChangeArrowheads="1"/>
          </p:cNvPicPr>
          <p:nvPr/>
        </p:nvPicPr>
        <p:blipFill>
          <a:blip r:embed="rId2" cstate="print"/>
          <a:srcRect b="44629"/>
          <a:stretch>
            <a:fillRect/>
          </a:stretch>
        </p:blipFill>
        <p:spPr bwMode="auto">
          <a:xfrm>
            <a:off x="914400" y="1219200"/>
            <a:ext cx="7010400" cy="2438400"/>
          </a:xfrm>
          <a:prstGeom prst="rect">
            <a:avLst/>
          </a:prstGeom>
          <a:noFill/>
          <a:ln w="9525">
            <a:noFill/>
            <a:miter lim="800000"/>
            <a:headEnd/>
            <a:tailEnd/>
          </a:ln>
        </p:spPr>
      </p:pic>
      <p:pic>
        <p:nvPicPr>
          <p:cNvPr id="19460" name="Picture 3" descr="ROT13"/>
          <p:cNvPicPr>
            <a:picLocks noChangeAspect="1" noChangeArrowheads="1"/>
          </p:cNvPicPr>
          <p:nvPr/>
        </p:nvPicPr>
        <p:blipFill>
          <a:blip r:embed="rId2" cstate="print"/>
          <a:srcRect b="29056"/>
          <a:stretch>
            <a:fillRect/>
          </a:stretch>
        </p:blipFill>
        <p:spPr bwMode="auto">
          <a:xfrm>
            <a:off x="914400" y="1219200"/>
            <a:ext cx="7010400" cy="3124200"/>
          </a:xfrm>
          <a:prstGeom prst="rect">
            <a:avLst/>
          </a:prstGeom>
          <a:noFill/>
          <a:ln w="9525">
            <a:noFill/>
            <a:miter lim="800000"/>
            <a:headEnd/>
            <a:tailEnd/>
          </a:ln>
        </p:spPr>
      </p:pic>
      <p:pic>
        <p:nvPicPr>
          <p:cNvPr id="19461" name="Picture 3" descr="ROT13"/>
          <p:cNvPicPr>
            <a:picLocks noChangeAspect="1" noChangeArrowheads="1"/>
          </p:cNvPicPr>
          <p:nvPr/>
        </p:nvPicPr>
        <p:blipFill>
          <a:blip r:embed="rId2" cstate="print"/>
          <a:srcRect/>
          <a:stretch>
            <a:fillRect/>
          </a:stretch>
        </p:blipFill>
        <p:spPr bwMode="auto">
          <a:xfrm>
            <a:off x="914400" y="1219200"/>
            <a:ext cx="7010400" cy="4403725"/>
          </a:xfrm>
          <a:prstGeom prst="rect">
            <a:avLst/>
          </a:prstGeom>
          <a:noFill/>
          <a:ln w="9525">
            <a:noFill/>
            <a:miter lim="800000"/>
            <a:headEnd/>
            <a:tailEnd/>
          </a:ln>
        </p:spPr>
      </p:pic>
      <p:sp>
        <p:nvSpPr>
          <p:cNvPr id="19462" name="Text Box 6"/>
          <p:cNvSpPr txBox="1">
            <a:spLocks noChangeArrowheads="1"/>
          </p:cNvSpPr>
          <p:nvPr/>
        </p:nvSpPr>
        <p:spPr bwMode="auto">
          <a:xfrm>
            <a:off x="441325" y="4989513"/>
            <a:ext cx="184150" cy="366712"/>
          </a:xfrm>
          <a:prstGeom prst="rect">
            <a:avLst/>
          </a:prstGeom>
          <a:noFill/>
          <a:ln w="9525">
            <a:noFill/>
            <a:miter lim="800000"/>
            <a:headEnd/>
            <a:tailEnd/>
          </a:ln>
        </p:spPr>
        <p:txBody>
          <a:bodyPr wrap="none">
            <a:spAutoFit/>
          </a:bodyPr>
          <a:lstStyle/>
          <a:p>
            <a:endParaRPr lang="en-US"/>
          </a:p>
        </p:txBody>
      </p:sp>
      <p:sp>
        <p:nvSpPr>
          <p:cNvPr id="19463" name="Text Box 7"/>
          <p:cNvSpPr txBox="1">
            <a:spLocks noChangeArrowheads="1"/>
          </p:cNvSpPr>
          <p:nvPr/>
        </p:nvSpPr>
        <p:spPr bwMode="auto">
          <a:xfrm>
            <a:off x="1219200" y="228600"/>
            <a:ext cx="6781800" cy="762000"/>
          </a:xfrm>
          <a:prstGeom prst="rect">
            <a:avLst/>
          </a:prstGeom>
          <a:noFill/>
          <a:ln w="9525">
            <a:noFill/>
            <a:miter lim="800000"/>
            <a:headEnd/>
            <a:tailEnd/>
          </a:ln>
        </p:spPr>
        <p:txBody>
          <a:bodyPr>
            <a:spAutoFit/>
          </a:bodyPr>
          <a:lstStyle/>
          <a:p>
            <a:pPr algn="ctr">
              <a:spcBef>
                <a:spcPct val="50000"/>
              </a:spcBef>
            </a:pPr>
            <a:r>
              <a:rPr lang="en-US" sz="4400"/>
              <a:t>ROT 13</a:t>
            </a:r>
          </a:p>
        </p:txBody>
      </p:sp>
      <p:sp>
        <p:nvSpPr>
          <p:cNvPr id="19464" name="Text Box 8"/>
          <p:cNvSpPr txBox="1">
            <a:spLocks noChangeArrowheads="1"/>
          </p:cNvSpPr>
          <p:nvPr/>
        </p:nvSpPr>
        <p:spPr bwMode="auto">
          <a:xfrm>
            <a:off x="457200" y="5791200"/>
            <a:ext cx="8458200" cy="579438"/>
          </a:xfrm>
          <a:prstGeom prst="rect">
            <a:avLst/>
          </a:prstGeom>
          <a:noFill/>
          <a:ln w="9525">
            <a:noFill/>
            <a:miter lim="800000"/>
            <a:headEnd/>
            <a:tailEnd/>
          </a:ln>
        </p:spPr>
        <p:txBody>
          <a:bodyPr>
            <a:spAutoFit/>
          </a:bodyPr>
          <a:lstStyle/>
          <a:p>
            <a:pPr algn="ctr">
              <a:spcBef>
                <a:spcPct val="50000"/>
              </a:spcBef>
            </a:pPr>
            <a:r>
              <a:rPr lang="en-US" sz="3200"/>
              <a:t>Go to </a:t>
            </a:r>
            <a:r>
              <a:rPr lang="en-US" sz="3200">
                <a:hlinkClick r:id="rId3"/>
              </a:rPr>
              <a:t>http://www.rot13.com</a:t>
            </a:r>
            <a:r>
              <a:rPr lang="en-US" sz="3200"/>
              <a:t> to try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smtClean="0"/>
              <a:t>Cryptography (665)</a:t>
            </a:r>
            <a:endParaRPr lang="en-US" dirty="0" smtClean="0"/>
          </a:p>
        </p:txBody>
      </p:sp>
      <p:sp>
        <p:nvSpPr>
          <p:cNvPr id="3075" name="Rectangle 3"/>
          <p:cNvSpPr>
            <a:spLocks noGrp="1" noChangeArrowheads="1"/>
          </p:cNvSpPr>
          <p:nvPr>
            <p:ph idx="1"/>
          </p:nvPr>
        </p:nvSpPr>
        <p:spPr/>
        <p:txBody>
          <a:bodyPr>
            <a:normAutofit/>
          </a:bodyPr>
          <a:lstStyle/>
          <a:p>
            <a:r>
              <a:rPr lang="en-US" dirty="0" smtClean="0"/>
              <a:t>Cryptography – science of encrypting information.</a:t>
            </a:r>
          </a:p>
          <a:p>
            <a:pPr lvl="1"/>
            <a:r>
              <a:rPr lang="en-US" dirty="0" smtClean="0"/>
              <a:t>“scrambles” data so only authorized parties can “unscramble” and read data</a:t>
            </a:r>
          </a:p>
          <a:p>
            <a:pPr lvl="1">
              <a:buNone/>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Transposition Cipher</a:t>
            </a:r>
          </a:p>
        </p:txBody>
      </p:sp>
      <p:sp>
        <p:nvSpPr>
          <p:cNvPr id="20483" name="Rectangle 3"/>
          <p:cNvSpPr>
            <a:spLocks noGrp="1" noChangeArrowheads="1"/>
          </p:cNvSpPr>
          <p:nvPr>
            <p:ph idx="1"/>
          </p:nvPr>
        </p:nvSpPr>
        <p:spPr/>
        <p:txBody>
          <a:bodyPr/>
          <a:lstStyle/>
          <a:p>
            <a:r>
              <a:rPr lang="en-US" dirty="0" smtClean="0"/>
              <a:t>Jumbles up the ordering of characters in a message. The Spartans of Greece used a form of this called the “</a:t>
            </a:r>
            <a:r>
              <a:rPr lang="en-US" dirty="0" err="1" smtClean="0"/>
              <a:t>Scytale</a:t>
            </a:r>
            <a:r>
              <a:rPr lang="en-US" dirty="0" smtClean="0"/>
              <a:t>” Cipher.</a:t>
            </a:r>
          </a:p>
          <a:p>
            <a:endParaRPr lang="en-US" dirty="0" smtClean="0"/>
          </a:p>
          <a:p>
            <a:endParaRPr lang="en-US" dirty="0" smtClean="0"/>
          </a:p>
          <a:p>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Scytale (667)</a:t>
            </a:r>
          </a:p>
        </p:txBody>
      </p:sp>
      <p:pic>
        <p:nvPicPr>
          <p:cNvPr id="21507" name="Picture 3" descr="scytale"/>
          <p:cNvPicPr>
            <a:picLocks noChangeAspect="1" noChangeArrowheads="1"/>
          </p:cNvPicPr>
          <p:nvPr/>
        </p:nvPicPr>
        <p:blipFill>
          <a:blip r:embed="rId2" cstate="print"/>
          <a:srcRect/>
          <a:stretch>
            <a:fillRect/>
          </a:stretch>
        </p:blipFill>
        <p:spPr bwMode="auto">
          <a:xfrm>
            <a:off x="457200" y="1676400"/>
            <a:ext cx="8242300" cy="452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Vigenere Cipher (669)</a:t>
            </a:r>
          </a:p>
        </p:txBody>
      </p:sp>
      <p:sp>
        <p:nvSpPr>
          <p:cNvPr id="22531" name="Rectangle 3"/>
          <p:cNvSpPr>
            <a:spLocks noGrp="1" noChangeArrowheads="1"/>
          </p:cNvSpPr>
          <p:nvPr>
            <p:ph idx="1"/>
          </p:nvPr>
        </p:nvSpPr>
        <p:spPr/>
        <p:txBody>
          <a:bodyPr/>
          <a:lstStyle/>
          <a:p>
            <a:r>
              <a:rPr lang="en-US" dirty="0" err="1" smtClean="0"/>
              <a:t>Polyalphabetic</a:t>
            </a:r>
            <a:r>
              <a:rPr lang="en-US" dirty="0" smtClean="0"/>
              <a:t> Substitution Cipher – A more advanced substitution cipher as it any letter can have multiple letters substituted for it! </a:t>
            </a:r>
          </a:p>
          <a:p>
            <a:endParaRPr lang="en-US" dirty="0" smtClean="0"/>
          </a:p>
          <a:p>
            <a:r>
              <a:rPr lang="en-US" dirty="0" smtClean="0"/>
              <a:t>That is an A will not always map to an N</a:t>
            </a:r>
          </a:p>
          <a:p>
            <a:r>
              <a:rPr lang="en-US" dirty="0" smtClean="0"/>
              <a:t>Harder to break!</a:t>
            </a:r>
          </a:p>
          <a:p>
            <a:endParaRPr lang="en-US" dirty="0" smtClean="0"/>
          </a:p>
          <a:p>
            <a:endParaRPr lang="en-US" dirty="0" smtClean="0"/>
          </a:p>
          <a:p>
            <a:r>
              <a:rPr lang="en-US" smtClean="0"/>
              <a:t>Visual next slide</a:t>
            </a: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Vigenere Cipher</a:t>
            </a:r>
          </a:p>
        </p:txBody>
      </p:sp>
      <p:pic>
        <p:nvPicPr>
          <p:cNvPr id="23555" name="Picture 3" descr="Vigenere-Highlight"/>
          <p:cNvPicPr>
            <a:picLocks noChangeAspect="1" noChangeArrowheads="1"/>
          </p:cNvPicPr>
          <p:nvPr/>
        </p:nvPicPr>
        <p:blipFill>
          <a:blip r:embed="rId2" cstate="print"/>
          <a:srcRect/>
          <a:stretch>
            <a:fillRect/>
          </a:stretch>
        </p:blipFill>
        <p:spPr bwMode="auto">
          <a:xfrm>
            <a:off x="1752600" y="1676400"/>
            <a:ext cx="5296957" cy="4827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ctrTitle"/>
          </p:nvPr>
        </p:nvSpPr>
        <p:spPr/>
        <p:txBody>
          <a:bodyPr/>
          <a:lstStyle/>
          <a:p>
            <a:pPr eaLnBrk="1" hangingPunct="1"/>
            <a:r>
              <a:rPr lang="en-US" smtClean="0"/>
              <a:t>Symmetric Encryption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Symmetric Encryption (686)</a:t>
            </a:r>
          </a:p>
        </p:txBody>
      </p:sp>
      <p:sp>
        <p:nvSpPr>
          <p:cNvPr id="25603" name="Rectangle 3"/>
          <p:cNvSpPr>
            <a:spLocks noGrp="1" noChangeArrowheads="1"/>
          </p:cNvSpPr>
          <p:nvPr>
            <p:ph idx="1"/>
          </p:nvPr>
        </p:nvSpPr>
        <p:spPr/>
        <p:txBody>
          <a:bodyPr/>
          <a:lstStyle/>
          <a:p>
            <a:pPr eaLnBrk="1" hangingPunct="1">
              <a:buFontTx/>
              <a:buNone/>
            </a:pPr>
            <a:r>
              <a:rPr lang="en-US" dirty="0" smtClean="0"/>
              <a:t>Idea same key is used to BOTH encrypt and decrypt data!</a:t>
            </a:r>
          </a:p>
          <a:p>
            <a:pPr eaLnBrk="1" hangingPunct="1">
              <a:buFontTx/>
              <a:buNone/>
            </a:pPr>
            <a:endParaRPr lang="en-US" dirty="0" smtClean="0"/>
          </a:p>
        </p:txBody>
      </p:sp>
      <p:pic>
        <p:nvPicPr>
          <p:cNvPr id="25604" name="Picture 4" descr="encrpytion-generic"/>
          <p:cNvPicPr>
            <a:picLocks noChangeAspect="1" noChangeArrowheads="1"/>
          </p:cNvPicPr>
          <p:nvPr/>
        </p:nvPicPr>
        <p:blipFill>
          <a:blip r:embed="rId2" cstate="print"/>
          <a:srcRect/>
          <a:stretch>
            <a:fillRect/>
          </a:stretch>
        </p:blipFill>
        <p:spPr bwMode="auto">
          <a:xfrm>
            <a:off x="838200" y="2971800"/>
            <a:ext cx="6858952" cy="3433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Symmetric Encryption (686)</a:t>
            </a:r>
          </a:p>
        </p:txBody>
      </p:sp>
      <p:sp>
        <p:nvSpPr>
          <p:cNvPr id="26627" name="Rectangle 3"/>
          <p:cNvSpPr>
            <a:spLocks noGrp="1" noChangeArrowheads="1"/>
          </p:cNvSpPr>
          <p:nvPr>
            <p:ph idx="1"/>
          </p:nvPr>
        </p:nvSpPr>
        <p:spPr/>
        <p:txBody>
          <a:bodyPr/>
          <a:lstStyle/>
          <a:p>
            <a:r>
              <a:rPr lang="en-US" dirty="0" smtClean="0"/>
              <a:t>Called Symmetric or </a:t>
            </a:r>
            <a:r>
              <a:rPr lang="en-US" b="1" dirty="0" smtClean="0"/>
              <a:t>Private Key</a:t>
            </a:r>
            <a:r>
              <a:rPr lang="en-US" dirty="0" smtClean="0"/>
              <a:t> encryption</a:t>
            </a:r>
          </a:p>
          <a:p>
            <a:r>
              <a:rPr lang="en-US" dirty="0" smtClean="0"/>
              <a:t>Anyone with the key can either encrypt or decrypt</a:t>
            </a:r>
          </a:p>
          <a:p>
            <a:r>
              <a:rPr lang="en-US" dirty="0" smtClean="0"/>
              <a:t>Must securely distribute keys to both parties. </a:t>
            </a:r>
          </a:p>
          <a:p>
            <a:pPr lvl="1"/>
            <a:r>
              <a:rPr lang="en-US" dirty="0" smtClean="0"/>
              <a:t>Chicken in the egg situation with networks</a:t>
            </a:r>
          </a:p>
          <a:p>
            <a:r>
              <a:rPr lang="en-US" dirty="0" smtClean="0"/>
              <a:t>Very Fast to encrypt or decrypt</a:t>
            </a:r>
          </a:p>
          <a:p>
            <a:r>
              <a:rPr lang="en-US" dirty="0" smtClean="0"/>
              <a:t>Key Management is the big issue</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t>Key Management (687)</a:t>
            </a:r>
          </a:p>
        </p:txBody>
      </p:sp>
      <p:pic>
        <p:nvPicPr>
          <p:cNvPr id="27651" name="Picture 3" descr="fullmesh"/>
          <p:cNvPicPr>
            <a:picLocks noChangeAspect="1" noChangeArrowheads="1"/>
          </p:cNvPicPr>
          <p:nvPr/>
        </p:nvPicPr>
        <p:blipFill>
          <a:blip r:embed="rId2" cstate="print"/>
          <a:srcRect/>
          <a:stretch>
            <a:fillRect/>
          </a:stretch>
        </p:blipFill>
        <p:spPr bwMode="auto">
          <a:xfrm>
            <a:off x="152400" y="1295400"/>
            <a:ext cx="3505200" cy="3392488"/>
          </a:xfrm>
          <a:prstGeom prst="rect">
            <a:avLst/>
          </a:prstGeom>
          <a:noFill/>
          <a:ln w="9525">
            <a:noFill/>
            <a:miter lim="800000"/>
            <a:headEnd/>
            <a:tailEnd/>
          </a:ln>
        </p:spPr>
      </p:pic>
      <p:sp>
        <p:nvSpPr>
          <p:cNvPr id="27652" name="Text Box 4"/>
          <p:cNvSpPr txBox="1">
            <a:spLocks noChangeArrowheads="1"/>
          </p:cNvSpPr>
          <p:nvPr/>
        </p:nvSpPr>
        <p:spPr bwMode="auto">
          <a:xfrm>
            <a:off x="5851525" y="2017713"/>
            <a:ext cx="2835275" cy="366712"/>
          </a:xfrm>
          <a:prstGeom prst="rect">
            <a:avLst/>
          </a:prstGeom>
          <a:noFill/>
          <a:ln w="9525">
            <a:noFill/>
            <a:miter lim="800000"/>
            <a:headEnd/>
            <a:tailEnd/>
          </a:ln>
        </p:spPr>
        <p:txBody>
          <a:bodyPr>
            <a:spAutoFit/>
          </a:bodyPr>
          <a:lstStyle/>
          <a:p>
            <a:endParaRPr lang="en-US"/>
          </a:p>
        </p:txBody>
      </p:sp>
      <p:sp>
        <p:nvSpPr>
          <p:cNvPr id="27653" name="Text Box 5"/>
          <p:cNvSpPr txBox="1">
            <a:spLocks noChangeArrowheads="1"/>
          </p:cNvSpPr>
          <p:nvPr/>
        </p:nvSpPr>
        <p:spPr bwMode="auto">
          <a:xfrm>
            <a:off x="4556125" y="1865313"/>
            <a:ext cx="4054475" cy="366712"/>
          </a:xfrm>
          <a:prstGeom prst="rect">
            <a:avLst/>
          </a:prstGeom>
          <a:noFill/>
          <a:ln w="9525">
            <a:noFill/>
            <a:miter lim="800000"/>
            <a:headEnd/>
            <a:tailEnd/>
          </a:ln>
        </p:spPr>
        <p:txBody>
          <a:bodyPr>
            <a:spAutoFit/>
          </a:bodyPr>
          <a:lstStyle/>
          <a:p>
            <a:endParaRPr lang="en-US"/>
          </a:p>
        </p:txBody>
      </p:sp>
      <p:sp>
        <p:nvSpPr>
          <p:cNvPr id="27654" name="Text Box 6"/>
          <p:cNvSpPr txBox="1">
            <a:spLocks noChangeArrowheads="1"/>
          </p:cNvSpPr>
          <p:nvPr/>
        </p:nvSpPr>
        <p:spPr bwMode="auto">
          <a:xfrm>
            <a:off x="3733800" y="1905000"/>
            <a:ext cx="5105400" cy="4154984"/>
          </a:xfrm>
          <a:prstGeom prst="rect">
            <a:avLst/>
          </a:prstGeom>
          <a:noFill/>
          <a:ln w="9525">
            <a:noFill/>
            <a:miter lim="800000"/>
            <a:headEnd/>
            <a:tailEnd/>
          </a:ln>
        </p:spPr>
        <p:txBody>
          <a:bodyPr wrap="square">
            <a:spAutoFit/>
          </a:bodyPr>
          <a:lstStyle/>
          <a:p>
            <a:pPr>
              <a:spcBef>
                <a:spcPct val="50000"/>
              </a:spcBef>
            </a:pPr>
            <a:r>
              <a:rPr lang="en-US" sz="2400" dirty="0"/>
              <a:t>n:  number of parties who want to securely communicate</a:t>
            </a:r>
          </a:p>
          <a:p>
            <a:pPr>
              <a:spcBef>
                <a:spcPct val="50000"/>
              </a:spcBef>
            </a:pPr>
            <a:r>
              <a:rPr lang="en-US" sz="2400" dirty="0"/>
              <a:t># keys = (n*(n-1)) / 2</a:t>
            </a:r>
          </a:p>
          <a:p>
            <a:pPr>
              <a:spcBef>
                <a:spcPct val="50000"/>
              </a:spcBef>
            </a:pPr>
            <a:endParaRPr lang="en-US" sz="2400" dirty="0"/>
          </a:p>
          <a:p>
            <a:pPr>
              <a:spcBef>
                <a:spcPct val="50000"/>
              </a:spcBef>
            </a:pPr>
            <a:r>
              <a:rPr lang="en-US" sz="2400" dirty="0"/>
              <a:t>5 = (5*4)/2 = 10 keys</a:t>
            </a:r>
          </a:p>
          <a:p>
            <a:pPr>
              <a:spcBef>
                <a:spcPct val="50000"/>
              </a:spcBef>
            </a:pPr>
            <a:r>
              <a:rPr lang="en-US" sz="2400" dirty="0"/>
              <a:t>10 = (10*9)/2 = 45 keys</a:t>
            </a:r>
          </a:p>
          <a:p>
            <a:pPr>
              <a:spcBef>
                <a:spcPct val="50000"/>
              </a:spcBef>
            </a:pPr>
            <a:r>
              <a:rPr lang="en-US" sz="2400" dirty="0"/>
              <a:t>100 = (100*99)/2 = 4950 keys</a:t>
            </a:r>
          </a:p>
          <a:p>
            <a:pPr>
              <a:spcBef>
                <a:spcPct val="50000"/>
              </a:spcBef>
            </a:pPr>
            <a:r>
              <a:rPr lang="en-US" sz="2400" dirty="0"/>
              <a:t>1000 = (1000*999)/2 = 499500 keys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ctrTitle"/>
          </p:nvPr>
        </p:nvSpPr>
        <p:spPr/>
        <p:txBody>
          <a:bodyPr/>
          <a:lstStyle/>
          <a:p>
            <a:pPr eaLnBrk="1" hangingPunct="1"/>
            <a:r>
              <a:rPr lang="en-US" smtClean="0"/>
              <a:t>Encryption Modes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t>Encryption Modes – Block (692)</a:t>
            </a:r>
          </a:p>
        </p:txBody>
      </p:sp>
      <p:sp>
        <p:nvSpPr>
          <p:cNvPr id="29699" name="Rectangle 3"/>
          <p:cNvSpPr>
            <a:spLocks noGrp="1" noChangeArrowheads="1"/>
          </p:cNvSpPr>
          <p:nvPr>
            <p:ph idx="1"/>
          </p:nvPr>
        </p:nvSpPr>
        <p:spPr/>
        <p:txBody>
          <a:bodyPr/>
          <a:lstStyle/>
          <a:p>
            <a:r>
              <a:rPr lang="en-US" smtClean="0"/>
              <a:t>Take the message and break it up into fixed sized blocks, encrypt each block using the given key.</a:t>
            </a:r>
          </a:p>
          <a:p>
            <a:endParaRPr lang="en-US" smtClean="0"/>
          </a:p>
          <a:p>
            <a:endParaRPr lang="en-US" smtClean="0"/>
          </a:p>
          <a:p>
            <a:endParaRPr lang="en-US" smtClean="0"/>
          </a:p>
          <a:p>
            <a:endParaRPr lang="en-US" smtClean="0"/>
          </a:p>
          <a:p>
            <a:r>
              <a:rPr lang="en-US" smtClean="0"/>
              <a:t>Visual next page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mtClean="0"/>
              <a:t>Basic Idea</a:t>
            </a:r>
          </a:p>
        </p:txBody>
      </p:sp>
      <p:sp>
        <p:nvSpPr>
          <p:cNvPr id="9" name="Content Placeholder 8"/>
          <p:cNvSpPr>
            <a:spLocks noGrp="1"/>
          </p:cNvSpPr>
          <p:nvPr>
            <p:ph idx="1"/>
          </p:nvPr>
        </p:nvSpPr>
        <p:spPr/>
        <p:txBody>
          <a:bodyPr/>
          <a:lstStyle/>
          <a:p>
            <a:endParaRPr lang="en-US"/>
          </a:p>
        </p:txBody>
      </p:sp>
      <p:pic>
        <p:nvPicPr>
          <p:cNvPr id="4106" name="Picture 3" descr="encrpytion-generic"/>
          <p:cNvPicPr>
            <a:picLocks noChangeAspect="1" noChangeArrowheads="1"/>
          </p:cNvPicPr>
          <p:nvPr/>
        </p:nvPicPr>
        <p:blipFill>
          <a:blip r:embed="rId2" cstate="print"/>
          <a:srcRect r="77065"/>
          <a:stretch>
            <a:fillRect/>
          </a:stretch>
        </p:blipFill>
        <p:spPr bwMode="auto">
          <a:xfrm>
            <a:off x="533400" y="1905000"/>
            <a:ext cx="1905000" cy="4157663"/>
          </a:xfrm>
          <a:prstGeom prst="rect">
            <a:avLst/>
          </a:prstGeom>
          <a:noFill/>
          <a:ln w="9525">
            <a:noFill/>
            <a:miter lim="800000"/>
            <a:headEnd/>
            <a:tailEnd/>
          </a:ln>
        </p:spPr>
      </p:pic>
      <p:pic>
        <p:nvPicPr>
          <p:cNvPr id="4116" name="Picture 3" descr="encrpytion-generic"/>
          <p:cNvPicPr>
            <a:picLocks noChangeAspect="1" noChangeArrowheads="1"/>
          </p:cNvPicPr>
          <p:nvPr/>
        </p:nvPicPr>
        <p:blipFill>
          <a:blip r:embed="rId2" cstate="print"/>
          <a:srcRect r="62386"/>
          <a:stretch>
            <a:fillRect/>
          </a:stretch>
        </p:blipFill>
        <p:spPr bwMode="auto">
          <a:xfrm>
            <a:off x="533400" y="1905000"/>
            <a:ext cx="3124200" cy="4157663"/>
          </a:xfrm>
          <a:prstGeom prst="rect">
            <a:avLst/>
          </a:prstGeom>
          <a:noFill/>
          <a:ln w="9525">
            <a:noFill/>
            <a:miter lim="800000"/>
            <a:headEnd/>
            <a:tailEnd/>
          </a:ln>
        </p:spPr>
      </p:pic>
      <p:pic>
        <p:nvPicPr>
          <p:cNvPr id="4117" name="Picture 3" descr="encrpytion-generic"/>
          <p:cNvPicPr>
            <a:picLocks noChangeAspect="1" noChangeArrowheads="1"/>
          </p:cNvPicPr>
          <p:nvPr/>
        </p:nvPicPr>
        <p:blipFill>
          <a:blip r:embed="rId2" cstate="print"/>
          <a:srcRect r="40367"/>
          <a:stretch>
            <a:fillRect/>
          </a:stretch>
        </p:blipFill>
        <p:spPr bwMode="auto">
          <a:xfrm>
            <a:off x="533400" y="1905000"/>
            <a:ext cx="4953000" cy="4157663"/>
          </a:xfrm>
          <a:prstGeom prst="rect">
            <a:avLst/>
          </a:prstGeom>
          <a:noFill/>
          <a:ln w="9525">
            <a:noFill/>
            <a:miter lim="800000"/>
            <a:headEnd/>
            <a:tailEnd/>
          </a:ln>
        </p:spPr>
      </p:pic>
      <p:pic>
        <p:nvPicPr>
          <p:cNvPr id="4118" name="Picture 3" descr="encrpytion-generic"/>
          <p:cNvPicPr>
            <a:picLocks noChangeAspect="1" noChangeArrowheads="1"/>
          </p:cNvPicPr>
          <p:nvPr/>
        </p:nvPicPr>
        <p:blipFill>
          <a:blip r:embed="rId2" cstate="print"/>
          <a:srcRect r="23853"/>
          <a:stretch>
            <a:fillRect/>
          </a:stretch>
        </p:blipFill>
        <p:spPr bwMode="auto">
          <a:xfrm>
            <a:off x="533400" y="1905000"/>
            <a:ext cx="6324600" cy="4157663"/>
          </a:xfrm>
          <a:prstGeom prst="rect">
            <a:avLst/>
          </a:prstGeom>
          <a:noFill/>
          <a:ln w="9525">
            <a:noFill/>
            <a:miter lim="800000"/>
            <a:headEnd/>
            <a:tailEnd/>
          </a:ln>
        </p:spPr>
      </p:pic>
      <p:pic>
        <p:nvPicPr>
          <p:cNvPr id="4119" name="Picture 3" descr="encrpytion-generic"/>
          <p:cNvPicPr>
            <a:picLocks noChangeAspect="1" noChangeArrowheads="1"/>
          </p:cNvPicPr>
          <p:nvPr/>
        </p:nvPicPr>
        <p:blipFill>
          <a:blip r:embed="rId2" cstate="print"/>
          <a:srcRect/>
          <a:stretch>
            <a:fillRect/>
          </a:stretch>
        </p:blipFill>
        <p:spPr bwMode="auto">
          <a:xfrm>
            <a:off x="533400" y="1905000"/>
            <a:ext cx="8305800" cy="41576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en-US" sz="4400">
                <a:solidFill>
                  <a:schemeClr val="tx2"/>
                </a:solidFill>
              </a:rPr>
              <a:t>Block (692)</a:t>
            </a:r>
          </a:p>
        </p:txBody>
      </p:sp>
      <p:pic>
        <p:nvPicPr>
          <p:cNvPr id="30723" name="Picture 6" descr="Picture2"/>
          <p:cNvPicPr>
            <a:picLocks noChangeAspect="1" noChangeArrowheads="1"/>
          </p:cNvPicPr>
          <p:nvPr/>
        </p:nvPicPr>
        <p:blipFill>
          <a:blip r:embed="rId2" cstate="print"/>
          <a:srcRect/>
          <a:stretch>
            <a:fillRect/>
          </a:stretch>
        </p:blipFill>
        <p:spPr bwMode="auto">
          <a:xfrm>
            <a:off x="228600" y="1219200"/>
            <a:ext cx="8686800" cy="299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92" name="Picture 20" descr="Picture2"/>
          <p:cNvPicPr>
            <a:picLocks noChangeAspect="1" noChangeArrowheads="1"/>
          </p:cNvPicPr>
          <p:nvPr/>
        </p:nvPicPr>
        <p:blipFill>
          <a:blip r:embed="rId2" cstate="print"/>
          <a:srcRect/>
          <a:stretch>
            <a:fillRect/>
          </a:stretch>
        </p:blipFill>
        <p:spPr bwMode="auto">
          <a:xfrm>
            <a:off x="152400" y="1828800"/>
            <a:ext cx="8763000" cy="3024188"/>
          </a:xfrm>
          <a:prstGeom prst="rect">
            <a:avLst/>
          </a:prstGeom>
          <a:noFill/>
          <a:ln w="9525">
            <a:noFill/>
            <a:miter lim="800000"/>
            <a:headEnd/>
            <a:tailEnd/>
          </a:ln>
        </p:spPr>
      </p:pic>
      <p:sp>
        <p:nvSpPr>
          <p:cNvPr id="31747" name="Rectangle 2"/>
          <p:cNvSpPr>
            <a:spLocks noChangeArrowheads="1"/>
          </p:cNvSpPr>
          <p:nvPr/>
        </p:nvSpPr>
        <p:spPr bwMode="auto">
          <a:xfrm>
            <a:off x="457200" y="304800"/>
            <a:ext cx="8229600" cy="1143000"/>
          </a:xfrm>
          <a:prstGeom prst="rect">
            <a:avLst/>
          </a:prstGeom>
          <a:noFill/>
          <a:ln w="9525">
            <a:noFill/>
            <a:miter lim="800000"/>
            <a:headEnd/>
            <a:tailEnd/>
          </a:ln>
        </p:spPr>
        <p:txBody>
          <a:bodyPr anchor="ctr"/>
          <a:lstStyle/>
          <a:p>
            <a:pPr algn="ctr"/>
            <a:endParaRPr lang="en-US" sz="4400" dirty="0">
              <a:solidFill>
                <a:schemeClr val="tx2"/>
              </a:solidFill>
            </a:endParaRPr>
          </a:p>
        </p:txBody>
      </p:sp>
      <p:pic>
        <p:nvPicPr>
          <p:cNvPr id="28689" name="Picture 17" descr="Picture2"/>
          <p:cNvPicPr>
            <a:picLocks noChangeAspect="1" noChangeArrowheads="1"/>
          </p:cNvPicPr>
          <p:nvPr/>
        </p:nvPicPr>
        <p:blipFill>
          <a:blip r:embed="rId3" cstate="print"/>
          <a:srcRect r="66667"/>
          <a:stretch>
            <a:fillRect/>
          </a:stretch>
        </p:blipFill>
        <p:spPr bwMode="auto">
          <a:xfrm>
            <a:off x="228600" y="1905000"/>
            <a:ext cx="2895600" cy="2981325"/>
          </a:xfrm>
          <a:prstGeom prst="rect">
            <a:avLst/>
          </a:prstGeom>
          <a:noFill/>
          <a:ln w="9525">
            <a:noFill/>
            <a:miter lim="800000"/>
            <a:headEnd/>
            <a:tailEnd/>
          </a:ln>
        </p:spPr>
      </p:pic>
      <p:pic>
        <p:nvPicPr>
          <p:cNvPr id="28690" name="Picture 18" descr="Picture2"/>
          <p:cNvPicPr>
            <a:picLocks noChangeAspect="1" noChangeArrowheads="1"/>
          </p:cNvPicPr>
          <p:nvPr/>
        </p:nvPicPr>
        <p:blipFill>
          <a:blip r:embed="rId3" cstate="print"/>
          <a:srcRect r="33333"/>
          <a:stretch>
            <a:fillRect/>
          </a:stretch>
        </p:blipFill>
        <p:spPr bwMode="auto">
          <a:xfrm>
            <a:off x="228600" y="1905000"/>
            <a:ext cx="5791200" cy="2981325"/>
          </a:xfrm>
          <a:prstGeom prst="rect">
            <a:avLst/>
          </a:prstGeom>
          <a:noFill/>
          <a:ln w="9525">
            <a:noFill/>
            <a:miter lim="800000"/>
            <a:headEnd/>
            <a:tailEnd/>
          </a:ln>
        </p:spPr>
      </p:pic>
      <p:pic>
        <p:nvPicPr>
          <p:cNvPr id="28691" name="Picture 19" descr="Picture2"/>
          <p:cNvPicPr>
            <a:picLocks noChangeAspect="1" noChangeArrowheads="1"/>
          </p:cNvPicPr>
          <p:nvPr/>
        </p:nvPicPr>
        <p:blipFill>
          <a:blip r:embed="rId3" cstate="print"/>
          <a:srcRect/>
          <a:stretch>
            <a:fillRect/>
          </a:stretch>
        </p:blipFill>
        <p:spPr bwMode="auto">
          <a:xfrm>
            <a:off x="228600" y="1905000"/>
            <a:ext cx="8686800" cy="2981325"/>
          </a:xfrm>
          <a:prstGeom prst="rect">
            <a:avLst/>
          </a:prstGeom>
          <a:noFill/>
          <a:ln w="9525">
            <a:noFill/>
            <a:miter lim="800000"/>
            <a:headEnd/>
            <a:tailEnd/>
          </a:ln>
        </p:spPr>
      </p:pic>
      <p:sp>
        <p:nvSpPr>
          <p:cNvPr id="9" name="Title 8"/>
          <p:cNvSpPr>
            <a:spLocks noGrp="1"/>
          </p:cNvSpPr>
          <p:nvPr>
            <p:ph type="title"/>
          </p:nvPr>
        </p:nvSpPr>
        <p:spPr/>
        <p:txBody>
          <a:bodyPr/>
          <a:lstStyle/>
          <a:p>
            <a:r>
              <a:rPr lang="en-US" dirty="0" smtClean="0"/>
              <a:t>Block (692)</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Block Encryption (692)</a:t>
            </a:r>
          </a:p>
        </p:txBody>
      </p:sp>
      <p:sp>
        <p:nvSpPr>
          <p:cNvPr id="32771" name="Rectangle 3"/>
          <p:cNvSpPr>
            <a:spLocks noGrp="1" noChangeArrowheads="1"/>
          </p:cNvSpPr>
          <p:nvPr>
            <p:ph idx="1"/>
          </p:nvPr>
        </p:nvSpPr>
        <p:spPr/>
        <p:txBody>
          <a:bodyPr/>
          <a:lstStyle/>
          <a:p>
            <a:pPr>
              <a:buNone/>
            </a:pPr>
            <a:r>
              <a:rPr lang="en-US" dirty="0" smtClean="0"/>
              <a:t>Problems with Block Encryption?</a:t>
            </a:r>
          </a:p>
          <a:p>
            <a:r>
              <a:rPr lang="en-US" dirty="0" smtClean="0"/>
              <a:t>If a block has the same contents, the resulting cipher text block will have the same cipher text. (Example next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mtClean="0"/>
              <a:t>Block encryption problem</a:t>
            </a:r>
          </a:p>
        </p:txBody>
      </p:sp>
      <p:pic>
        <p:nvPicPr>
          <p:cNvPr id="33795" name="Picture 4" descr="block-problems"/>
          <p:cNvPicPr>
            <a:picLocks noChangeAspect="1" noChangeArrowheads="1"/>
          </p:cNvPicPr>
          <p:nvPr/>
        </p:nvPicPr>
        <p:blipFill>
          <a:blip r:embed="rId2" cstate="print"/>
          <a:srcRect/>
          <a:stretch>
            <a:fillRect/>
          </a:stretch>
        </p:blipFill>
        <p:spPr bwMode="auto">
          <a:xfrm>
            <a:off x="17463" y="2133600"/>
            <a:ext cx="9126537" cy="326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t>Block Encryption Problems (695)</a:t>
            </a:r>
          </a:p>
        </p:txBody>
      </p:sp>
      <p:sp>
        <p:nvSpPr>
          <p:cNvPr id="34819" name="Rectangle 3"/>
          <p:cNvSpPr>
            <a:spLocks noGrp="1" noChangeArrowheads="1"/>
          </p:cNvSpPr>
          <p:nvPr>
            <p:ph idx="1"/>
          </p:nvPr>
        </p:nvSpPr>
        <p:spPr/>
        <p:txBody>
          <a:bodyPr/>
          <a:lstStyle/>
          <a:p>
            <a:r>
              <a:rPr lang="en-US" smtClean="0"/>
              <a:t>Often with block encryption, we include a value in addition to the key that changes for each block, so we don’t get repetitive cipher text blocks.</a:t>
            </a:r>
          </a:p>
          <a:p>
            <a:pPr lvl="1"/>
            <a:r>
              <a:rPr lang="en-US" smtClean="0"/>
              <a:t>CBC chaining &amp; Initialization Vectors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5" descr="8-21b"/>
          <p:cNvPicPr>
            <a:picLocks noChangeAspect="1" noChangeArrowheads="1"/>
          </p:cNvPicPr>
          <p:nvPr/>
        </p:nvPicPr>
        <p:blipFill>
          <a:blip r:embed="rId2" cstate="print"/>
          <a:srcRect/>
          <a:stretch>
            <a:fillRect/>
          </a:stretch>
        </p:blipFill>
        <p:spPr bwMode="auto">
          <a:xfrm>
            <a:off x="4064000" y="1600200"/>
            <a:ext cx="1809750" cy="4432300"/>
          </a:xfrm>
          <a:prstGeom prst="rect">
            <a:avLst/>
          </a:prstGeom>
          <a:noFill/>
          <a:ln w="9525">
            <a:noFill/>
            <a:miter lim="800000"/>
            <a:headEnd/>
            <a:tailEnd/>
          </a:ln>
        </p:spPr>
      </p:pic>
      <p:sp>
        <p:nvSpPr>
          <p:cNvPr id="35842" name="Rectangle 2"/>
          <p:cNvSpPr>
            <a:spLocks noGrp="1" noChangeArrowheads="1"/>
          </p:cNvSpPr>
          <p:nvPr>
            <p:ph type="title"/>
          </p:nvPr>
        </p:nvSpPr>
        <p:spPr/>
        <p:txBody>
          <a:bodyPr/>
          <a:lstStyle/>
          <a:p>
            <a:pPr eaLnBrk="1" hangingPunct="1"/>
            <a:r>
              <a:rPr lang="en-US" smtClean="0"/>
              <a:t>Cipher Block Chaining (706)</a:t>
            </a:r>
          </a:p>
        </p:txBody>
      </p:sp>
      <p:pic>
        <p:nvPicPr>
          <p:cNvPr id="35843" name="Picture 4" descr="8-21b"/>
          <p:cNvPicPr>
            <a:picLocks noChangeAspect="1" noChangeArrowheads="1"/>
          </p:cNvPicPr>
          <p:nvPr/>
        </p:nvPicPr>
        <p:blipFill>
          <a:blip r:embed="rId2" cstate="print"/>
          <a:srcRect/>
          <a:stretch>
            <a:fillRect/>
          </a:stretch>
        </p:blipFill>
        <p:spPr bwMode="auto">
          <a:xfrm>
            <a:off x="6896100" y="1587500"/>
            <a:ext cx="1809750" cy="4432300"/>
          </a:xfrm>
          <a:prstGeom prst="rect">
            <a:avLst/>
          </a:prstGeom>
          <a:noFill/>
          <a:ln w="9525">
            <a:noFill/>
            <a:miter lim="800000"/>
            <a:headEnd/>
            <a:tailEnd/>
          </a:ln>
        </p:spPr>
      </p:pic>
      <p:sp>
        <p:nvSpPr>
          <p:cNvPr id="35845" name="Line 6"/>
          <p:cNvSpPr>
            <a:spLocks noChangeShapeType="1"/>
          </p:cNvSpPr>
          <p:nvPr/>
        </p:nvSpPr>
        <p:spPr bwMode="auto">
          <a:xfrm>
            <a:off x="7451725" y="3792538"/>
            <a:ext cx="428625" cy="11112"/>
          </a:xfrm>
          <a:prstGeom prst="line">
            <a:avLst/>
          </a:prstGeom>
          <a:noFill/>
          <a:ln w="28575">
            <a:solidFill>
              <a:schemeClr val="tx1"/>
            </a:solidFill>
            <a:round/>
            <a:headEnd/>
            <a:tailEnd type="triangle" w="med" len="med"/>
          </a:ln>
        </p:spPr>
        <p:txBody>
          <a:bodyPr/>
          <a:lstStyle/>
          <a:p>
            <a:endParaRPr lang="en-US"/>
          </a:p>
        </p:txBody>
      </p:sp>
      <p:sp>
        <p:nvSpPr>
          <p:cNvPr id="35846" name="Line 7"/>
          <p:cNvSpPr>
            <a:spLocks noChangeShapeType="1"/>
          </p:cNvSpPr>
          <p:nvPr/>
        </p:nvSpPr>
        <p:spPr bwMode="auto">
          <a:xfrm rot="16200000" flipH="1">
            <a:off x="7850982" y="4674394"/>
            <a:ext cx="766762" cy="0"/>
          </a:xfrm>
          <a:prstGeom prst="line">
            <a:avLst/>
          </a:prstGeom>
          <a:noFill/>
          <a:ln w="28575">
            <a:solidFill>
              <a:schemeClr val="tx1"/>
            </a:solidFill>
            <a:round/>
            <a:headEnd/>
            <a:tailEnd type="triangle" w="med" len="med"/>
          </a:ln>
        </p:spPr>
        <p:txBody>
          <a:bodyPr/>
          <a:lstStyle/>
          <a:p>
            <a:endParaRPr lang="en-US"/>
          </a:p>
        </p:txBody>
      </p:sp>
      <p:sp>
        <p:nvSpPr>
          <p:cNvPr id="35847" name="Line 8"/>
          <p:cNvSpPr>
            <a:spLocks noChangeShapeType="1"/>
          </p:cNvSpPr>
          <p:nvPr/>
        </p:nvSpPr>
        <p:spPr bwMode="auto">
          <a:xfrm rot="16200000" flipH="1">
            <a:off x="8113713" y="3268663"/>
            <a:ext cx="255587" cy="14287"/>
          </a:xfrm>
          <a:prstGeom prst="line">
            <a:avLst/>
          </a:prstGeom>
          <a:noFill/>
          <a:ln w="28575">
            <a:solidFill>
              <a:schemeClr val="tx1"/>
            </a:solidFill>
            <a:round/>
            <a:headEnd/>
            <a:tailEnd type="triangle" w="med" len="med"/>
          </a:ln>
        </p:spPr>
        <p:txBody>
          <a:bodyPr/>
          <a:lstStyle/>
          <a:p>
            <a:endParaRPr lang="en-US"/>
          </a:p>
        </p:txBody>
      </p:sp>
      <p:pic>
        <p:nvPicPr>
          <p:cNvPr id="35848" name="Picture 9" descr="8-21"/>
          <p:cNvPicPr>
            <a:picLocks noChangeAspect="1" noChangeArrowheads="1"/>
          </p:cNvPicPr>
          <p:nvPr/>
        </p:nvPicPr>
        <p:blipFill>
          <a:blip r:embed="rId3" cstate="print"/>
          <a:srcRect/>
          <a:stretch>
            <a:fillRect/>
          </a:stretch>
        </p:blipFill>
        <p:spPr bwMode="auto">
          <a:xfrm>
            <a:off x="285750" y="1600200"/>
            <a:ext cx="2620963" cy="4322763"/>
          </a:xfrm>
          <a:prstGeom prst="rect">
            <a:avLst/>
          </a:prstGeom>
          <a:noFill/>
          <a:ln w="9525">
            <a:noFill/>
            <a:miter lim="800000"/>
            <a:headEnd/>
            <a:tailEnd/>
          </a:ln>
        </p:spPr>
      </p:pic>
      <p:sp>
        <p:nvSpPr>
          <p:cNvPr id="35849" name="Line 10"/>
          <p:cNvSpPr>
            <a:spLocks noChangeShapeType="1"/>
          </p:cNvSpPr>
          <p:nvPr/>
        </p:nvSpPr>
        <p:spPr bwMode="auto">
          <a:xfrm>
            <a:off x="1746250" y="3803650"/>
            <a:ext cx="428625" cy="12700"/>
          </a:xfrm>
          <a:prstGeom prst="line">
            <a:avLst/>
          </a:prstGeom>
          <a:noFill/>
          <a:ln w="28575">
            <a:solidFill>
              <a:schemeClr val="tx1"/>
            </a:solidFill>
            <a:round/>
            <a:headEnd/>
            <a:tailEnd type="triangle" w="med" len="med"/>
          </a:ln>
        </p:spPr>
        <p:txBody>
          <a:bodyPr/>
          <a:lstStyle/>
          <a:p>
            <a:endParaRPr lang="en-US"/>
          </a:p>
        </p:txBody>
      </p:sp>
      <p:sp>
        <p:nvSpPr>
          <p:cNvPr id="35850" name="Line 11"/>
          <p:cNvSpPr>
            <a:spLocks noChangeShapeType="1"/>
          </p:cNvSpPr>
          <p:nvPr/>
        </p:nvSpPr>
        <p:spPr bwMode="auto">
          <a:xfrm rot="16200000" flipH="1">
            <a:off x="2326482" y="2631281"/>
            <a:ext cx="417512" cy="3175"/>
          </a:xfrm>
          <a:prstGeom prst="line">
            <a:avLst/>
          </a:prstGeom>
          <a:noFill/>
          <a:ln w="28575">
            <a:solidFill>
              <a:schemeClr val="tx1"/>
            </a:solidFill>
            <a:round/>
            <a:headEnd/>
            <a:tailEnd type="triangle" w="med" len="med"/>
          </a:ln>
        </p:spPr>
        <p:txBody>
          <a:bodyPr/>
          <a:lstStyle/>
          <a:p>
            <a:endParaRPr lang="en-US"/>
          </a:p>
        </p:txBody>
      </p:sp>
      <p:sp>
        <p:nvSpPr>
          <p:cNvPr id="35851" name="Line 12"/>
          <p:cNvSpPr>
            <a:spLocks noChangeShapeType="1"/>
          </p:cNvSpPr>
          <p:nvPr/>
        </p:nvSpPr>
        <p:spPr bwMode="auto">
          <a:xfrm rot="16200000" flipH="1">
            <a:off x="2146300" y="4686301"/>
            <a:ext cx="765175" cy="0"/>
          </a:xfrm>
          <a:prstGeom prst="line">
            <a:avLst/>
          </a:prstGeom>
          <a:noFill/>
          <a:ln w="28575">
            <a:solidFill>
              <a:schemeClr val="tx1"/>
            </a:solidFill>
            <a:round/>
            <a:headEnd/>
            <a:tailEnd type="triangle" w="med" len="med"/>
          </a:ln>
        </p:spPr>
        <p:txBody>
          <a:bodyPr/>
          <a:lstStyle/>
          <a:p>
            <a:endParaRPr lang="en-US"/>
          </a:p>
        </p:txBody>
      </p:sp>
      <p:sp>
        <p:nvSpPr>
          <p:cNvPr id="35852" name="Line 13"/>
          <p:cNvSpPr>
            <a:spLocks noChangeShapeType="1"/>
          </p:cNvSpPr>
          <p:nvPr/>
        </p:nvSpPr>
        <p:spPr bwMode="auto">
          <a:xfrm>
            <a:off x="776288" y="3003550"/>
            <a:ext cx="1624012" cy="0"/>
          </a:xfrm>
          <a:prstGeom prst="line">
            <a:avLst/>
          </a:prstGeom>
          <a:noFill/>
          <a:ln w="28575">
            <a:solidFill>
              <a:schemeClr val="tx1"/>
            </a:solidFill>
            <a:round/>
            <a:headEnd/>
            <a:tailEnd type="triangle" w="med" len="med"/>
          </a:ln>
        </p:spPr>
        <p:txBody>
          <a:bodyPr/>
          <a:lstStyle/>
          <a:p>
            <a:endParaRPr lang="en-US"/>
          </a:p>
        </p:txBody>
      </p:sp>
      <p:sp>
        <p:nvSpPr>
          <p:cNvPr id="35853" name="Rectangle 14"/>
          <p:cNvSpPr>
            <a:spLocks noChangeArrowheads="1"/>
          </p:cNvSpPr>
          <p:nvPr/>
        </p:nvSpPr>
        <p:spPr bwMode="auto">
          <a:xfrm>
            <a:off x="0" y="3276600"/>
            <a:ext cx="1182688" cy="304800"/>
          </a:xfrm>
          <a:prstGeom prst="rect">
            <a:avLst/>
          </a:prstGeom>
          <a:noFill/>
          <a:ln w="9525">
            <a:noFill/>
            <a:miter lim="800000"/>
            <a:headEnd/>
            <a:tailEnd/>
          </a:ln>
        </p:spPr>
        <p:txBody>
          <a:bodyPr>
            <a:spAutoFit/>
          </a:bodyPr>
          <a:lstStyle/>
          <a:p>
            <a:pPr algn="ctr">
              <a:spcBef>
                <a:spcPct val="50000"/>
              </a:spcBef>
              <a:buClr>
                <a:srgbClr val="FF9900"/>
              </a:buClr>
            </a:pPr>
            <a:r>
              <a:rPr lang="en-US" sz="1400"/>
              <a:t>IV</a:t>
            </a:r>
          </a:p>
        </p:txBody>
      </p:sp>
      <p:sp>
        <p:nvSpPr>
          <p:cNvPr id="35854" name="Line 15"/>
          <p:cNvSpPr>
            <a:spLocks noChangeShapeType="1"/>
          </p:cNvSpPr>
          <p:nvPr/>
        </p:nvSpPr>
        <p:spPr bwMode="auto">
          <a:xfrm rot="16200000" flipH="1">
            <a:off x="2408238" y="3240088"/>
            <a:ext cx="255587" cy="14287"/>
          </a:xfrm>
          <a:prstGeom prst="line">
            <a:avLst/>
          </a:prstGeom>
          <a:noFill/>
          <a:ln w="28575">
            <a:solidFill>
              <a:schemeClr val="tx1"/>
            </a:solidFill>
            <a:round/>
            <a:headEnd/>
            <a:tailEnd type="triangle" w="med" len="med"/>
          </a:ln>
        </p:spPr>
        <p:txBody>
          <a:bodyPr/>
          <a:lstStyle/>
          <a:p>
            <a:endParaRPr lang="en-US"/>
          </a:p>
        </p:txBody>
      </p:sp>
      <p:sp>
        <p:nvSpPr>
          <p:cNvPr id="35855" name="Line 16"/>
          <p:cNvSpPr>
            <a:spLocks noChangeShapeType="1"/>
          </p:cNvSpPr>
          <p:nvPr/>
        </p:nvSpPr>
        <p:spPr bwMode="auto">
          <a:xfrm>
            <a:off x="4621213" y="3803650"/>
            <a:ext cx="430212" cy="12700"/>
          </a:xfrm>
          <a:prstGeom prst="line">
            <a:avLst/>
          </a:prstGeom>
          <a:noFill/>
          <a:ln w="28575">
            <a:solidFill>
              <a:schemeClr val="tx1"/>
            </a:solidFill>
            <a:round/>
            <a:headEnd/>
            <a:tailEnd type="triangle" w="med" len="med"/>
          </a:ln>
        </p:spPr>
        <p:txBody>
          <a:bodyPr/>
          <a:lstStyle/>
          <a:p>
            <a:endParaRPr lang="en-US"/>
          </a:p>
        </p:txBody>
      </p:sp>
      <p:sp>
        <p:nvSpPr>
          <p:cNvPr id="35856" name="Line 17"/>
          <p:cNvSpPr>
            <a:spLocks noChangeShapeType="1"/>
          </p:cNvSpPr>
          <p:nvPr/>
        </p:nvSpPr>
        <p:spPr bwMode="auto">
          <a:xfrm rot="16200000" flipH="1">
            <a:off x="5203032" y="2631281"/>
            <a:ext cx="417512" cy="3175"/>
          </a:xfrm>
          <a:prstGeom prst="line">
            <a:avLst/>
          </a:prstGeom>
          <a:noFill/>
          <a:ln w="28575">
            <a:solidFill>
              <a:schemeClr val="tx1"/>
            </a:solidFill>
            <a:round/>
            <a:headEnd/>
            <a:tailEnd type="triangle" w="med" len="med"/>
          </a:ln>
        </p:spPr>
        <p:txBody>
          <a:bodyPr/>
          <a:lstStyle/>
          <a:p>
            <a:endParaRPr lang="en-US"/>
          </a:p>
        </p:txBody>
      </p:sp>
      <p:sp>
        <p:nvSpPr>
          <p:cNvPr id="35857" name="Line 18"/>
          <p:cNvSpPr>
            <a:spLocks noChangeShapeType="1"/>
          </p:cNvSpPr>
          <p:nvPr/>
        </p:nvSpPr>
        <p:spPr bwMode="auto">
          <a:xfrm rot="16200000" flipH="1">
            <a:off x="5021262" y="4686301"/>
            <a:ext cx="765175" cy="0"/>
          </a:xfrm>
          <a:prstGeom prst="line">
            <a:avLst/>
          </a:prstGeom>
          <a:noFill/>
          <a:ln w="28575">
            <a:solidFill>
              <a:schemeClr val="tx1"/>
            </a:solidFill>
            <a:round/>
            <a:headEnd/>
            <a:tailEnd type="triangle" w="med" len="med"/>
          </a:ln>
        </p:spPr>
        <p:txBody>
          <a:bodyPr/>
          <a:lstStyle/>
          <a:p>
            <a:endParaRPr lang="en-US"/>
          </a:p>
        </p:txBody>
      </p:sp>
      <p:sp>
        <p:nvSpPr>
          <p:cNvPr id="35858" name="Line 19"/>
          <p:cNvSpPr>
            <a:spLocks noChangeShapeType="1"/>
          </p:cNvSpPr>
          <p:nvPr/>
        </p:nvSpPr>
        <p:spPr bwMode="auto">
          <a:xfrm rot="16200000" flipH="1">
            <a:off x="5283994" y="3277394"/>
            <a:ext cx="255587" cy="15875"/>
          </a:xfrm>
          <a:prstGeom prst="line">
            <a:avLst/>
          </a:prstGeom>
          <a:noFill/>
          <a:ln w="28575">
            <a:solidFill>
              <a:schemeClr val="tx1"/>
            </a:solidFill>
            <a:round/>
            <a:headEnd/>
            <a:tailEnd type="triangle" w="med" len="med"/>
          </a:ln>
        </p:spPr>
        <p:txBody>
          <a:bodyPr/>
          <a:lstStyle/>
          <a:p>
            <a:endParaRPr lang="en-US"/>
          </a:p>
        </p:txBody>
      </p:sp>
      <p:sp>
        <p:nvSpPr>
          <p:cNvPr id="35859" name="Line 20"/>
          <p:cNvSpPr>
            <a:spLocks noChangeShapeType="1"/>
          </p:cNvSpPr>
          <p:nvPr/>
        </p:nvSpPr>
        <p:spPr bwMode="auto">
          <a:xfrm>
            <a:off x="2551113" y="4816475"/>
            <a:ext cx="1350962" cy="0"/>
          </a:xfrm>
          <a:prstGeom prst="line">
            <a:avLst/>
          </a:prstGeom>
          <a:noFill/>
          <a:ln w="28575">
            <a:solidFill>
              <a:schemeClr val="tx1"/>
            </a:solidFill>
            <a:round/>
            <a:headEnd/>
            <a:tailEnd/>
          </a:ln>
        </p:spPr>
        <p:txBody>
          <a:bodyPr/>
          <a:lstStyle/>
          <a:p>
            <a:endParaRPr lang="en-US"/>
          </a:p>
        </p:txBody>
      </p:sp>
      <p:sp>
        <p:nvSpPr>
          <p:cNvPr id="35860" name="Line 21"/>
          <p:cNvSpPr>
            <a:spLocks noChangeShapeType="1"/>
          </p:cNvSpPr>
          <p:nvPr/>
        </p:nvSpPr>
        <p:spPr bwMode="auto">
          <a:xfrm flipV="1">
            <a:off x="3902075" y="2992438"/>
            <a:ext cx="0" cy="1838325"/>
          </a:xfrm>
          <a:prstGeom prst="line">
            <a:avLst/>
          </a:prstGeom>
          <a:noFill/>
          <a:ln w="28575">
            <a:solidFill>
              <a:schemeClr val="tx1"/>
            </a:solidFill>
            <a:round/>
            <a:headEnd/>
            <a:tailEnd/>
          </a:ln>
        </p:spPr>
        <p:txBody>
          <a:bodyPr/>
          <a:lstStyle/>
          <a:p>
            <a:endParaRPr lang="en-US"/>
          </a:p>
        </p:txBody>
      </p:sp>
      <p:sp>
        <p:nvSpPr>
          <p:cNvPr id="35861" name="Line 22"/>
          <p:cNvSpPr>
            <a:spLocks noChangeShapeType="1"/>
          </p:cNvSpPr>
          <p:nvPr/>
        </p:nvSpPr>
        <p:spPr bwMode="auto">
          <a:xfrm flipV="1">
            <a:off x="3900488" y="3003550"/>
            <a:ext cx="1365250" cy="0"/>
          </a:xfrm>
          <a:prstGeom prst="line">
            <a:avLst/>
          </a:prstGeom>
          <a:noFill/>
          <a:ln w="28575">
            <a:solidFill>
              <a:schemeClr val="tx1"/>
            </a:solidFill>
            <a:round/>
            <a:headEnd/>
            <a:tailEnd type="triangle" w="med" len="med"/>
          </a:ln>
        </p:spPr>
        <p:txBody>
          <a:bodyPr/>
          <a:lstStyle/>
          <a:p>
            <a:endParaRPr lang="en-US"/>
          </a:p>
        </p:txBody>
      </p:sp>
      <p:sp>
        <p:nvSpPr>
          <p:cNvPr id="35862" name="Line 23"/>
          <p:cNvSpPr>
            <a:spLocks noChangeShapeType="1"/>
          </p:cNvSpPr>
          <p:nvPr/>
        </p:nvSpPr>
        <p:spPr bwMode="auto">
          <a:xfrm>
            <a:off x="5392738" y="4802188"/>
            <a:ext cx="1350962" cy="0"/>
          </a:xfrm>
          <a:prstGeom prst="line">
            <a:avLst/>
          </a:prstGeom>
          <a:noFill/>
          <a:ln w="28575">
            <a:solidFill>
              <a:schemeClr val="tx1"/>
            </a:solidFill>
            <a:round/>
            <a:headEnd/>
            <a:tailEnd/>
          </a:ln>
        </p:spPr>
        <p:txBody>
          <a:bodyPr/>
          <a:lstStyle/>
          <a:p>
            <a:endParaRPr lang="en-US"/>
          </a:p>
        </p:txBody>
      </p:sp>
      <p:sp>
        <p:nvSpPr>
          <p:cNvPr id="35863" name="Line 24"/>
          <p:cNvSpPr>
            <a:spLocks noChangeShapeType="1"/>
          </p:cNvSpPr>
          <p:nvPr/>
        </p:nvSpPr>
        <p:spPr bwMode="auto">
          <a:xfrm flipV="1">
            <a:off x="6743700" y="2978150"/>
            <a:ext cx="0" cy="1838325"/>
          </a:xfrm>
          <a:prstGeom prst="line">
            <a:avLst/>
          </a:prstGeom>
          <a:noFill/>
          <a:ln w="28575">
            <a:solidFill>
              <a:schemeClr val="tx1"/>
            </a:solidFill>
            <a:round/>
            <a:headEnd/>
            <a:tailEnd/>
          </a:ln>
        </p:spPr>
        <p:txBody>
          <a:bodyPr/>
          <a:lstStyle/>
          <a:p>
            <a:endParaRPr lang="en-US"/>
          </a:p>
        </p:txBody>
      </p:sp>
      <p:sp>
        <p:nvSpPr>
          <p:cNvPr id="35864" name="Line 25"/>
          <p:cNvSpPr>
            <a:spLocks noChangeShapeType="1"/>
          </p:cNvSpPr>
          <p:nvPr/>
        </p:nvSpPr>
        <p:spPr bwMode="auto">
          <a:xfrm flipV="1">
            <a:off x="6742113" y="2989263"/>
            <a:ext cx="1365250" cy="0"/>
          </a:xfrm>
          <a:prstGeom prst="line">
            <a:avLst/>
          </a:prstGeom>
          <a:noFill/>
          <a:ln w="28575">
            <a:solidFill>
              <a:schemeClr val="tx1"/>
            </a:solidFill>
            <a:round/>
            <a:headEnd/>
            <a:tailEnd type="triangle" w="med" len="med"/>
          </a:ln>
        </p:spPr>
        <p:txBody>
          <a:bodyPr/>
          <a:lstStyle/>
          <a:p>
            <a:endParaRPr lang="en-US"/>
          </a:p>
        </p:txBody>
      </p:sp>
      <p:sp>
        <p:nvSpPr>
          <p:cNvPr id="35865" name="Line 26"/>
          <p:cNvSpPr>
            <a:spLocks noChangeShapeType="1"/>
          </p:cNvSpPr>
          <p:nvPr/>
        </p:nvSpPr>
        <p:spPr bwMode="auto">
          <a:xfrm rot="16200000" flipH="1">
            <a:off x="8019256" y="2645569"/>
            <a:ext cx="417513" cy="3175"/>
          </a:xfrm>
          <a:prstGeom prst="line">
            <a:avLst/>
          </a:prstGeom>
          <a:noFill/>
          <a:ln w="28575">
            <a:solidFill>
              <a:schemeClr val="tx1"/>
            </a:solidFill>
            <a:round/>
            <a:headEnd/>
            <a:tailEnd type="triangle" w="med" len="med"/>
          </a:ln>
        </p:spPr>
        <p:txBody>
          <a:bodyPr/>
          <a:lstStyle/>
          <a:p>
            <a:endParaRPr lang="en-US"/>
          </a:p>
        </p:txBody>
      </p:sp>
      <p:sp>
        <p:nvSpPr>
          <p:cNvPr id="35866" name="Rectangle 27"/>
          <p:cNvSpPr>
            <a:spLocks noChangeArrowheads="1"/>
          </p:cNvSpPr>
          <p:nvPr/>
        </p:nvSpPr>
        <p:spPr bwMode="auto">
          <a:xfrm>
            <a:off x="3867150" y="2590800"/>
            <a:ext cx="1195388" cy="304800"/>
          </a:xfrm>
          <a:prstGeom prst="rect">
            <a:avLst/>
          </a:prstGeom>
          <a:noFill/>
          <a:ln w="9525">
            <a:noFill/>
            <a:miter lim="800000"/>
            <a:headEnd/>
            <a:tailEnd/>
          </a:ln>
        </p:spPr>
        <p:txBody>
          <a:bodyPr>
            <a:spAutoFit/>
          </a:bodyPr>
          <a:lstStyle/>
          <a:p>
            <a:pPr algn="ctr">
              <a:spcBef>
                <a:spcPct val="50000"/>
              </a:spcBef>
              <a:buClr>
                <a:srgbClr val="FF9900"/>
              </a:buClr>
            </a:pPr>
            <a:r>
              <a:rPr lang="en-US" sz="1400" dirty="0"/>
              <a:t>Replaces IV</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mtClean="0"/>
              <a:t>Counter Mode (709)</a:t>
            </a:r>
          </a:p>
        </p:txBody>
      </p:sp>
      <p:sp>
        <p:nvSpPr>
          <p:cNvPr id="36867" name="Rectangle 3"/>
          <p:cNvSpPr>
            <a:spLocks noGrp="1" noChangeArrowheads="1"/>
          </p:cNvSpPr>
          <p:nvPr>
            <p:ph idx="1"/>
          </p:nvPr>
        </p:nvSpPr>
        <p:spPr/>
        <p:txBody>
          <a:bodyPr/>
          <a:lstStyle/>
          <a:p>
            <a:pPr>
              <a:buNone/>
            </a:pPr>
            <a:r>
              <a:rPr lang="en-US" dirty="0" smtClean="0"/>
              <a:t>Sometimes you want to do cipher block chaining but you the data is not processed serially.</a:t>
            </a:r>
          </a:p>
          <a:p>
            <a:pPr lvl="1"/>
            <a:r>
              <a:rPr lang="en-US" dirty="0" smtClean="0"/>
              <a:t>Use an increasing counter as the extra encryption information.</a:t>
            </a:r>
          </a:p>
          <a:p>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Counter Mode (709)</a:t>
            </a:r>
          </a:p>
        </p:txBody>
      </p:sp>
      <p:pic>
        <p:nvPicPr>
          <p:cNvPr id="34819" name="Picture 4" descr="counter-mode"/>
          <p:cNvPicPr>
            <a:picLocks noChangeAspect="1" noChangeArrowheads="1"/>
          </p:cNvPicPr>
          <p:nvPr/>
        </p:nvPicPr>
        <p:blipFill>
          <a:blip r:embed="rId2" cstate="print"/>
          <a:srcRect r="65517"/>
          <a:stretch>
            <a:fillRect/>
          </a:stretch>
        </p:blipFill>
        <p:spPr bwMode="auto">
          <a:xfrm>
            <a:off x="152400" y="2209800"/>
            <a:ext cx="3048000" cy="2906713"/>
          </a:xfrm>
          <a:prstGeom prst="rect">
            <a:avLst/>
          </a:prstGeom>
          <a:noFill/>
          <a:ln w="9525">
            <a:noFill/>
            <a:miter lim="800000"/>
            <a:headEnd/>
            <a:tailEnd/>
          </a:ln>
        </p:spPr>
      </p:pic>
      <p:pic>
        <p:nvPicPr>
          <p:cNvPr id="34821" name="Picture 4" descr="counter-mode"/>
          <p:cNvPicPr>
            <a:picLocks noChangeAspect="1" noChangeArrowheads="1"/>
          </p:cNvPicPr>
          <p:nvPr/>
        </p:nvPicPr>
        <p:blipFill>
          <a:blip r:embed="rId2" cstate="print"/>
          <a:srcRect r="31897"/>
          <a:stretch>
            <a:fillRect/>
          </a:stretch>
        </p:blipFill>
        <p:spPr bwMode="auto">
          <a:xfrm>
            <a:off x="152400" y="2209800"/>
            <a:ext cx="6019800" cy="2906713"/>
          </a:xfrm>
          <a:prstGeom prst="rect">
            <a:avLst/>
          </a:prstGeom>
          <a:noFill/>
          <a:ln w="9525">
            <a:noFill/>
            <a:miter lim="800000"/>
            <a:headEnd/>
            <a:tailEnd/>
          </a:ln>
        </p:spPr>
      </p:pic>
      <p:pic>
        <p:nvPicPr>
          <p:cNvPr id="34822" name="Picture 4" descr="counter-mode"/>
          <p:cNvPicPr>
            <a:picLocks noChangeAspect="1" noChangeArrowheads="1"/>
          </p:cNvPicPr>
          <p:nvPr/>
        </p:nvPicPr>
        <p:blipFill>
          <a:blip r:embed="rId2" cstate="print"/>
          <a:srcRect/>
          <a:stretch>
            <a:fillRect/>
          </a:stretch>
        </p:blipFill>
        <p:spPr bwMode="auto">
          <a:xfrm>
            <a:off x="152400" y="2209800"/>
            <a:ext cx="8839200" cy="29067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p:cNvSpPr>
            <a:spLocks noGrp="1"/>
          </p:cNvSpPr>
          <p:nvPr>
            <p:ph type="ctrTitle"/>
          </p:nvPr>
        </p:nvSpPr>
        <p:spPr/>
        <p:txBody>
          <a:bodyPr/>
          <a:lstStyle/>
          <a:p>
            <a:pPr eaLnBrk="1" hangingPunct="1"/>
            <a:r>
              <a:rPr lang="en-US" smtClean="0"/>
              <a:t>Stream Encryption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smtClean="0"/>
              <a:t>XOR (n/b)</a:t>
            </a:r>
          </a:p>
        </p:txBody>
      </p:sp>
      <p:sp>
        <p:nvSpPr>
          <p:cNvPr id="39939" name="Rectangle 3"/>
          <p:cNvSpPr>
            <a:spLocks noGrp="1" noChangeArrowheads="1"/>
          </p:cNvSpPr>
          <p:nvPr>
            <p:ph idx="1"/>
          </p:nvPr>
        </p:nvSpPr>
        <p:spPr/>
        <p:txBody>
          <a:bodyPr>
            <a:noAutofit/>
          </a:bodyPr>
          <a:lstStyle/>
          <a:p>
            <a:pPr>
              <a:buNone/>
            </a:pPr>
            <a:r>
              <a:rPr lang="en-US" sz="2800" dirty="0" smtClean="0"/>
              <a:t>XOR is a Boolean mathematical </a:t>
            </a:r>
            <a:r>
              <a:rPr lang="en-US" sz="2800" b="1" dirty="0" smtClean="0"/>
              <a:t>function</a:t>
            </a:r>
            <a:r>
              <a:rPr lang="en-US" sz="2800" dirty="0" smtClean="0"/>
              <a:t> which creates an output bit based on two input bits. It outputs a 1 IF and ONLY if one bit of input is 1 and the other is a 0.</a:t>
            </a:r>
          </a:p>
          <a:p>
            <a:pPr>
              <a:buNone/>
            </a:pPr>
            <a:r>
              <a:rPr lang="en-US" sz="2800" dirty="0" smtClean="0"/>
              <a:t>  </a:t>
            </a:r>
          </a:p>
          <a:p>
            <a:pPr>
              <a:buNone/>
            </a:pPr>
            <a:r>
              <a:rPr lang="en-US" sz="2600" dirty="0" smtClean="0"/>
              <a:t>   INPUT1		INPUT 2		XOR OUTPUT</a:t>
            </a:r>
          </a:p>
          <a:p>
            <a:pPr>
              <a:buNone/>
            </a:pPr>
            <a:r>
              <a:rPr lang="en-US" sz="2600" dirty="0" smtClean="0"/>
              <a:t>-------------------------------------------------------------------</a:t>
            </a:r>
          </a:p>
          <a:p>
            <a:pPr>
              <a:buNone/>
            </a:pPr>
            <a:r>
              <a:rPr lang="en-US" sz="2600" dirty="0" smtClean="0"/>
              <a:t>	0         		0		=		0</a:t>
            </a:r>
          </a:p>
          <a:p>
            <a:pPr>
              <a:buNone/>
            </a:pPr>
            <a:r>
              <a:rPr lang="en-US" sz="2600" dirty="0" smtClean="0"/>
              <a:t>	0	     		1		=		1</a:t>
            </a:r>
          </a:p>
          <a:p>
            <a:pPr>
              <a:buNone/>
            </a:pPr>
            <a:r>
              <a:rPr lang="en-US" sz="2600" dirty="0" smtClean="0"/>
              <a:t>	1	     		0		=		1</a:t>
            </a:r>
          </a:p>
          <a:p>
            <a:pPr>
              <a:buNone/>
            </a:pPr>
            <a:r>
              <a:rPr lang="en-US" sz="2600" dirty="0" smtClean="0"/>
              <a:t>	1			1		=		0</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smtClean="0"/>
              <a:t>Cryptography (665)</a:t>
            </a:r>
            <a:endParaRPr lang="en-US" dirty="0" smtClean="0"/>
          </a:p>
        </p:txBody>
      </p:sp>
      <p:sp>
        <p:nvSpPr>
          <p:cNvPr id="3075" name="Rectangle 3"/>
          <p:cNvSpPr>
            <a:spLocks noGrp="1" noChangeArrowheads="1"/>
          </p:cNvSpPr>
          <p:nvPr>
            <p:ph idx="1"/>
          </p:nvPr>
        </p:nvSpPr>
        <p:spPr/>
        <p:txBody>
          <a:bodyPr>
            <a:normAutofit/>
          </a:bodyPr>
          <a:lstStyle/>
          <a:p>
            <a:r>
              <a:rPr lang="en-US" dirty="0" smtClean="0"/>
              <a:t>How do we scramble data?</a:t>
            </a:r>
          </a:p>
          <a:p>
            <a:pPr lvl="1"/>
            <a:r>
              <a:rPr lang="en-US" dirty="0" smtClean="0"/>
              <a:t>Substitution (confusion)</a:t>
            </a:r>
          </a:p>
          <a:p>
            <a:pPr lvl="1"/>
            <a:r>
              <a:rPr lang="en-US" dirty="0" smtClean="0"/>
              <a:t>Transposition (diffusion)</a:t>
            </a:r>
          </a:p>
          <a:p>
            <a:endParaRPr lang="en-US" dirty="0" smtClean="0"/>
          </a:p>
          <a:p>
            <a:r>
              <a:rPr lang="en-US" dirty="0" smtClean="0"/>
              <a:t>A strong cipher will use BOTH these methods.</a:t>
            </a:r>
          </a:p>
          <a:p>
            <a:pPr lvl="2"/>
            <a:endParaRPr lang="en-US" dirty="0" smtClean="0"/>
          </a:p>
          <a:p>
            <a:pPr lvl="1">
              <a:buNone/>
            </a:pPr>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t>Stream Encryption (695)</a:t>
            </a:r>
          </a:p>
        </p:txBody>
      </p:sp>
      <p:sp>
        <p:nvSpPr>
          <p:cNvPr id="40963" name="Rectangle 3"/>
          <p:cNvSpPr>
            <a:spLocks noGrp="1" noChangeArrowheads="1"/>
          </p:cNvSpPr>
          <p:nvPr>
            <p:ph idx="1"/>
          </p:nvPr>
        </p:nvSpPr>
        <p:spPr/>
        <p:txBody>
          <a:bodyPr>
            <a:normAutofit fontScale="92500" lnSpcReduction="10000"/>
          </a:bodyPr>
          <a:lstStyle/>
          <a:p>
            <a:r>
              <a:rPr lang="en-US" dirty="0" smtClean="0"/>
              <a:t>The key is used with a </a:t>
            </a:r>
            <a:r>
              <a:rPr lang="en-US" b="1" dirty="0" smtClean="0"/>
              <a:t>key stream generator</a:t>
            </a:r>
            <a:r>
              <a:rPr lang="en-US" dirty="0" smtClean="0"/>
              <a:t> which creates a series of bits each are mathematically combined with the bit stream of plaintext to produce cipher text. </a:t>
            </a:r>
          </a:p>
          <a:p>
            <a:r>
              <a:rPr lang="en-US" dirty="0" smtClean="0"/>
              <a:t>Used when data is not available in large blocks</a:t>
            </a:r>
          </a:p>
          <a:p>
            <a:pPr lvl="1"/>
            <a:r>
              <a:rPr lang="en-US" dirty="0" smtClean="0"/>
              <a:t>Keyboard input</a:t>
            </a:r>
          </a:p>
          <a:p>
            <a:pPr lvl="1"/>
            <a:r>
              <a:rPr lang="en-US" dirty="0" smtClean="0"/>
              <a:t>Morse code</a:t>
            </a:r>
          </a:p>
          <a:p>
            <a:pPr lvl="1"/>
            <a:r>
              <a:rPr lang="en-US" dirty="0" smtClean="0"/>
              <a:t>Any input that arrives one bit or byte at a time</a:t>
            </a:r>
          </a:p>
          <a:p>
            <a:endParaRPr lang="en-US" dirty="0" smtClean="0"/>
          </a:p>
          <a:p>
            <a:r>
              <a:rPr lang="en-US" dirty="0" smtClean="0"/>
              <a:t>(visual next slide)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mtClean="0"/>
              <a:t>Stream Encryption</a:t>
            </a:r>
          </a:p>
        </p:txBody>
      </p:sp>
      <p:sp>
        <p:nvSpPr>
          <p:cNvPr id="41987" name="Text Box 3"/>
          <p:cNvSpPr txBox="1">
            <a:spLocks noChangeArrowheads="1"/>
          </p:cNvSpPr>
          <p:nvPr/>
        </p:nvSpPr>
        <p:spPr bwMode="auto">
          <a:xfrm>
            <a:off x="304800" y="1447800"/>
            <a:ext cx="8686800" cy="4340225"/>
          </a:xfrm>
          <a:prstGeom prst="rect">
            <a:avLst/>
          </a:prstGeom>
          <a:noFill/>
          <a:ln w="9525">
            <a:noFill/>
            <a:miter lim="800000"/>
            <a:headEnd/>
            <a:tailEnd/>
          </a:ln>
        </p:spPr>
        <p:txBody>
          <a:bodyPr>
            <a:spAutoFit/>
          </a:bodyPr>
          <a:lstStyle/>
          <a:p>
            <a:pPr marL="342900" indent="-342900">
              <a:spcBef>
                <a:spcPct val="50000"/>
              </a:spcBef>
            </a:pPr>
            <a:r>
              <a:rPr lang="en-US" sz="2400" dirty="0"/>
              <a:t>Plain Text Bit		</a:t>
            </a:r>
            <a:r>
              <a:rPr lang="en-US" sz="2400" dirty="0" err="1"/>
              <a:t>Keystream</a:t>
            </a:r>
            <a:r>
              <a:rPr lang="en-US" sz="2400" dirty="0"/>
              <a:t> Bit	Output Bit</a:t>
            </a:r>
          </a:p>
          <a:p>
            <a:pPr marL="342900" indent="-342900">
              <a:spcBef>
                <a:spcPct val="50000"/>
              </a:spcBef>
            </a:pPr>
            <a:r>
              <a:rPr lang="en-US" sz="2400" dirty="0"/>
              <a:t>0					1					</a:t>
            </a:r>
          </a:p>
          <a:p>
            <a:pPr marL="342900" indent="-342900">
              <a:spcBef>
                <a:spcPct val="50000"/>
              </a:spcBef>
            </a:pPr>
            <a:r>
              <a:rPr lang="en-US" sz="2400" dirty="0"/>
              <a:t>1					1					</a:t>
            </a:r>
          </a:p>
          <a:p>
            <a:pPr marL="342900" indent="-342900">
              <a:spcBef>
                <a:spcPct val="50000"/>
              </a:spcBef>
            </a:pPr>
            <a:r>
              <a:rPr lang="en-US" sz="2400" dirty="0"/>
              <a:t>1					0					</a:t>
            </a:r>
          </a:p>
          <a:p>
            <a:pPr marL="342900" indent="-342900">
              <a:spcBef>
                <a:spcPct val="50000"/>
              </a:spcBef>
            </a:pPr>
            <a:r>
              <a:rPr lang="en-US" sz="2400" dirty="0"/>
              <a:t>0					1					</a:t>
            </a:r>
          </a:p>
          <a:p>
            <a:pPr marL="342900" indent="-342900">
              <a:spcBef>
                <a:spcPct val="50000"/>
              </a:spcBef>
            </a:pPr>
            <a:r>
              <a:rPr lang="en-US" sz="2400" dirty="0"/>
              <a:t>1		XOR			1	=		0</a:t>
            </a:r>
          </a:p>
          <a:p>
            <a:pPr marL="342900" indent="-342900">
              <a:spcBef>
                <a:spcPct val="50000"/>
              </a:spcBef>
            </a:pPr>
            <a:r>
              <a:rPr lang="en-US" sz="2400" dirty="0"/>
              <a:t>Cipher text = 0</a:t>
            </a:r>
          </a:p>
          <a:p>
            <a:pPr marL="342900" indent="-342900">
              <a:spcBef>
                <a:spcPct val="50000"/>
              </a:spcBef>
            </a:pPr>
            <a:r>
              <a:rPr lang="en-US" sz="2400" dirty="0"/>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Stream Encryption</a:t>
            </a:r>
          </a:p>
        </p:txBody>
      </p:sp>
      <p:sp>
        <p:nvSpPr>
          <p:cNvPr id="43011" name="Text Box 3"/>
          <p:cNvSpPr txBox="1">
            <a:spLocks noChangeArrowheads="1"/>
          </p:cNvSpPr>
          <p:nvPr/>
        </p:nvSpPr>
        <p:spPr bwMode="auto">
          <a:xfrm>
            <a:off x="304800" y="1447800"/>
            <a:ext cx="8686800" cy="4340225"/>
          </a:xfrm>
          <a:prstGeom prst="rect">
            <a:avLst/>
          </a:prstGeom>
          <a:noFill/>
          <a:ln w="9525">
            <a:noFill/>
            <a:miter lim="800000"/>
            <a:headEnd/>
            <a:tailEnd/>
          </a:ln>
        </p:spPr>
        <p:txBody>
          <a:bodyPr>
            <a:spAutoFit/>
          </a:bodyPr>
          <a:lstStyle/>
          <a:p>
            <a:pPr marL="342900" indent="-342900">
              <a:spcBef>
                <a:spcPct val="50000"/>
              </a:spcBef>
            </a:pPr>
            <a:r>
              <a:rPr lang="en-US" sz="2400"/>
              <a:t>Plain Text Bit		Keystream Bit	Output Bit</a:t>
            </a:r>
          </a:p>
          <a:p>
            <a:pPr marL="342900" indent="-342900">
              <a:spcBef>
                <a:spcPct val="50000"/>
              </a:spcBef>
            </a:pPr>
            <a:endParaRPr lang="en-US" sz="2400"/>
          </a:p>
          <a:p>
            <a:pPr marL="342900" indent="-342900">
              <a:spcBef>
                <a:spcPct val="50000"/>
              </a:spcBef>
            </a:pPr>
            <a:r>
              <a:rPr lang="en-US" sz="2400"/>
              <a:t>0					1					</a:t>
            </a:r>
          </a:p>
          <a:p>
            <a:pPr marL="342900" indent="-342900">
              <a:spcBef>
                <a:spcPct val="50000"/>
              </a:spcBef>
            </a:pPr>
            <a:r>
              <a:rPr lang="en-US" sz="2400"/>
              <a:t>1					1					</a:t>
            </a:r>
          </a:p>
          <a:p>
            <a:pPr marL="342900" indent="-342900">
              <a:spcBef>
                <a:spcPct val="50000"/>
              </a:spcBef>
            </a:pPr>
            <a:r>
              <a:rPr lang="en-US" sz="2400"/>
              <a:t>1					0					</a:t>
            </a:r>
          </a:p>
          <a:p>
            <a:pPr marL="342900" indent="-342900">
              <a:spcBef>
                <a:spcPct val="50000"/>
              </a:spcBef>
            </a:pPr>
            <a:r>
              <a:rPr lang="en-US" sz="2400"/>
              <a:t>0		XOR			1	=		1	</a:t>
            </a:r>
          </a:p>
          <a:p>
            <a:pPr marL="342900" indent="-342900">
              <a:spcBef>
                <a:spcPct val="50000"/>
              </a:spcBef>
            </a:pPr>
            <a:r>
              <a:rPr lang="en-US" sz="2400"/>
              <a:t>Cipher text = 0 1</a:t>
            </a:r>
          </a:p>
          <a:p>
            <a:pPr marL="342900" indent="-342900">
              <a:spcBef>
                <a:spcPct val="50000"/>
              </a:spcBef>
            </a:pPr>
            <a:r>
              <a:rPr lang="en-US" sz="2400"/>
              <a: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Stream Encryption</a:t>
            </a:r>
          </a:p>
        </p:txBody>
      </p:sp>
      <p:sp>
        <p:nvSpPr>
          <p:cNvPr id="44035" name="Text Box 3"/>
          <p:cNvSpPr txBox="1">
            <a:spLocks noChangeArrowheads="1"/>
          </p:cNvSpPr>
          <p:nvPr/>
        </p:nvSpPr>
        <p:spPr bwMode="auto">
          <a:xfrm>
            <a:off x="304800" y="1447800"/>
            <a:ext cx="8686800" cy="4340225"/>
          </a:xfrm>
          <a:prstGeom prst="rect">
            <a:avLst/>
          </a:prstGeom>
          <a:noFill/>
          <a:ln w="9525">
            <a:noFill/>
            <a:miter lim="800000"/>
            <a:headEnd/>
            <a:tailEnd/>
          </a:ln>
        </p:spPr>
        <p:txBody>
          <a:bodyPr>
            <a:spAutoFit/>
          </a:bodyPr>
          <a:lstStyle/>
          <a:p>
            <a:pPr marL="342900" indent="-342900">
              <a:spcBef>
                <a:spcPct val="50000"/>
              </a:spcBef>
            </a:pPr>
            <a:r>
              <a:rPr lang="en-US" sz="2400"/>
              <a:t>Plain Text Bit		Keystream Bit	Output Bit</a:t>
            </a:r>
          </a:p>
          <a:p>
            <a:pPr marL="342900" indent="-342900">
              <a:spcBef>
                <a:spcPct val="50000"/>
              </a:spcBef>
            </a:pPr>
            <a:endParaRPr lang="en-US" sz="2400"/>
          </a:p>
          <a:p>
            <a:pPr marL="342900" indent="-342900">
              <a:spcBef>
                <a:spcPct val="50000"/>
              </a:spcBef>
            </a:pPr>
            <a:endParaRPr lang="en-US" sz="2400"/>
          </a:p>
          <a:p>
            <a:pPr marL="342900" indent="-342900">
              <a:spcBef>
                <a:spcPct val="50000"/>
              </a:spcBef>
            </a:pPr>
            <a:r>
              <a:rPr lang="en-US" sz="2400"/>
              <a:t>0					1					</a:t>
            </a:r>
          </a:p>
          <a:p>
            <a:pPr marL="342900" indent="-342900">
              <a:spcBef>
                <a:spcPct val="50000"/>
              </a:spcBef>
            </a:pPr>
            <a:r>
              <a:rPr lang="en-US" sz="2400"/>
              <a:t>1					1					</a:t>
            </a:r>
          </a:p>
          <a:p>
            <a:pPr marL="342900" indent="-342900">
              <a:spcBef>
                <a:spcPct val="50000"/>
              </a:spcBef>
            </a:pPr>
            <a:r>
              <a:rPr lang="en-US" sz="2400"/>
              <a:t>1		XOR			0	=		1	</a:t>
            </a:r>
          </a:p>
          <a:p>
            <a:pPr marL="342900" indent="-342900">
              <a:spcBef>
                <a:spcPct val="50000"/>
              </a:spcBef>
            </a:pPr>
            <a:r>
              <a:rPr lang="en-US" sz="2400"/>
              <a:t>Cipher text = 0 1 1</a:t>
            </a:r>
          </a:p>
          <a:p>
            <a:pPr marL="342900" indent="-342900">
              <a:spcBef>
                <a:spcPct val="50000"/>
              </a:spcBef>
            </a:pPr>
            <a:r>
              <a:rPr lang="en-US" sz="2400"/>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Stream Encryption</a:t>
            </a:r>
          </a:p>
        </p:txBody>
      </p:sp>
      <p:sp>
        <p:nvSpPr>
          <p:cNvPr id="45059" name="Text Box 3"/>
          <p:cNvSpPr txBox="1">
            <a:spLocks noChangeArrowheads="1"/>
          </p:cNvSpPr>
          <p:nvPr/>
        </p:nvSpPr>
        <p:spPr bwMode="auto">
          <a:xfrm>
            <a:off x="304800" y="1447800"/>
            <a:ext cx="8686800" cy="4340225"/>
          </a:xfrm>
          <a:prstGeom prst="rect">
            <a:avLst/>
          </a:prstGeom>
          <a:noFill/>
          <a:ln w="9525">
            <a:noFill/>
            <a:miter lim="800000"/>
            <a:headEnd/>
            <a:tailEnd/>
          </a:ln>
        </p:spPr>
        <p:txBody>
          <a:bodyPr>
            <a:spAutoFit/>
          </a:bodyPr>
          <a:lstStyle/>
          <a:p>
            <a:pPr marL="342900" indent="-342900">
              <a:spcBef>
                <a:spcPct val="50000"/>
              </a:spcBef>
            </a:pPr>
            <a:r>
              <a:rPr lang="en-US" sz="2400"/>
              <a:t>Plain Text Bit		Keystream Bit	Output Bit</a:t>
            </a:r>
          </a:p>
          <a:p>
            <a:pPr marL="342900" indent="-342900">
              <a:spcBef>
                <a:spcPct val="50000"/>
              </a:spcBef>
            </a:pPr>
            <a:endParaRPr lang="en-US" sz="2400"/>
          </a:p>
          <a:p>
            <a:pPr marL="342900" indent="-342900">
              <a:spcBef>
                <a:spcPct val="50000"/>
              </a:spcBef>
            </a:pPr>
            <a:endParaRPr lang="en-US" sz="2400"/>
          </a:p>
          <a:p>
            <a:pPr marL="342900" indent="-342900">
              <a:spcBef>
                <a:spcPct val="50000"/>
              </a:spcBef>
            </a:pPr>
            <a:endParaRPr lang="en-US" sz="2400"/>
          </a:p>
          <a:p>
            <a:pPr marL="342900" indent="-342900">
              <a:spcBef>
                <a:spcPct val="50000"/>
              </a:spcBef>
            </a:pPr>
            <a:r>
              <a:rPr lang="en-US" sz="2400"/>
              <a:t>0					1					</a:t>
            </a:r>
          </a:p>
          <a:p>
            <a:pPr marL="342900" indent="-342900">
              <a:spcBef>
                <a:spcPct val="50000"/>
              </a:spcBef>
            </a:pPr>
            <a:r>
              <a:rPr lang="en-US" sz="2400"/>
              <a:t>1		XOR			1	=		0	</a:t>
            </a:r>
          </a:p>
          <a:p>
            <a:pPr marL="342900" indent="-342900">
              <a:spcBef>
                <a:spcPct val="50000"/>
              </a:spcBef>
            </a:pPr>
            <a:r>
              <a:rPr lang="en-US" sz="2400"/>
              <a:t>Cipher text = 0 1 1 0</a:t>
            </a:r>
          </a:p>
          <a:p>
            <a:pPr marL="342900" indent="-342900">
              <a:spcBef>
                <a:spcPct val="50000"/>
              </a:spcBef>
            </a:pPr>
            <a:r>
              <a:rPr lang="en-US" sz="2400"/>
              <a: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Stream Encryption</a:t>
            </a:r>
          </a:p>
        </p:txBody>
      </p:sp>
      <p:sp>
        <p:nvSpPr>
          <p:cNvPr id="46083" name="Text Box 3"/>
          <p:cNvSpPr txBox="1">
            <a:spLocks noChangeArrowheads="1"/>
          </p:cNvSpPr>
          <p:nvPr/>
        </p:nvSpPr>
        <p:spPr bwMode="auto">
          <a:xfrm>
            <a:off x="304800" y="1447800"/>
            <a:ext cx="8686800" cy="4340225"/>
          </a:xfrm>
          <a:prstGeom prst="rect">
            <a:avLst/>
          </a:prstGeom>
          <a:noFill/>
          <a:ln w="9525">
            <a:noFill/>
            <a:miter lim="800000"/>
            <a:headEnd/>
            <a:tailEnd/>
          </a:ln>
        </p:spPr>
        <p:txBody>
          <a:bodyPr>
            <a:spAutoFit/>
          </a:bodyPr>
          <a:lstStyle/>
          <a:p>
            <a:pPr marL="342900" indent="-342900">
              <a:spcBef>
                <a:spcPct val="50000"/>
              </a:spcBef>
            </a:pPr>
            <a:r>
              <a:rPr lang="en-US" sz="2400"/>
              <a:t>Plain Text Bit		Keystream Bit	Output Bit</a:t>
            </a:r>
          </a:p>
          <a:p>
            <a:pPr marL="342900" indent="-342900">
              <a:spcBef>
                <a:spcPct val="50000"/>
              </a:spcBef>
            </a:pPr>
            <a:endParaRPr lang="en-US" sz="2400"/>
          </a:p>
          <a:p>
            <a:pPr marL="342900" indent="-342900">
              <a:spcBef>
                <a:spcPct val="50000"/>
              </a:spcBef>
            </a:pPr>
            <a:endParaRPr lang="en-US" sz="2400"/>
          </a:p>
          <a:p>
            <a:pPr marL="342900" indent="-342900">
              <a:spcBef>
                <a:spcPct val="50000"/>
              </a:spcBef>
            </a:pPr>
            <a:endParaRPr lang="en-US" sz="2400"/>
          </a:p>
          <a:p>
            <a:pPr marL="342900" indent="-342900">
              <a:spcBef>
                <a:spcPct val="50000"/>
              </a:spcBef>
            </a:pPr>
            <a:endParaRPr lang="en-US" sz="2400"/>
          </a:p>
          <a:p>
            <a:pPr marL="342900" indent="-342900">
              <a:spcBef>
                <a:spcPct val="50000"/>
              </a:spcBef>
            </a:pPr>
            <a:r>
              <a:rPr lang="en-US" sz="2400"/>
              <a:t>0		XOR			1	=		1	</a:t>
            </a:r>
          </a:p>
          <a:p>
            <a:pPr marL="342900" indent="-342900">
              <a:spcBef>
                <a:spcPct val="50000"/>
              </a:spcBef>
            </a:pPr>
            <a:r>
              <a:rPr lang="en-US" sz="2400"/>
              <a:t>Cipher text = 0 1 1 0 1</a:t>
            </a:r>
          </a:p>
          <a:p>
            <a:pPr marL="342900" indent="-342900">
              <a:spcBef>
                <a:spcPct val="50000"/>
              </a:spcBef>
            </a:pPr>
            <a:r>
              <a:rPr lang="en-US" sz="2400"/>
              <a: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t>Stream Cipher considerations</a:t>
            </a:r>
          </a:p>
        </p:txBody>
      </p:sp>
      <p:sp>
        <p:nvSpPr>
          <p:cNvPr id="47107" name="Rectangle 3"/>
          <p:cNvSpPr>
            <a:spLocks noGrp="1" noChangeArrowheads="1"/>
          </p:cNvSpPr>
          <p:nvPr>
            <p:ph idx="1"/>
          </p:nvPr>
        </p:nvSpPr>
        <p:spPr/>
        <p:txBody>
          <a:bodyPr/>
          <a:lstStyle/>
          <a:p>
            <a:r>
              <a:rPr lang="en-US" dirty="0" smtClean="0"/>
              <a:t>Stream ciphers are hard work, better done in hardware*</a:t>
            </a:r>
          </a:p>
          <a:p>
            <a:r>
              <a:rPr lang="en-US" dirty="0" smtClean="0"/>
              <a:t>The </a:t>
            </a:r>
            <a:r>
              <a:rPr lang="en-US" b="1" dirty="0" smtClean="0"/>
              <a:t>key stream generator </a:t>
            </a:r>
            <a:r>
              <a:rPr lang="en-US" dirty="0" smtClean="0"/>
              <a:t>should : </a:t>
            </a:r>
          </a:p>
          <a:p>
            <a:pPr lvl="1"/>
            <a:r>
              <a:rPr lang="en-US" dirty="0" smtClean="0"/>
              <a:t>Produce a key stream with a balanced number of  equivalent number of 0’s and 1’s</a:t>
            </a:r>
          </a:p>
          <a:p>
            <a:pPr lvl="1"/>
            <a:r>
              <a:rPr lang="en-US" b="1" dirty="0" smtClean="0"/>
              <a:t>Not</a:t>
            </a:r>
            <a:r>
              <a:rPr lang="en-US" dirty="0" smtClean="0"/>
              <a:t> generate repeating patterns.</a:t>
            </a:r>
          </a:p>
          <a:p>
            <a:pPr lvl="1"/>
            <a:r>
              <a:rPr lang="en-US" b="1" dirty="0" smtClean="0"/>
              <a:t>Not</a:t>
            </a:r>
            <a:r>
              <a:rPr lang="en-US" dirty="0" smtClean="0"/>
              <a:t> product predictable output</a:t>
            </a:r>
          </a:p>
          <a:p>
            <a:pPr lvl="1"/>
            <a:r>
              <a:rPr lang="en-US" b="1" dirty="0" smtClean="0"/>
              <a:t>Not</a:t>
            </a:r>
            <a:r>
              <a:rPr lang="en-US" dirty="0" smtClean="0"/>
              <a:t> produce a key stream related to the key</a:t>
            </a:r>
          </a:p>
          <a:p>
            <a:endParaRPr lang="en-US"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mtClean="0"/>
              <a:t>Cipher Feedback Mode (707)</a:t>
            </a:r>
          </a:p>
        </p:txBody>
      </p:sp>
      <p:sp>
        <p:nvSpPr>
          <p:cNvPr id="48131" name="Rectangle 3"/>
          <p:cNvSpPr>
            <a:spLocks noGrp="1" noChangeArrowheads="1"/>
          </p:cNvSpPr>
          <p:nvPr>
            <p:ph idx="1"/>
          </p:nvPr>
        </p:nvSpPr>
        <p:spPr/>
        <p:txBody>
          <a:bodyPr/>
          <a:lstStyle/>
          <a:p>
            <a:pPr>
              <a:buNone/>
            </a:pPr>
            <a:r>
              <a:rPr lang="en-US" dirty="0" smtClean="0"/>
              <a:t>Similar to Cipher Block Chaining in block mode, however in this case. We are using a stream cipher. We will use 1 few bits of the cipher text to modify the output of a key stream generator.</a:t>
            </a:r>
          </a:p>
          <a:p>
            <a:pPr lvl="1"/>
            <a:r>
              <a:rPr lang="en-US" dirty="0" smtClean="0"/>
              <a:t>Think “Cipher Block Chaining” for stream encryption.</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One Time Pad (677)</a:t>
            </a:r>
          </a:p>
        </p:txBody>
      </p:sp>
      <p:sp>
        <p:nvSpPr>
          <p:cNvPr id="50179" name="Rectangle 3"/>
          <p:cNvSpPr>
            <a:spLocks noGrp="1" noChangeArrowheads="1"/>
          </p:cNvSpPr>
          <p:nvPr>
            <p:ph idx="1"/>
          </p:nvPr>
        </p:nvSpPr>
        <p:spPr>
          <a:xfrm>
            <a:off x="152400" y="1524000"/>
            <a:ext cx="8839200" cy="5181600"/>
          </a:xfrm>
        </p:spPr>
        <p:txBody>
          <a:bodyPr/>
          <a:lstStyle/>
          <a:p>
            <a:pPr eaLnBrk="1" hangingPunct="1">
              <a:buNone/>
            </a:pPr>
            <a:r>
              <a:rPr lang="en-US" dirty="0" smtClean="0"/>
              <a:t>A perfect cryptosystem that works as follows. </a:t>
            </a:r>
          </a:p>
          <a:p>
            <a:pPr marL="971550" lvl="1" indent="-514350">
              <a:buFont typeface="+mj-lt"/>
              <a:buAutoNum type="arabicPeriod"/>
            </a:pPr>
            <a:r>
              <a:rPr lang="en-US" dirty="0" smtClean="0"/>
              <a:t>each party has a book (pad) of symmetric keys, each key is as at least as long as the message to be encrypted.</a:t>
            </a:r>
          </a:p>
          <a:p>
            <a:pPr marL="971550" lvl="1" indent="-514350">
              <a:buFont typeface="+mj-lt"/>
              <a:buAutoNum type="arabicPeriod"/>
            </a:pPr>
            <a:r>
              <a:rPr lang="en-US" dirty="0" smtClean="0"/>
              <a:t>A message is encrypted with the first key, then that key is discarded.</a:t>
            </a:r>
          </a:p>
          <a:p>
            <a:pPr marL="971550" lvl="1" indent="-514350">
              <a:buFont typeface="+mj-lt"/>
              <a:buAutoNum type="arabicPeriod"/>
            </a:pPr>
            <a:r>
              <a:rPr lang="en-US" dirty="0" smtClean="0"/>
              <a:t>The message is decrypted on the other side with the first key, then that key is also discarded.</a:t>
            </a:r>
          </a:p>
          <a:p>
            <a:pPr marL="971550" lvl="1" indent="-514350">
              <a:buFont typeface="+mj-lt"/>
              <a:buAutoNum type="arabicPeriod"/>
            </a:pPr>
            <a:r>
              <a:rPr lang="en-US" dirty="0" smtClean="0"/>
              <a:t>After each time a message is encrypted/decrypted the key is destroyed and never used again.</a:t>
            </a:r>
          </a:p>
          <a:p>
            <a:pPr lvl="1"/>
            <a:endParaRPr lang="en-US" dirty="0" smtClean="0"/>
          </a:p>
          <a:p>
            <a:pPr lvl="1"/>
            <a:endParaRPr lang="en-US" dirty="0" smtClean="0"/>
          </a:p>
          <a:p>
            <a:pPr eaLnBrk="1" hangingPunct="1">
              <a:buNone/>
            </a:pPr>
            <a:endParaRPr lang="en-US"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One Time Pad considerations</a:t>
            </a:r>
          </a:p>
        </p:txBody>
      </p:sp>
      <p:sp>
        <p:nvSpPr>
          <p:cNvPr id="51203" name="Rectangle 3"/>
          <p:cNvSpPr>
            <a:spLocks noGrp="1" noChangeArrowheads="1"/>
          </p:cNvSpPr>
          <p:nvPr>
            <p:ph idx="1"/>
          </p:nvPr>
        </p:nvSpPr>
        <p:spPr/>
        <p:txBody>
          <a:bodyPr/>
          <a:lstStyle/>
          <a:p>
            <a:pPr eaLnBrk="1" hangingPunct="1">
              <a:buNone/>
            </a:pPr>
            <a:r>
              <a:rPr lang="en-US" dirty="0" smtClean="0"/>
              <a:t>For a One Time Pad to truly be perfect the following conditions must be met.</a:t>
            </a:r>
          </a:p>
          <a:p>
            <a:pPr lvl="1"/>
            <a:r>
              <a:rPr lang="en-US" dirty="0" smtClean="0"/>
              <a:t>The pad must be shared by both sides*</a:t>
            </a:r>
          </a:p>
          <a:p>
            <a:pPr lvl="1"/>
            <a:r>
              <a:rPr lang="en-US" dirty="0" smtClean="0"/>
              <a:t>The pad must be used only one time*</a:t>
            </a:r>
          </a:p>
          <a:p>
            <a:pPr lvl="1"/>
            <a:r>
              <a:rPr lang="en-US" dirty="0" smtClean="0"/>
              <a:t>The pad must be as long as the message*</a:t>
            </a:r>
          </a:p>
          <a:p>
            <a:pPr lvl="1"/>
            <a:r>
              <a:rPr lang="en-US" dirty="0" smtClean="0"/>
              <a:t>The pad must be securely distributed*</a:t>
            </a:r>
          </a:p>
          <a:p>
            <a:pPr lvl="1"/>
            <a:r>
              <a:rPr lang="en-US" dirty="0" smtClean="0"/>
              <a:t>The pad must be used up of truly random values*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smtClean="0"/>
              <a:t>Cryptography (665)</a:t>
            </a:r>
            <a:endParaRPr lang="en-US" dirty="0" smtClean="0"/>
          </a:p>
        </p:txBody>
      </p:sp>
      <p:sp>
        <p:nvSpPr>
          <p:cNvPr id="3075" name="Rectangle 3"/>
          <p:cNvSpPr>
            <a:spLocks noGrp="1" noChangeArrowheads="1"/>
          </p:cNvSpPr>
          <p:nvPr>
            <p:ph idx="1"/>
          </p:nvPr>
        </p:nvSpPr>
        <p:spPr/>
        <p:txBody>
          <a:bodyPr>
            <a:normAutofit/>
          </a:bodyPr>
          <a:lstStyle/>
          <a:p>
            <a:pPr lvl="1">
              <a:buNone/>
            </a:pPr>
            <a:endParaRPr lang="en-US" dirty="0" smtClean="0"/>
          </a:p>
          <a:p>
            <a:pPr lvl="1">
              <a:buNone/>
            </a:pPr>
            <a:endParaRPr lang="en-US" dirty="0" smtClean="0"/>
          </a:p>
          <a:p>
            <a:pPr lvl="1">
              <a:buNone/>
            </a:pPr>
            <a:endParaRPr lang="en-US" dirty="0" smtClean="0"/>
          </a:p>
          <a:p>
            <a:pPr lvl="1">
              <a:buNone/>
            </a:pPr>
            <a:endParaRPr lang="en-US" dirty="0" smtClean="0"/>
          </a:p>
          <a:p>
            <a:pPr lvl="1">
              <a:buNone/>
            </a:pPr>
            <a:r>
              <a:rPr lang="en-US" dirty="0" smtClean="0"/>
              <a:t>Now it’s time to memorize some terms…</a:t>
            </a:r>
          </a:p>
          <a:p>
            <a:pPr lvl="1">
              <a:buNone/>
            </a:pPr>
            <a:endParaRPr 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One Time Pad (677)</a:t>
            </a:r>
          </a:p>
        </p:txBody>
      </p:sp>
      <p:sp>
        <p:nvSpPr>
          <p:cNvPr id="49155" name="Rectangle 3"/>
          <p:cNvSpPr>
            <a:spLocks noGrp="1" noChangeArrowheads="1"/>
          </p:cNvSpPr>
          <p:nvPr>
            <p:ph idx="1"/>
          </p:nvPr>
        </p:nvSpPr>
        <p:spPr/>
        <p:txBody>
          <a:bodyPr/>
          <a:lstStyle/>
          <a:p>
            <a:pPr lvl="1" eaLnBrk="1" hangingPunct="1">
              <a:buFontTx/>
              <a:buNone/>
            </a:pPr>
            <a:r>
              <a:rPr lang="en-US" sz="4400" dirty="0" smtClean="0"/>
              <a:t>1011 – plain text</a:t>
            </a:r>
          </a:p>
          <a:p>
            <a:pPr lvl="1" eaLnBrk="1" hangingPunct="1">
              <a:buFontTx/>
              <a:buNone/>
            </a:pPr>
            <a:r>
              <a:rPr lang="en-US" sz="4400" dirty="0" smtClean="0"/>
              <a:t>0101 – pad</a:t>
            </a:r>
          </a:p>
          <a:p>
            <a:pPr lvl="1" eaLnBrk="1" hangingPunct="1">
              <a:buFontTx/>
              <a:buNone/>
            </a:pPr>
            <a:r>
              <a:rPr lang="en-US" sz="4400" dirty="0" smtClean="0"/>
              <a:t>------  XOR</a:t>
            </a:r>
          </a:p>
          <a:p>
            <a:pPr lvl="1" eaLnBrk="1" hangingPunct="1">
              <a:buFontTx/>
              <a:buNone/>
            </a:pPr>
            <a:r>
              <a:rPr lang="en-US" sz="4400" dirty="0" smtClean="0"/>
              <a:t>1110 – cipher text</a:t>
            </a:r>
          </a:p>
          <a:p>
            <a:pPr eaLnBrk="1" hangingPunct="1">
              <a:buNone/>
            </a:pPr>
            <a:endParaRPr lang="en-US" dirty="0" smtClean="0"/>
          </a:p>
          <a:p>
            <a:pPr lvl="1" eaLnBrk="1" hangingPunct="1"/>
            <a:endParaRPr lang="en-US"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ctrTitle"/>
          </p:nvPr>
        </p:nvSpPr>
        <p:spPr/>
        <p:txBody>
          <a:bodyPr/>
          <a:lstStyle/>
          <a:p>
            <a:r>
              <a:rPr lang="en-US" smtClean="0"/>
              <a:t>Symmetric Algorithms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fontScale="90000"/>
          </a:bodyPr>
          <a:lstStyle/>
          <a:p>
            <a:r>
              <a:rPr lang="en-US" smtClean="0"/>
              <a:t>Symmetric Algorithms – DES (703)</a:t>
            </a:r>
          </a:p>
        </p:txBody>
      </p:sp>
      <p:sp>
        <p:nvSpPr>
          <p:cNvPr id="53251" name="Rectangle 3"/>
          <p:cNvSpPr>
            <a:spLocks noGrp="1" noChangeArrowheads="1"/>
          </p:cNvSpPr>
          <p:nvPr>
            <p:ph idx="1"/>
          </p:nvPr>
        </p:nvSpPr>
        <p:spPr/>
        <p:txBody>
          <a:bodyPr>
            <a:normAutofit fontScale="92500" lnSpcReduction="10000"/>
          </a:bodyPr>
          <a:lstStyle/>
          <a:p>
            <a:pPr>
              <a:buNone/>
            </a:pPr>
            <a:r>
              <a:rPr lang="en-US" dirty="0" smtClean="0"/>
              <a:t>Data Encryption Standard</a:t>
            </a:r>
          </a:p>
          <a:p>
            <a:r>
              <a:rPr lang="en-US" dirty="0" smtClean="0"/>
              <a:t>Developed from at NIST request for an encryption standard</a:t>
            </a:r>
          </a:p>
          <a:p>
            <a:r>
              <a:rPr lang="en-US" dirty="0" smtClean="0"/>
              <a:t>Chosen algorithm was called “Lucifer” from IBM</a:t>
            </a:r>
          </a:p>
          <a:p>
            <a:r>
              <a:rPr lang="en-US" dirty="0" smtClean="0"/>
              <a:t>Block Cipher</a:t>
            </a:r>
          </a:p>
          <a:p>
            <a:r>
              <a:rPr lang="en-US" dirty="0" smtClean="0"/>
              <a:t>Fixed sized blocks of 64 bits</a:t>
            </a:r>
          </a:p>
          <a:p>
            <a:r>
              <a:rPr lang="en-US" dirty="0" smtClean="0"/>
              <a:t>Key size 64 bits, effective size is 56 bits</a:t>
            </a:r>
          </a:p>
          <a:p>
            <a:r>
              <a:rPr lang="en-US" dirty="0" smtClean="0"/>
              <a:t>16 rounds of substitution and transposition</a:t>
            </a:r>
          </a:p>
          <a:p>
            <a:r>
              <a:rPr lang="en-US" dirty="0" smtClean="0"/>
              <a:t>DES is no longer considered strong enough, can be broken easily with distributed computing.</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mtClean="0"/>
              <a:t>Triple DES (710)</a:t>
            </a:r>
          </a:p>
        </p:txBody>
      </p:sp>
      <p:sp>
        <p:nvSpPr>
          <p:cNvPr id="54275" name="Rectangle 3"/>
          <p:cNvSpPr>
            <a:spLocks noGrp="1" noChangeArrowheads="1"/>
          </p:cNvSpPr>
          <p:nvPr>
            <p:ph idx="1"/>
          </p:nvPr>
        </p:nvSpPr>
        <p:spPr/>
        <p:txBody>
          <a:bodyPr/>
          <a:lstStyle/>
          <a:p>
            <a:pPr>
              <a:buNone/>
            </a:pPr>
            <a:r>
              <a:rPr lang="en-US" dirty="0" smtClean="0"/>
              <a:t>Nothing but DES 3 times</a:t>
            </a:r>
          </a:p>
          <a:p>
            <a:r>
              <a:rPr lang="en-US" dirty="0" smtClean="0"/>
              <a:t>3DES – EEE3</a:t>
            </a:r>
          </a:p>
          <a:p>
            <a:r>
              <a:rPr lang="en-US" dirty="0" smtClean="0"/>
              <a:t>3DES – EDE3</a:t>
            </a:r>
          </a:p>
          <a:p>
            <a:r>
              <a:rPr lang="en-US" dirty="0" smtClean="0"/>
              <a:t>3DES – EEE2</a:t>
            </a:r>
          </a:p>
          <a:p>
            <a:r>
              <a:rPr lang="en-US" dirty="0" smtClean="0"/>
              <a:t>3DES – EDE2</a:t>
            </a:r>
          </a:p>
          <a:p>
            <a:endParaRPr lang="en-US" dirty="0" smtClean="0"/>
          </a:p>
          <a:p>
            <a:r>
              <a:rPr lang="en-US" dirty="0" smtClean="0"/>
              <a:t>Since it’s 3 x DES, 48 rounds of substitution and transposition.</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t>AES (711)</a:t>
            </a:r>
          </a:p>
        </p:txBody>
      </p:sp>
      <p:sp>
        <p:nvSpPr>
          <p:cNvPr id="55299" name="Rectangle 3"/>
          <p:cNvSpPr>
            <a:spLocks noGrp="1" noChangeArrowheads="1"/>
          </p:cNvSpPr>
          <p:nvPr>
            <p:ph idx="1"/>
          </p:nvPr>
        </p:nvSpPr>
        <p:spPr/>
        <p:txBody>
          <a:bodyPr/>
          <a:lstStyle/>
          <a:p>
            <a:r>
              <a:rPr lang="en-US" dirty="0" smtClean="0"/>
              <a:t>Developed as a replacement to DES</a:t>
            </a:r>
          </a:p>
          <a:p>
            <a:r>
              <a:rPr lang="en-US" dirty="0" smtClean="0"/>
              <a:t>Actual algorithm is called “</a:t>
            </a:r>
            <a:r>
              <a:rPr lang="en-US" dirty="0" err="1" smtClean="0"/>
              <a:t>Rinjdael</a:t>
            </a:r>
            <a:r>
              <a:rPr lang="en-US" dirty="0" smtClean="0"/>
              <a:t>”</a:t>
            </a:r>
          </a:p>
          <a:p>
            <a:r>
              <a:rPr lang="en-US" dirty="0" smtClean="0"/>
              <a:t>Block cipher</a:t>
            </a:r>
          </a:p>
          <a:p>
            <a:r>
              <a:rPr lang="en-US" dirty="0" smtClean="0"/>
              <a:t>128 bit blocks</a:t>
            </a:r>
          </a:p>
          <a:p>
            <a:r>
              <a:rPr lang="en-US" dirty="0" smtClean="0"/>
              <a:t>Key sizes of 128,192, 256</a:t>
            </a:r>
          </a:p>
          <a:p>
            <a:r>
              <a:rPr lang="en-US" dirty="0" smtClean="0"/>
              <a:t>Rounds depend on key size</a:t>
            </a:r>
          </a:p>
          <a:p>
            <a:pPr lvl="1"/>
            <a:r>
              <a:rPr lang="en-US" dirty="0" smtClean="0"/>
              <a:t>9: for 128 keys</a:t>
            </a:r>
          </a:p>
          <a:p>
            <a:pPr lvl="1"/>
            <a:r>
              <a:rPr lang="en-US" dirty="0" smtClean="0"/>
              <a:t>11: for 192 keys</a:t>
            </a:r>
          </a:p>
          <a:p>
            <a:pPr lvl="1"/>
            <a:r>
              <a:rPr lang="en-US" dirty="0" smtClean="0"/>
              <a:t>13: for 256 bit keys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mtClean="0"/>
              <a:t>RC5 (712)</a:t>
            </a:r>
          </a:p>
        </p:txBody>
      </p:sp>
      <p:sp>
        <p:nvSpPr>
          <p:cNvPr id="56323" name="Rectangle 3"/>
          <p:cNvSpPr>
            <a:spLocks noGrp="1" noChangeArrowheads="1"/>
          </p:cNvSpPr>
          <p:nvPr>
            <p:ph idx="1"/>
          </p:nvPr>
        </p:nvSpPr>
        <p:spPr/>
        <p:txBody>
          <a:bodyPr/>
          <a:lstStyle/>
          <a:p>
            <a:r>
              <a:rPr lang="en-US" smtClean="0"/>
              <a:t>Block cipher</a:t>
            </a:r>
          </a:p>
          <a:p>
            <a:r>
              <a:rPr lang="en-US" smtClean="0"/>
              <a:t>Block size 32, 64, 128</a:t>
            </a:r>
          </a:p>
          <a:p>
            <a:r>
              <a:rPr lang="en-US" smtClean="0"/>
              <a:t>Key Size up to 2048 bits</a:t>
            </a:r>
          </a:p>
          <a:p>
            <a:r>
              <a:rPr lang="en-US" smtClean="0"/>
              <a:t>Rounds up to 255, minimum of 12 recommended</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mtClean="0"/>
              <a:t>RC6 (712)</a:t>
            </a:r>
          </a:p>
        </p:txBody>
      </p:sp>
      <p:sp>
        <p:nvSpPr>
          <p:cNvPr id="57347" name="Rectangle 3"/>
          <p:cNvSpPr>
            <a:spLocks noGrp="1" noChangeArrowheads="1"/>
          </p:cNvSpPr>
          <p:nvPr>
            <p:ph idx="1"/>
          </p:nvPr>
        </p:nvSpPr>
        <p:spPr/>
        <p:txBody>
          <a:bodyPr/>
          <a:lstStyle/>
          <a:p>
            <a:r>
              <a:rPr lang="en-US" smtClean="0"/>
              <a:t>Block cipher based on RC5, same attributes as RC5</a:t>
            </a:r>
          </a:p>
          <a:p>
            <a:r>
              <a:rPr lang="en-US" smtClean="0"/>
              <a:t>Developed to be a AES candidate</a:t>
            </a:r>
          </a:p>
          <a:p>
            <a:r>
              <a:rPr lang="en-US" smtClean="0"/>
              <a:t>Faster that RC5</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t>RC4 (712)</a:t>
            </a:r>
          </a:p>
        </p:txBody>
      </p:sp>
      <p:sp>
        <p:nvSpPr>
          <p:cNvPr id="58371" name="Rectangle 3"/>
          <p:cNvSpPr>
            <a:spLocks noGrp="1" noChangeArrowheads="1"/>
          </p:cNvSpPr>
          <p:nvPr>
            <p:ph idx="1"/>
          </p:nvPr>
        </p:nvSpPr>
        <p:spPr/>
        <p:txBody>
          <a:bodyPr/>
          <a:lstStyle/>
          <a:p>
            <a:pPr eaLnBrk="1" hangingPunct="1"/>
            <a:r>
              <a:rPr lang="en-US" smtClean="0"/>
              <a:t>Stream cipher – what was that again?</a:t>
            </a:r>
          </a:p>
          <a:p>
            <a:pPr eaLnBrk="1" hangingPunct="1"/>
            <a:r>
              <a:rPr lang="en-US" smtClean="0"/>
              <a:t>Was proprietary, but released on Internet in 1994, “ARC4” is the “open version of RC4”</a:t>
            </a:r>
          </a:p>
          <a:p>
            <a:pPr eaLnBrk="1" hangingPunct="1"/>
            <a:r>
              <a:rPr lang="en-US" smtClean="0"/>
              <a:t>Key length 8 – 2048 bits</a:t>
            </a:r>
          </a:p>
          <a:p>
            <a:pPr eaLnBrk="1" hangingPunct="1"/>
            <a:r>
              <a:rPr lang="en-US" smtClean="0"/>
              <a:t>Used in SSL and WEP communication</a:t>
            </a:r>
          </a:p>
          <a:p>
            <a:pPr eaLnBrk="1" hangingPunct="1"/>
            <a:endParaRPr lang="en-US"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mtClean="0"/>
              <a:t>Blowfish (712)</a:t>
            </a:r>
          </a:p>
        </p:txBody>
      </p:sp>
      <p:sp>
        <p:nvSpPr>
          <p:cNvPr id="59395" name="Rectangle 3"/>
          <p:cNvSpPr>
            <a:spLocks noGrp="1" noChangeArrowheads="1"/>
          </p:cNvSpPr>
          <p:nvPr>
            <p:ph idx="1"/>
          </p:nvPr>
        </p:nvSpPr>
        <p:spPr/>
        <p:txBody>
          <a:bodyPr>
            <a:normAutofit/>
          </a:bodyPr>
          <a:lstStyle/>
          <a:p>
            <a:r>
              <a:rPr lang="en-US" dirty="0" smtClean="0"/>
              <a:t>Block cipher</a:t>
            </a:r>
          </a:p>
          <a:p>
            <a:r>
              <a:rPr lang="en-US" dirty="0" smtClean="0"/>
              <a:t>64 bit blocks</a:t>
            </a:r>
          </a:p>
          <a:p>
            <a:r>
              <a:rPr lang="en-US" dirty="0" smtClean="0"/>
              <a:t>Key size 1 - 448 bits</a:t>
            </a:r>
          </a:p>
          <a:p>
            <a:r>
              <a:rPr lang="en-US" dirty="0" smtClean="0"/>
              <a:t>16 rounds of substitution and transposition</a:t>
            </a:r>
          </a:p>
          <a:p>
            <a:r>
              <a:rPr lang="en-US" dirty="0" smtClean="0"/>
              <a:t>Created by Bruce </a:t>
            </a:r>
            <a:r>
              <a:rPr lang="en-US" dirty="0" err="1" smtClean="0"/>
              <a:t>Schneier</a:t>
            </a:r>
            <a:r>
              <a:rPr lang="en-US" dirty="0" smtClean="0"/>
              <a:t> for anyone to use freely</a:t>
            </a:r>
          </a:p>
          <a:p>
            <a:pPr lvl="1">
              <a:buNone/>
            </a:pPr>
            <a:r>
              <a:rPr lang="en-US" dirty="0" smtClean="0"/>
              <a:t>"</a:t>
            </a:r>
            <a:r>
              <a:rPr lang="en-US" i="1" dirty="0" smtClean="0"/>
              <a:t>Blowfish is unpatented, and will remain so in all countries. The algorithm is hereby placed in the </a:t>
            </a:r>
            <a:r>
              <a:rPr lang="en-US" i="1" dirty="0" smtClean="0">
                <a:hlinkClick r:id="rId2" tooltip="Public domain"/>
              </a:rPr>
              <a:t>public domain</a:t>
            </a:r>
            <a:r>
              <a:rPr lang="en-US" i="1" dirty="0" smtClean="0"/>
              <a:t>, and can be freely used by anyone."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mtClean="0"/>
              <a:t>IDEA (711)</a:t>
            </a:r>
          </a:p>
        </p:txBody>
      </p:sp>
      <p:sp>
        <p:nvSpPr>
          <p:cNvPr id="60419" name="Rectangle 3"/>
          <p:cNvSpPr>
            <a:spLocks noGrp="1" noChangeArrowheads="1"/>
          </p:cNvSpPr>
          <p:nvPr>
            <p:ph idx="1"/>
          </p:nvPr>
        </p:nvSpPr>
        <p:spPr/>
        <p:txBody>
          <a:bodyPr/>
          <a:lstStyle/>
          <a:p>
            <a:pPr>
              <a:buNone/>
            </a:pPr>
            <a:r>
              <a:rPr lang="en-US" dirty="0" smtClean="0"/>
              <a:t>International Data Encryption Algorithm</a:t>
            </a:r>
          </a:p>
          <a:p>
            <a:r>
              <a:rPr lang="en-US" dirty="0" smtClean="0"/>
              <a:t>Proposed AES candidate</a:t>
            </a:r>
          </a:p>
          <a:p>
            <a:r>
              <a:rPr lang="en-US" dirty="0" smtClean="0"/>
              <a:t>Block cipher</a:t>
            </a:r>
          </a:p>
          <a:p>
            <a:r>
              <a:rPr lang="en-US" dirty="0" smtClean="0"/>
              <a:t>64 bit blocks</a:t>
            </a:r>
          </a:p>
          <a:p>
            <a:r>
              <a:rPr lang="en-US" dirty="0" smtClean="0"/>
              <a:t>128 bit keys</a:t>
            </a:r>
          </a:p>
          <a:p>
            <a:r>
              <a:rPr lang="en-US" dirty="0" smtClean="0"/>
              <a:t>Used in PGP</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mtClean="0"/>
              <a:t>Cryptographic Terminology</a:t>
            </a:r>
          </a:p>
        </p:txBody>
      </p:sp>
      <p:sp>
        <p:nvSpPr>
          <p:cNvPr id="5123" name="Rectangle 3"/>
          <p:cNvSpPr>
            <a:spLocks noGrp="1" noChangeArrowheads="1"/>
          </p:cNvSpPr>
          <p:nvPr>
            <p:ph idx="1"/>
          </p:nvPr>
        </p:nvSpPr>
        <p:spPr/>
        <p:txBody>
          <a:bodyPr/>
          <a:lstStyle/>
          <a:p>
            <a:r>
              <a:rPr lang="en-US" dirty="0" smtClean="0"/>
              <a:t>Cryptography - a method of storing and transmitting data in a form only intended for authorized parties to read or process.</a:t>
            </a:r>
          </a:p>
          <a:p>
            <a:endParaRPr lang="en-US" dirty="0" smtClean="0"/>
          </a:p>
          <a:p>
            <a:r>
              <a:rPr lang="en-US" dirty="0" smtClean="0"/>
              <a:t>Cryptanalysis* - science of studying, breaking, and reverse engineering algorithms and keys.</a:t>
            </a:r>
          </a:p>
          <a:p>
            <a:endParaRPr lang="en-US"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dirty="0" smtClean="0"/>
              <a:t>Symmetric Review</a:t>
            </a:r>
          </a:p>
        </p:txBody>
      </p:sp>
      <p:sp>
        <p:nvSpPr>
          <p:cNvPr id="60419" name="Rectangle 3"/>
          <p:cNvSpPr>
            <a:spLocks noGrp="1" noChangeArrowheads="1"/>
          </p:cNvSpPr>
          <p:nvPr>
            <p:ph idx="1"/>
          </p:nvPr>
        </p:nvSpPr>
        <p:spPr/>
        <p:txBody>
          <a:bodyPr/>
          <a:lstStyle/>
          <a:p>
            <a:pPr>
              <a:buNone/>
            </a:pPr>
            <a:endParaRPr lang="en-US"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dirty="0" smtClean="0"/>
              <a:t>Symmetric Pros </a:t>
            </a:r>
          </a:p>
        </p:txBody>
      </p:sp>
      <p:sp>
        <p:nvSpPr>
          <p:cNvPr id="62467" name="Rectangle 3"/>
          <p:cNvSpPr>
            <a:spLocks noGrp="1" noChangeArrowheads="1"/>
          </p:cNvSpPr>
          <p:nvPr>
            <p:ph idx="1"/>
          </p:nvPr>
        </p:nvSpPr>
        <p:spPr/>
        <p:txBody>
          <a:bodyPr/>
          <a:lstStyle/>
          <a:p>
            <a:pPr lvl="1"/>
            <a:r>
              <a:rPr lang="en-US" dirty="0" smtClean="0"/>
              <a:t>Encryption is fast</a:t>
            </a:r>
          </a:p>
          <a:p>
            <a:pPr lvl="1"/>
            <a:endParaRPr lang="en-US"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mtClean="0"/>
              <a:t>Symmetric Cons (688)</a:t>
            </a:r>
          </a:p>
        </p:txBody>
      </p:sp>
      <p:sp>
        <p:nvSpPr>
          <p:cNvPr id="62467" name="Rectangle 3"/>
          <p:cNvSpPr>
            <a:spLocks noGrp="1" noChangeArrowheads="1"/>
          </p:cNvSpPr>
          <p:nvPr>
            <p:ph idx="1"/>
          </p:nvPr>
        </p:nvSpPr>
        <p:spPr/>
        <p:txBody>
          <a:bodyPr/>
          <a:lstStyle/>
          <a:p>
            <a:r>
              <a:rPr lang="en-US" dirty="0" smtClean="0"/>
              <a:t>Keys must be security distributed</a:t>
            </a:r>
          </a:p>
          <a:p>
            <a:pPr lvl="1"/>
            <a:r>
              <a:rPr lang="en-US" dirty="0" smtClean="0"/>
              <a:t>How do you get a key securely across an insecure channel?</a:t>
            </a:r>
          </a:p>
          <a:p>
            <a:r>
              <a:rPr lang="en-US" dirty="0" smtClean="0"/>
              <a:t>Key management becomes difficult as the number of nodes increases. </a:t>
            </a:r>
          </a:p>
          <a:p>
            <a:r>
              <a:rPr lang="en-US" dirty="0" smtClean="0"/>
              <a:t>Does Not provide Authenticity or Non-repudiation</a:t>
            </a:r>
          </a:p>
          <a:p>
            <a:pPr lvl="1"/>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mtClean="0"/>
              <a:t>Symmetric (688)</a:t>
            </a:r>
          </a:p>
        </p:txBody>
      </p:sp>
      <p:sp>
        <p:nvSpPr>
          <p:cNvPr id="61443" name="Rectangle 3"/>
          <p:cNvSpPr>
            <a:spLocks noGrp="1" noChangeArrowheads="1"/>
          </p:cNvSpPr>
          <p:nvPr>
            <p:ph idx="1"/>
          </p:nvPr>
        </p:nvSpPr>
        <p:spPr/>
        <p:txBody>
          <a:bodyPr/>
          <a:lstStyle/>
          <a:p>
            <a:pPr>
              <a:buNone/>
            </a:pPr>
            <a:r>
              <a:rPr lang="en-US" dirty="0" smtClean="0"/>
              <a:t>For the exam:</a:t>
            </a:r>
          </a:p>
          <a:p>
            <a:r>
              <a:rPr lang="en-US" dirty="0" smtClean="0"/>
              <a:t>Understand the concept</a:t>
            </a:r>
          </a:p>
          <a:p>
            <a:r>
              <a:rPr lang="en-US" dirty="0" smtClean="0"/>
              <a:t>Understand it’s strengths</a:t>
            </a:r>
          </a:p>
          <a:p>
            <a:r>
              <a:rPr lang="en-US" dirty="0" smtClean="0"/>
              <a:t>Understand it’s weaknesses</a:t>
            </a:r>
          </a:p>
          <a:p>
            <a:r>
              <a:rPr lang="en-US" dirty="0" smtClean="0"/>
              <a:t>Understand the different algorithm properties highlighted on the slides.</a:t>
            </a:r>
          </a:p>
          <a:p>
            <a:endParaRPr lang="en-US"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5"/>
          <p:cNvSpPr>
            <a:spLocks noGrp="1"/>
          </p:cNvSpPr>
          <p:nvPr>
            <p:ph type="ctrTitle"/>
          </p:nvPr>
        </p:nvSpPr>
        <p:spPr/>
        <p:txBody>
          <a:bodyPr/>
          <a:lstStyle/>
          <a:p>
            <a:r>
              <a:rPr lang="en-US" smtClean="0"/>
              <a:t>Asymmetric Encryption</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mtClean="0"/>
              <a:t>Asymmetric Encryption (688)</a:t>
            </a:r>
          </a:p>
        </p:txBody>
      </p:sp>
      <p:sp>
        <p:nvSpPr>
          <p:cNvPr id="64515" name="Rectangle 3"/>
          <p:cNvSpPr>
            <a:spLocks noGrp="1" noChangeArrowheads="1"/>
          </p:cNvSpPr>
          <p:nvPr>
            <p:ph idx="1"/>
          </p:nvPr>
        </p:nvSpPr>
        <p:spPr>
          <a:xfrm>
            <a:off x="381000" y="1600200"/>
            <a:ext cx="8305800" cy="990600"/>
          </a:xfrm>
        </p:spPr>
        <p:txBody>
          <a:bodyPr>
            <a:normAutofit lnSpcReduction="10000"/>
          </a:bodyPr>
          <a:lstStyle/>
          <a:p>
            <a:pPr eaLnBrk="1" hangingPunct="1">
              <a:lnSpc>
                <a:spcPct val="90000"/>
              </a:lnSpc>
              <a:buFontTx/>
              <a:buNone/>
            </a:pPr>
            <a:r>
              <a:rPr lang="en-US" smtClean="0"/>
              <a:t>Use 2 keys, public key to encrypt a message, private key can decrypt</a:t>
            </a:r>
          </a:p>
          <a:p>
            <a:pPr eaLnBrk="1" hangingPunct="1">
              <a:lnSpc>
                <a:spcPct val="90000"/>
              </a:lnSpc>
              <a:buFontTx/>
              <a:buNone/>
            </a:pPr>
            <a:endParaRPr lang="en-US" smtClean="0"/>
          </a:p>
          <a:p>
            <a:pPr eaLnBrk="1" hangingPunct="1">
              <a:lnSpc>
                <a:spcPct val="90000"/>
              </a:lnSpc>
              <a:buFontTx/>
              <a:buNone/>
            </a:pPr>
            <a:endParaRPr lang="en-US" smtClean="0"/>
          </a:p>
        </p:txBody>
      </p:sp>
      <p:pic>
        <p:nvPicPr>
          <p:cNvPr id="61444" name="Picture 4" descr="public-key-encryption"/>
          <p:cNvPicPr>
            <a:picLocks noChangeAspect="1" noChangeArrowheads="1"/>
          </p:cNvPicPr>
          <p:nvPr/>
        </p:nvPicPr>
        <p:blipFill>
          <a:blip r:embed="rId2" cstate="print"/>
          <a:srcRect r="78847"/>
          <a:stretch>
            <a:fillRect/>
          </a:stretch>
        </p:blipFill>
        <p:spPr bwMode="auto">
          <a:xfrm>
            <a:off x="533400" y="2667000"/>
            <a:ext cx="1676400" cy="3968750"/>
          </a:xfrm>
          <a:prstGeom prst="rect">
            <a:avLst/>
          </a:prstGeom>
          <a:noFill/>
          <a:ln w="9525">
            <a:noFill/>
            <a:miter lim="800000"/>
            <a:headEnd/>
            <a:tailEnd/>
          </a:ln>
        </p:spPr>
      </p:pic>
      <p:pic>
        <p:nvPicPr>
          <p:cNvPr id="61446" name="Picture 4" descr="public-key-encryption"/>
          <p:cNvPicPr>
            <a:picLocks noChangeAspect="1" noChangeArrowheads="1"/>
          </p:cNvPicPr>
          <p:nvPr/>
        </p:nvPicPr>
        <p:blipFill>
          <a:blip r:embed="rId2" cstate="print"/>
          <a:srcRect r="57692"/>
          <a:stretch>
            <a:fillRect/>
          </a:stretch>
        </p:blipFill>
        <p:spPr bwMode="auto">
          <a:xfrm>
            <a:off x="533400" y="2667000"/>
            <a:ext cx="3352800" cy="3968750"/>
          </a:xfrm>
          <a:prstGeom prst="rect">
            <a:avLst/>
          </a:prstGeom>
          <a:noFill/>
          <a:ln w="9525">
            <a:noFill/>
            <a:miter lim="800000"/>
            <a:headEnd/>
            <a:tailEnd/>
          </a:ln>
        </p:spPr>
      </p:pic>
      <p:pic>
        <p:nvPicPr>
          <p:cNvPr id="61447" name="Picture 4" descr="public-key-encryption"/>
          <p:cNvPicPr>
            <a:picLocks noChangeAspect="1" noChangeArrowheads="1"/>
          </p:cNvPicPr>
          <p:nvPr/>
        </p:nvPicPr>
        <p:blipFill>
          <a:blip r:embed="rId2" cstate="print"/>
          <a:srcRect r="41347"/>
          <a:stretch>
            <a:fillRect/>
          </a:stretch>
        </p:blipFill>
        <p:spPr bwMode="auto">
          <a:xfrm>
            <a:off x="533400" y="2667000"/>
            <a:ext cx="4648200" cy="3968750"/>
          </a:xfrm>
          <a:prstGeom prst="rect">
            <a:avLst/>
          </a:prstGeom>
          <a:noFill/>
          <a:ln w="9525">
            <a:noFill/>
            <a:miter lim="800000"/>
            <a:headEnd/>
            <a:tailEnd/>
          </a:ln>
        </p:spPr>
      </p:pic>
      <p:pic>
        <p:nvPicPr>
          <p:cNvPr id="61448" name="Picture 4" descr="public-key-encryption"/>
          <p:cNvPicPr>
            <a:picLocks noChangeAspect="1" noChangeArrowheads="1"/>
          </p:cNvPicPr>
          <p:nvPr/>
        </p:nvPicPr>
        <p:blipFill>
          <a:blip r:embed="rId2" cstate="print"/>
          <a:srcRect r="23077"/>
          <a:stretch>
            <a:fillRect/>
          </a:stretch>
        </p:blipFill>
        <p:spPr bwMode="auto">
          <a:xfrm>
            <a:off x="533400" y="2667000"/>
            <a:ext cx="6096000" cy="3968750"/>
          </a:xfrm>
          <a:prstGeom prst="rect">
            <a:avLst/>
          </a:prstGeom>
          <a:noFill/>
          <a:ln w="9525">
            <a:noFill/>
            <a:miter lim="800000"/>
            <a:headEnd/>
            <a:tailEnd/>
          </a:ln>
        </p:spPr>
      </p:pic>
      <p:pic>
        <p:nvPicPr>
          <p:cNvPr id="61449" name="Picture 4" descr="public-key-encryption"/>
          <p:cNvPicPr>
            <a:picLocks noChangeAspect="1" noChangeArrowheads="1"/>
          </p:cNvPicPr>
          <p:nvPr/>
        </p:nvPicPr>
        <p:blipFill>
          <a:blip r:embed="rId2" cstate="print"/>
          <a:srcRect/>
          <a:stretch>
            <a:fillRect/>
          </a:stretch>
        </p:blipFill>
        <p:spPr bwMode="auto">
          <a:xfrm>
            <a:off x="533400" y="2667000"/>
            <a:ext cx="7924800" cy="3968750"/>
          </a:xfrm>
          <a:prstGeom prst="rect">
            <a:avLst/>
          </a:prstGeom>
          <a:noFill/>
          <a:ln w="9525">
            <a:noFill/>
            <a:miter lim="800000"/>
            <a:headEnd/>
            <a:tailEnd/>
          </a:ln>
        </p:spPr>
      </p:pic>
      <p:sp>
        <p:nvSpPr>
          <p:cNvPr id="9" name="TextBox 8"/>
          <p:cNvSpPr txBox="1"/>
          <p:nvPr/>
        </p:nvSpPr>
        <p:spPr>
          <a:xfrm>
            <a:off x="4114800" y="3124200"/>
            <a:ext cx="914400" cy="830997"/>
          </a:xfrm>
          <a:prstGeom prst="rect">
            <a:avLst/>
          </a:prstGeom>
          <a:noFill/>
        </p:spPr>
        <p:txBody>
          <a:bodyPr wrap="square" rtlCol="0">
            <a:spAutoFit/>
          </a:bodyPr>
          <a:lstStyle/>
          <a:p>
            <a:r>
              <a:rPr lang="en-US" sz="4800" dirty="0" smtClean="0"/>
              <a:t>!=</a:t>
            </a:r>
            <a:endParaRPr lang="en-US"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mtClean="0"/>
              <a:t>Asymmetric Encryption (688)</a:t>
            </a:r>
          </a:p>
        </p:txBody>
      </p:sp>
      <p:sp>
        <p:nvSpPr>
          <p:cNvPr id="65539" name="Rectangle 3"/>
          <p:cNvSpPr>
            <a:spLocks noGrp="1" noChangeArrowheads="1"/>
          </p:cNvSpPr>
          <p:nvPr>
            <p:ph idx="1"/>
          </p:nvPr>
        </p:nvSpPr>
        <p:spPr/>
        <p:txBody>
          <a:bodyPr/>
          <a:lstStyle/>
          <a:p>
            <a:r>
              <a:rPr lang="en-US" dirty="0" smtClean="0"/>
              <a:t>Also called </a:t>
            </a:r>
            <a:r>
              <a:rPr lang="en-US" b="1" dirty="0" smtClean="0"/>
              <a:t>public key encryption</a:t>
            </a:r>
            <a:endParaRPr lang="en-US" dirty="0" smtClean="0"/>
          </a:p>
          <a:p>
            <a:r>
              <a:rPr lang="en-US" dirty="0" smtClean="0"/>
              <a:t>Requires 2 related keys</a:t>
            </a:r>
          </a:p>
          <a:p>
            <a:pPr lvl="1"/>
            <a:r>
              <a:rPr lang="en-US" dirty="0" smtClean="0"/>
              <a:t>Public key – given to anyone</a:t>
            </a:r>
          </a:p>
          <a:p>
            <a:pPr lvl="1"/>
            <a:r>
              <a:rPr lang="en-US" dirty="0" smtClean="0"/>
              <a:t>Private key – kept secret</a:t>
            </a:r>
          </a:p>
          <a:p>
            <a:r>
              <a:rPr lang="en-US" dirty="0" smtClean="0"/>
              <a:t>Public key is used to encrypt message</a:t>
            </a:r>
          </a:p>
          <a:p>
            <a:r>
              <a:rPr lang="en-US" dirty="0" smtClean="0"/>
              <a:t>Private key is used to decrypt message</a:t>
            </a:r>
          </a:p>
          <a:p>
            <a:r>
              <a:rPr lang="en-US" dirty="0" smtClean="0"/>
              <a:t>Private key is used to sign messages</a:t>
            </a:r>
          </a:p>
          <a:p>
            <a:r>
              <a:rPr lang="en-US" dirty="0" smtClean="0"/>
              <a:t>Public key is used to validate signed messages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dirty="0" smtClean="0"/>
              <a:t>Asymmetric Properties</a:t>
            </a:r>
          </a:p>
        </p:txBody>
      </p:sp>
      <p:sp>
        <p:nvSpPr>
          <p:cNvPr id="66563" name="Rectangle 3"/>
          <p:cNvSpPr>
            <a:spLocks noGrp="1" noChangeArrowheads="1"/>
          </p:cNvSpPr>
          <p:nvPr>
            <p:ph idx="1"/>
          </p:nvPr>
        </p:nvSpPr>
        <p:spPr/>
        <p:txBody>
          <a:bodyPr/>
          <a:lstStyle/>
          <a:p>
            <a:r>
              <a:rPr lang="en-US" dirty="0" smtClean="0"/>
              <a:t>Key exchange is simple!</a:t>
            </a:r>
          </a:p>
          <a:p>
            <a:r>
              <a:rPr lang="en-US" dirty="0" smtClean="0"/>
              <a:t>Asymmetric encryption is SLOW</a:t>
            </a:r>
          </a:p>
          <a:p>
            <a:r>
              <a:rPr lang="en-US" dirty="0" smtClean="0"/>
              <a:t>Asymmetric is not used for bulk encryption</a:t>
            </a:r>
          </a:p>
          <a:p>
            <a:r>
              <a:rPr lang="en-US" dirty="0" smtClean="0"/>
              <a:t>Asymmetric Encryption uses “trapdoor” functions to make hard work easier. (just memorize this)</a:t>
            </a:r>
          </a:p>
          <a:p>
            <a:r>
              <a:rPr lang="en-US" dirty="0" smtClean="0"/>
              <a:t>Can be used to “digitally sign” a message</a:t>
            </a:r>
          </a:p>
          <a:p>
            <a:pPr lvl="1"/>
            <a:r>
              <a:rPr lang="en-US" dirty="0" smtClean="0"/>
              <a:t>Provides integrity</a:t>
            </a:r>
          </a:p>
          <a:p>
            <a:pPr lvl="1"/>
            <a:r>
              <a:rPr lang="en-US" dirty="0" smtClean="0"/>
              <a:t>Provides non-repudiation</a:t>
            </a:r>
          </a:p>
          <a:p>
            <a:pPr>
              <a:buNone/>
            </a:pPr>
            <a:endParaRPr lang="en-US" dirty="0" smtClean="0"/>
          </a:p>
          <a:p>
            <a:endParaRPr lang="en-US" dirty="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mtClean="0"/>
              <a:t>Diffie-Hellman (713)</a:t>
            </a:r>
          </a:p>
        </p:txBody>
      </p:sp>
      <p:sp>
        <p:nvSpPr>
          <p:cNvPr id="67587" name="Rectangle 3"/>
          <p:cNvSpPr>
            <a:spLocks noGrp="1" noChangeArrowheads="1"/>
          </p:cNvSpPr>
          <p:nvPr>
            <p:ph idx="1"/>
          </p:nvPr>
        </p:nvSpPr>
        <p:spPr/>
        <p:txBody>
          <a:bodyPr/>
          <a:lstStyle/>
          <a:p>
            <a:pPr>
              <a:buNone/>
            </a:pPr>
            <a:r>
              <a:rPr lang="en-US" dirty="0" smtClean="0"/>
              <a:t>The original Asymmetric algorithm</a:t>
            </a:r>
          </a:p>
          <a:p>
            <a:pPr lvl="1"/>
            <a:r>
              <a:rPr lang="en-US" sz="2600" dirty="0" smtClean="0"/>
              <a:t>Developed to address shortfalls of key distribution in symmetric key distribution.*</a:t>
            </a:r>
          </a:p>
          <a:p>
            <a:pPr lvl="1"/>
            <a:r>
              <a:rPr lang="en-US" sz="2600" dirty="0" smtClean="0"/>
              <a:t>Enables two people to receive a symmetric key securely without a previous relationship*</a:t>
            </a:r>
          </a:p>
          <a:p>
            <a:pPr lvl="1"/>
            <a:r>
              <a:rPr lang="en-US" sz="2600" dirty="0" smtClean="0"/>
              <a:t>Generates session keys for secure SYMETRIC encryption communications*</a:t>
            </a:r>
          </a:p>
          <a:p>
            <a:pPr lvl="1"/>
            <a:r>
              <a:rPr lang="en-US" sz="2600" dirty="0" smtClean="0"/>
              <a:t>Algorithm is based on “difficulty of calculating discrete logarithms in a finite field”*</a:t>
            </a:r>
          </a:p>
          <a:p>
            <a:pPr lvl="1"/>
            <a:r>
              <a:rPr lang="en-US" sz="2600" dirty="0" smtClean="0"/>
              <a:t>Vulnerable to “man in the middle” attacks* </a:t>
            </a:r>
          </a:p>
          <a:p>
            <a:endParaRPr lang="en-US" dirty="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Asymmetric Encryption for Key Exchange</a:t>
            </a:r>
            <a:endParaRPr lang="en-US" dirty="0"/>
          </a:p>
        </p:txBody>
      </p:sp>
      <p:pic>
        <p:nvPicPr>
          <p:cNvPr id="4" name="Picture 5" descr="man-in-middle1"/>
          <p:cNvPicPr>
            <a:picLocks noGrp="1" noChangeAspect="1" noChangeArrowheads="1"/>
          </p:cNvPicPr>
          <p:nvPr>
            <p:ph idx="1"/>
          </p:nvPr>
        </p:nvPicPr>
        <p:blipFill>
          <a:blip r:embed="rId2" cstate="print"/>
          <a:srcRect/>
          <a:stretch>
            <a:fillRect/>
          </a:stretch>
        </p:blipFill>
        <p:spPr bwMode="auto">
          <a:xfrm>
            <a:off x="1784811" y="1896176"/>
            <a:ext cx="5574378" cy="4383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mtClean="0"/>
              <a:t>Cryptographic Terminology (671)</a:t>
            </a:r>
          </a:p>
        </p:txBody>
      </p:sp>
      <p:sp>
        <p:nvSpPr>
          <p:cNvPr id="6147" name="Rectangle 3"/>
          <p:cNvSpPr>
            <a:spLocks noGrp="1" noChangeArrowheads="1"/>
          </p:cNvSpPr>
          <p:nvPr>
            <p:ph idx="1"/>
          </p:nvPr>
        </p:nvSpPr>
        <p:spPr/>
        <p:txBody>
          <a:bodyPr/>
          <a:lstStyle/>
          <a:p>
            <a:r>
              <a:rPr lang="en-US" dirty="0" smtClean="0"/>
              <a:t>Encryption – the method of transforming data (plaintext) into an unreadable format.</a:t>
            </a:r>
          </a:p>
          <a:p>
            <a:endParaRPr lang="en-US" dirty="0" smtClean="0"/>
          </a:p>
          <a:p>
            <a:r>
              <a:rPr lang="en-US" dirty="0" smtClean="0"/>
              <a:t>Plaintext – the format of data before being encrypted</a:t>
            </a:r>
          </a:p>
          <a:p>
            <a:endParaRPr lang="en-US" dirty="0" smtClean="0"/>
          </a:p>
          <a:p>
            <a:r>
              <a:rPr lang="en-US" dirty="0" smtClean="0"/>
              <a:t>Cipher text – the “Scrambled” format of data after being encrypted</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ormAutofit fontScale="90000"/>
          </a:bodyPr>
          <a:lstStyle/>
          <a:p>
            <a:r>
              <a:rPr lang="en-US" smtClean="0"/>
              <a:t>Asymmetric Algorithms – RSA (716)</a:t>
            </a:r>
          </a:p>
        </p:txBody>
      </p:sp>
      <p:sp>
        <p:nvSpPr>
          <p:cNvPr id="68611" name="Rectangle 3"/>
          <p:cNvSpPr>
            <a:spLocks noGrp="1" noChangeArrowheads="1"/>
          </p:cNvSpPr>
          <p:nvPr>
            <p:ph idx="1"/>
          </p:nvPr>
        </p:nvSpPr>
        <p:spPr/>
        <p:txBody>
          <a:bodyPr/>
          <a:lstStyle/>
          <a:p>
            <a:r>
              <a:rPr lang="en-US" dirty="0" smtClean="0"/>
              <a:t>Can be used for digital signatures, key exchanges*, and encryption</a:t>
            </a:r>
          </a:p>
          <a:p>
            <a:r>
              <a:rPr lang="en-US" dirty="0" smtClean="0"/>
              <a:t>Security based on difficulty of factoring large numbers.</a:t>
            </a:r>
          </a:p>
          <a:p>
            <a:r>
              <a:rPr lang="en-US" dirty="0" smtClean="0"/>
              <a:t>Private and Public keys are functions of large prime numbers.</a:t>
            </a:r>
          </a:p>
          <a:p>
            <a:r>
              <a:rPr lang="en-US" dirty="0" smtClean="0"/>
              <a:t>Was patented, has expired</a:t>
            </a:r>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mtClean="0"/>
              <a:t>Asymmetric Algorithms – DSA</a:t>
            </a:r>
          </a:p>
        </p:txBody>
      </p:sp>
      <p:sp>
        <p:nvSpPr>
          <p:cNvPr id="69635" name="Content Placeholder 2"/>
          <p:cNvSpPr>
            <a:spLocks noGrp="1"/>
          </p:cNvSpPr>
          <p:nvPr>
            <p:ph idx="1"/>
          </p:nvPr>
        </p:nvSpPr>
        <p:spPr/>
        <p:txBody>
          <a:bodyPr/>
          <a:lstStyle/>
          <a:p>
            <a:r>
              <a:rPr lang="en-US" smtClean="0"/>
              <a:t>Designed for use in the Digital Signature Standard (DSS). </a:t>
            </a:r>
          </a:p>
          <a:p>
            <a:r>
              <a:rPr lang="en-US" smtClean="0"/>
              <a:t>Can only be used for signing.</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smtClean="0"/>
              <a:t>El-Gamal (719)</a:t>
            </a:r>
          </a:p>
        </p:txBody>
      </p:sp>
      <p:sp>
        <p:nvSpPr>
          <p:cNvPr id="70659" name="Rectangle 3"/>
          <p:cNvSpPr>
            <a:spLocks noGrp="1" noChangeArrowheads="1"/>
          </p:cNvSpPr>
          <p:nvPr>
            <p:ph idx="1"/>
          </p:nvPr>
        </p:nvSpPr>
        <p:spPr/>
        <p:txBody>
          <a:bodyPr/>
          <a:lstStyle/>
          <a:p>
            <a:r>
              <a:rPr lang="en-US" dirty="0" smtClean="0"/>
              <a:t>Encryption, key exchanges or digital signatures</a:t>
            </a:r>
          </a:p>
          <a:p>
            <a:r>
              <a:rPr lang="en-US" dirty="0" smtClean="0"/>
              <a:t>Actually an extension of </a:t>
            </a:r>
            <a:r>
              <a:rPr lang="en-US" dirty="0" err="1" smtClean="0"/>
              <a:t>Diffie</a:t>
            </a:r>
            <a:r>
              <a:rPr lang="en-US" dirty="0" smtClean="0"/>
              <a:t>-Hellman</a:t>
            </a:r>
          </a:p>
          <a:p>
            <a:r>
              <a:rPr lang="en-US" dirty="0" smtClean="0"/>
              <a:t>Security based on computing discrete logarithms in a finite field</a:t>
            </a:r>
          </a:p>
          <a:p>
            <a:r>
              <a:rPr lang="en-US" dirty="0" smtClean="0"/>
              <a:t>Slowest of all methods we will discuss</a:t>
            </a:r>
          </a:p>
          <a:p>
            <a:endParaRPr lang="en-US" dirty="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mtClean="0"/>
              <a:t>Elliptic Curve Cryptosystem (719)</a:t>
            </a:r>
          </a:p>
        </p:txBody>
      </p:sp>
      <p:sp>
        <p:nvSpPr>
          <p:cNvPr id="71683" name="Rectangle 3"/>
          <p:cNvSpPr>
            <a:spLocks noGrp="1" noChangeArrowheads="1"/>
          </p:cNvSpPr>
          <p:nvPr>
            <p:ph idx="1"/>
          </p:nvPr>
        </p:nvSpPr>
        <p:spPr/>
        <p:txBody>
          <a:bodyPr/>
          <a:lstStyle/>
          <a:p>
            <a:r>
              <a:rPr lang="en-US" dirty="0" smtClean="0"/>
              <a:t>Used for digital signatures, encryption and key distribution</a:t>
            </a:r>
          </a:p>
          <a:p>
            <a:r>
              <a:rPr lang="en-US" dirty="0" smtClean="0"/>
              <a:t>The fastest asymmetric algorithm that we discuss*</a:t>
            </a:r>
          </a:p>
          <a:p>
            <a:r>
              <a:rPr lang="en-US" dirty="0" smtClean="0"/>
              <a:t>Deals with discrete logarithms of elliptic curve*. </a:t>
            </a:r>
          </a:p>
          <a:p>
            <a:r>
              <a:rPr lang="en-US" dirty="0" smtClean="0"/>
              <a:t>Because it’s fast and does not require a lot of resources it is used on devices with limited resources*</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smtClean="0"/>
              <a:t>Asymmetric Overview</a:t>
            </a:r>
          </a:p>
        </p:txBody>
      </p:sp>
      <p:sp>
        <p:nvSpPr>
          <p:cNvPr id="72707" name="Rectangle 3"/>
          <p:cNvSpPr>
            <a:spLocks noGrp="1" noChangeArrowheads="1"/>
          </p:cNvSpPr>
          <p:nvPr>
            <p:ph idx="1"/>
          </p:nvPr>
        </p:nvSpPr>
        <p:spPr/>
        <p:txBody>
          <a:bodyPr>
            <a:normAutofit fontScale="92500" lnSpcReduction="20000"/>
          </a:bodyPr>
          <a:lstStyle/>
          <a:p>
            <a:r>
              <a:rPr lang="en-US" dirty="0" smtClean="0"/>
              <a:t>Uses 2 keys, one for encryption, one for decryption</a:t>
            </a:r>
          </a:p>
          <a:p>
            <a:r>
              <a:rPr lang="en-US" dirty="0" smtClean="0"/>
              <a:t>This mitigates the key management, key distribution problem (kind of…)</a:t>
            </a:r>
          </a:p>
          <a:p>
            <a:r>
              <a:rPr lang="en-US" dirty="0" smtClean="0"/>
              <a:t>Can provide integrity and proof of sender (non-repudiation)</a:t>
            </a:r>
          </a:p>
          <a:p>
            <a:r>
              <a:rPr lang="en-US" dirty="0" smtClean="0"/>
              <a:t>Is VERY slow</a:t>
            </a:r>
          </a:p>
          <a:p>
            <a:r>
              <a:rPr lang="en-US" dirty="0" smtClean="0"/>
              <a:t>Often used in a hybrid system</a:t>
            </a:r>
          </a:p>
          <a:p>
            <a:pPr lvl="1"/>
            <a:r>
              <a:rPr lang="en-US" dirty="0" smtClean="0"/>
              <a:t>Encrypt symmetric keys using asymmetric algorithms</a:t>
            </a:r>
          </a:p>
          <a:p>
            <a:pPr lvl="1"/>
            <a:r>
              <a:rPr lang="en-US" dirty="0" smtClean="0"/>
              <a:t>Do large scale encryption with these asymmetric keys!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smtClean="0"/>
              <a:t>Hashing (721)</a:t>
            </a:r>
          </a:p>
        </p:txBody>
      </p:sp>
      <p:sp>
        <p:nvSpPr>
          <p:cNvPr id="73731" name="Rectangle 3"/>
          <p:cNvSpPr>
            <a:spLocks noGrp="1" noChangeArrowheads="1"/>
          </p:cNvSpPr>
          <p:nvPr>
            <p:ph idx="1"/>
          </p:nvPr>
        </p:nvSpPr>
        <p:spPr/>
        <p:txBody>
          <a:bodyPr/>
          <a:lstStyle/>
          <a:p>
            <a:pPr>
              <a:buNone/>
            </a:pPr>
            <a:endParaRPr lang="en-US" dirty="0" smtClean="0"/>
          </a:p>
          <a:p>
            <a:pPr>
              <a:buNone/>
            </a:pPr>
            <a:endParaRPr lang="en-US" dirty="0" smtClean="0"/>
          </a:p>
          <a:p>
            <a:pPr>
              <a:buNone/>
            </a:pPr>
            <a:endParaRPr lang="en-US" dirty="0" smtClean="0"/>
          </a:p>
          <a:p>
            <a:pPr>
              <a:buNone/>
            </a:pPr>
            <a:r>
              <a:rPr lang="en-US" dirty="0" smtClean="0"/>
              <a:t>Hey… didn’t I already tell you to get your mind out of the gutter? …</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7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smtClean="0"/>
              <a:t>Hashing (721)</a:t>
            </a:r>
          </a:p>
        </p:txBody>
      </p:sp>
      <p:sp>
        <p:nvSpPr>
          <p:cNvPr id="74755" name="Rectangle 3"/>
          <p:cNvSpPr>
            <a:spLocks noGrp="1" noChangeArrowheads="1"/>
          </p:cNvSpPr>
          <p:nvPr>
            <p:ph idx="1"/>
          </p:nvPr>
        </p:nvSpPr>
        <p:spPr/>
        <p:txBody>
          <a:bodyPr/>
          <a:lstStyle/>
          <a:p>
            <a:pPr>
              <a:buNone/>
            </a:pPr>
            <a:r>
              <a:rPr lang="en-US" dirty="0" smtClean="0"/>
              <a:t>Hashing is similar to encryption… but different.</a:t>
            </a:r>
          </a:p>
          <a:p>
            <a:pPr lvl="1"/>
            <a:r>
              <a:rPr lang="en-US" dirty="0" smtClean="0"/>
              <a:t>Hashing is a one way operation.</a:t>
            </a:r>
          </a:p>
          <a:p>
            <a:pPr lvl="1"/>
            <a:r>
              <a:rPr lang="en-US" dirty="0" smtClean="0"/>
              <a:t>Take input message of any length</a:t>
            </a:r>
            <a:endParaRPr lang="en-US" b="1" dirty="0" smtClean="0"/>
          </a:p>
          <a:p>
            <a:pPr lvl="1"/>
            <a:r>
              <a:rPr lang="en-US" dirty="0" smtClean="0"/>
              <a:t>Put through hashing function</a:t>
            </a:r>
          </a:p>
          <a:p>
            <a:pPr lvl="1"/>
            <a:r>
              <a:rPr lang="en-US" dirty="0" smtClean="0"/>
              <a:t>Retrieve </a:t>
            </a:r>
            <a:r>
              <a:rPr lang="en-US" b="1" dirty="0" smtClean="0"/>
              <a:t>fixed length</a:t>
            </a:r>
            <a:r>
              <a:rPr lang="en-US" dirty="0" smtClean="0"/>
              <a:t> output (hash digest)</a:t>
            </a:r>
          </a:p>
        </p:txBody>
      </p:sp>
      <p:pic>
        <p:nvPicPr>
          <p:cNvPr id="71684" name="Picture 4" descr="hash-diagram"/>
          <p:cNvPicPr>
            <a:picLocks noChangeAspect="1" noChangeArrowheads="1"/>
          </p:cNvPicPr>
          <p:nvPr/>
        </p:nvPicPr>
        <p:blipFill>
          <a:blip r:embed="rId2" cstate="print"/>
          <a:srcRect r="58716"/>
          <a:stretch>
            <a:fillRect/>
          </a:stretch>
        </p:blipFill>
        <p:spPr bwMode="auto">
          <a:xfrm>
            <a:off x="304800" y="4495800"/>
            <a:ext cx="3429000" cy="1754188"/>
          </a:xfrm>
          <a:prstGeom prst="rect">
            <a:avLst/>
          </a:prstGeom>
          <a:noFill/>
          <a:ln w="9525">
            <a:noFill/>
            <a:miter lim="800000"/>
            <a:headEnd/>
            <a:tailEnd/>
          </a:ln>
        </p:spPr>
      </p:pic>
      <p:pic>
        <p:nvPicPr>
          <p:cNvPr id="71686" name="Picture 4" descr="hash-diagram"/>
          <p:cNvPicPr>
            <a:picLocks noChangeAspect="1" noChangeArrowheads="1"/>
          </p:cNvPicPr>
          <p:nvPr/>
        </p:nvPicPr>
        <p:blipFill>
          <a:blip r:embed="rId2" cstate="print"/>
          <a:srcRect r="29358"/>
          <a:stretch>
            <a:fillRect/>
          </a:stretch>
        </p:blipFill>
        <p:spPr bwMode="auto">
          <a:xfrm>
            <a:off x="304800" y="4495800"/>
            <a:ext cx="5867400" cy="1754188"/>
          </a:xfrm>
          <a:prstGeom prst="rect">
            <a:avLst/>
          </a:prstGeom>
          <a:noFill/>
          <a:ln w="9525">
            <a:noFill/>
            <a:miter lim="800000"/>
            <a:headEnd/>
            <a:tailEnd/>
          </a:ln>
        </p:spPr>
      </p:pic>
      <p:pic>
        <p:nvPicPr>
          <p:cNvPr id="71687" name="Picture 4" descr="hash-diagram"/>
          <p:cNvPicPr>
            <a:picLocks noChangeAspect="1" noChangeArrowheads="1"/>
          </p:cNvPicPr>
          <p:nvPr/>
        </p:nvPicPr>
        <p:blipFill>
          <a:blip r:embed="rId2" cstate="print"/>
          <a:srcRect/>
          <a:stretch>
            <a:fillRect/>
          </a:stretch>
        </p:blipFill>
        <p:spPr bwMode="auto">
          <a:xfrm>
            <a:off x="304800" y="4495800"/>
            <a:ext cx="8305800" cy="17541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6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6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smtClean="0"/>
              <a:t>Hash</a:t>
            </a:r>
          </a:p>
        </p:txBody>
      </p:sp>
      <p:sp>
        <p:nvSpPr>
          <p:cNvPr id="6" name="Content Placeholder 5"/>
          <p:cNvSpPr>
            <a:spLocks noGrp="1"/>
          </p:cNvSpPr>
          <p:nvPr>
            <p:ph idx="1"/>
          </p:nvPr>
        </p:nvSpPr>
        <p:spPr/>
        <p:txBody>
          <a:bodyPr/>
          <a:lstStyle/>
          <a:p>
            <a:endParaRPr lang="en-US"/>
          </a:p>
        </p:txBody>
      </p:sp>
      <p:pic>
        <p:nvPicPr>
          <p:cNvPr id="75779" name="Picture 3" descr="hash"/>
          <p:cNvPicPr>
            <a:picLocks noChangeAspect="1" noChangeArrowheads="1"/>
          </p:cNvPicPr>
          <p:nvPr/>
        </p:nvPicPr>
        <p:blipFill>
          <a:blip r:embed="rId2" cstate="print"/>
          <a:srcRect/>
          <a:stretch>
            <a:fillRect/>
          </a:stretch>
        </p:blipFill>
        <p:spPr bwMode="auto">
          <a:xfrm>
            <a:off x="228600" y="1591625"/>
            <a:ext cx="8610600" cy="4063050"/>
          </a:xfrm>
          <a:prstGeom prst="rect">
            <a:avLst/>
          </a:prstGeom>
          <a:noFill/>
          <a:ln w="9525">
            <a:noFill/>
            <a:miter lim="800000"/>
            <a:headEnd/>
            <a:tailEnd/>
          </a:ln>
        </p:spPr>
      </p:pic>
      <p:sp>
        <p:nvSpPr>
          <p:cNvPr id="75780" name="Text Box 4"/>
          <p:cNvSpPr txBox="1">
            <a:spLocks noChangeArrowheads="1"/>
          </p:cNvSpPr>
          <p:nvPr/>
        </p:nvSpPr>
        <p:spPr bwMode="auto">
          <a:xfrm>
            <a:off x="152400" y="5791200"/>
            <a:ext cx="8991600" cy="457200"/>
          </a:xfrm>
          <a:prstGeom prst="rect">
            <a:avLst/>
          </a:prstGeom>
          <a:noFill/>
          <a:ln w="9525">
            <a:noFill/>
            <a:miter lim="800000"/>
            <a:headEnd/>
            <a:tailEnd/>
          </a:ln>
        </p:spPr>
        <p:txBody>
          <a:bodyPr>
            <a:spAutoFit/>
          </a:bodyPr>
          <a:lstStyle/>
          <a:p>
            <a:pPr>
              <a:spcBef>
                <a:spcPct val="50000"/>
              </a:spcBef>
            </a:pPr>
            <a:r>
              <a:rPr lang="en-US" sz="2400"/>
              <a:t>Try for yourself at http://www.fileformat.info/tool/hash.htm</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smtClean="0"/>
              <a:t>Hashes (721)</a:t>
            </a:r>
          </a:p>
        </p:txBody>
      </p:sp>
      <p:sp>
        <p:nvSpPr>
          <p:cNvPr id="76803" name="Rectangle 3"/>
          <p:cNvSpPr>
            <a:spLocks noGrp="1" noChangeArrowheads="1"/>
          </p:cNvSpPr>
          <p:nvPr>
            <p:ph idx="1"/>
          </p:nvPr>
        </p:nvSpPr>
        <p:spPr>
          <a:xfrm>
            <a:off x="3581400" y="1775191"/>
            <a:ext cx="5105400" cy="4625609"/>
          </a:xfrm>
        </p:spPr>
        <p:txBody>
          <a:bodyPr/>
          <a:lstStyle/>
          <a:p>
            <a:r>
              <a:rPr lang="en-US" dirty="0" smtClean="0"/>
              <a:t>Hashing is a </a:t>
            </a:r>
            <a:r>
              <a:rPr lang="en-US" b="1" dirty="0" smtClean="0"/>
              <a:t>one way </a:t>
            </a:r>
            <a:r>
              <a:rPr lang="en-US" dirty="0" smtClean="0"/>
              <a:t>operation.  Once hashed, no way to get back the original message</a:t>
            </a:r>
          </a:p>
          <a:p>
            <a:r>
              <a:rPr lang="en-US" dirty="0" smtClean="0"/>
              <a:t>Hash digests are fixed, so multiple messages could produce the same hash digest (collision) oh… no...</a:t>
            </a:r>
          </a:p>
          <a:p>
            <a:endParaRPr lang="en-US" dirty="0" smtClean="0"/>
          </a:p>
          <a:p>
            <a:endParaRPr lang="en-US" dirty="0" smtClean="0"/>
          </a:p>
        </p:txBody>
      </p:sp>
      <p:pic>
        <p:nvPicPr>
          <p:cNvPr id="76804" name="Picture 4"/>
          <p:cNvPicPr>
            <a:picLocks noChangeAspect="1" noChangeArrowheads="1"/>
          </p:cNvPicPr>
          <p:nvPr/>
        </p:nvPicPr>
        <p:blipFill>
          <a:blip r:embed="rId2" cstate="print"/>
          <a:srcRect/>
          <a:stretch>
            <a:fillRect/>
          </a:stretch>
        </p:blipFill>
        <p:spPr bwMode="auto">
          <a:xfrm>
            <a:off x="381000" y="2057400"/>
            <a:ext cx="2933700" cy="404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smtClean="0"/>
              <a:t>Hashes (721)</a:t>
            </a:r>
          </a:p>
        </p:txBody>
      </p:sp>
      <p:sp>
        <p:nvSpPr>
          <p:cNvPr id="77827" name="Rectangle 3"/>
          <p:cNvSpPr>
            <a:spLocks noGrp="1" noChangeArrowheads="1"/>
          </p:cNvSpPr>
          <p:nvPr>
            <p:ph idx="1"/>
          </p:nvPr>
        </p:nvSpPr>
        <p:spPr/>
        <p:txBody>
          <a:bodyPr/>
          <a:lstStyle/>
          <a:p>
            <a:r>
              <a:rPr lang="en-US" dirty="0" smtClean="0"/>
              <a:t>Hashing can provide integrity against non-intentional modifications.</a:t>
            </a:r>
          </a:p>
          <a:p>
            <a:r>
              <a:rPr lang="en-US" dirty="0" smtClean="0"/>
              <a:t>Hashes can be combined with a  private key to provide protection against intentional modification.</a:t>
            </a:r>
          </a:p>
          <a:p>
            <a:r>
              <a:rPr lang="en-US" dirty="0" smtClean="0"/>
              <a:t> Generally, the more bits in the digest the more secure, all other things being equal</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t>Cryptographic Terminology (671)</a:t>
            </a:r>
          </a:p>
        </p:txBody>
      </p:sp>
      <p:sp>
        <p:nvSpPr>
          <p:cNvPr id="7171" name="Rectangle 3"/>
          <p:cNvSpPr>
            <a:spLocks noGrp="1" noChangeArrowheads="1"/>
          </p:cNvSpPr>
          <p:nvPr>
            <p:ph idx="1"/>
          </p:nvPr>
        </p:nvSpPr>
        <p:spPr/>
        <p:txBody>
          <a:bodyPr>
            <a:normAutofit/>
          </a:bodyPr>
          <a:lstStyle/>
          <a:p>
            <a:r>
              <a:rPr lang="en-US" dirty="0" smtClean="0"/>
              <a:t>Decryption – the method of turning cipher text back into </a:t>
            </a:r>
          </a:p>
          <a:p>
            <a:endParaRPr lang="en-US" dirty="0" smtClean="0"/>
          </a:p>
          <a:p>
            <a:r>
              <a:rPr lang="en-US" dirty="0" smtClean="0"/>
              <a:t>Encryption algorithm – a set or rules or procedures that dictates how to encrypt and decrypt data. Also called an encryption </a:t>
            </a:r>
            <a:r>
              <a:rPr lang="en-US" b="1" dirty="0" smtClean="0"/>
              <a:t>cipher</a:t>
            </a:r>
          </a:p>
          <a:p>
            <a:endParaRPr lang="en-US" dirty="0" smtClean="0"/>
          </a:p>
          <a:p>
            <a:r>
              <a:rPr lang="en-US" dirty="0" smtClean="0"/>
              <a:t>Key (crypto variable) - a values used in the encryption process to encrypt and decrypt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smtClean="0"/>
              <a:t>Hash algorithms – SHA (727)</a:t>
            </a:r>
          </a:p>
        </p:txBody>
      </p:sp>
      <p:sp>
        <p:nvSpPr>
          <p:cNvPr id="78851" name="Rectangle 3"/>
          <p:cNvSpPr>
            <a:spLocks noGrp="1" noChangeArrowheads="1"/>
          </p:cNvSpPr>
          <p:nvPr>
            <p:ph idx="1"/>
          </p:nvPr>
        </p:nvSpPr>
        <p:spPr/>
        <p:txBody>
          <a:bodyPr>
            <a:normAutofit fontScale="85000" lnSpcReduction="20000"/>
          </a:bodyPr>
          <a:lstStyle/>
          <a:p>
            <a:pPr>
              <a:buNone/>
            </a:pPr>
            <a:r>
              <a:rPr lang="en-US" dirty="0" smtClean="0"/>
              <a:t>Secure Hash Algorithm</a:t>
            </a:r>
          </a:p>
          <a:p>
            <a:r>
              <a:rPr lang="en-US" dirty="0" smtClean="0"/>
              <a:t>Designed/Published by NIST</a:t>
            </a:r>
          </a:p>
          <a:p>
            <a:r>
              <a:rPr lang="en-US" dirty="0" smtClean="0"/>
              <a:t>Designed for use in the DSS</a:t>
            </a:r>
          </a:p>
          <a:p>
            <a:r>
              <a:rPr lang="en-US" dirty="0" smtClean="0"/>
              <a:t>Modeled after MD4</a:t>
            </a:r>
          </a:p>
          <a:p>
            <a:r>
              <a:rPr lang="en-US" dirty="0" smtClean="0"/>
              <a:t>SHA-0 (retired)</a:t>
            </a:r>
          </a:p>
          <a:p>
            <a:r>
              <a:rPr lang="en-US" dirty="0" smtClean="0"/>
              <a:t>SHA-1 (SHA-160) – 160 bit digest</a:t>
            </a:r>
          </a:p>
          <a:p>
            <a:pPr lvl="1"/>
            <a:r>
              <a:rPr lang="en-US" dirty="0" smtClean="0"/>
              <a:t>512 bit blocks</a:t>
            </a:r>
          </a:p>
          <a:p>
            <a:r>
              <a:rPr lang="en-US" dirty="0" smtClean="0"/>
              <a:t>SHA-256 – 256 bit digest</a:t>
            </a:r>
          </a:p>
          <a:p>
            <a:pPr lvl="1"/>
            <a:r>
              <a:rPr lang="en-US" dirty="0" smtClean="0"/>
              <a:t>512 bit blocks</a:t>
            </a:r>
          </a:p>
          <a:p>
            <a:r>
              <a:rPr lang="en-US" dirty="0" smtClean="0"/>
              <a:t>SHA-384 – 384 bit digest</a:t>
            </a:r>
          </a:p>
          <a:p>
            <a:pPr lvl="1"/>
            <a:r>
              <a:rPr lang="en-US" dirty="0" smtClean="0"/>
              <a:t>1024 bit blocks</a:t>
            </a:r>
          </a:p>
          <a:p>
            <a:r>
              <a:rPr lang="en-US" dirty="0" smtClean="0"/>
              <a:t>SHA-512 – 512 bit digest</a:t>
            </a:r>
          </a:p>
          <a:p>
            <a:pPr lvl="1"/>
            <a:r>
              <a:rPr lang="en-US" dirty="0" smtClean="0"/>
              <a:t>1024 bit blocks</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smtClean="0"/>
              <a:t>MD2 (727)</a:t>
            </a:r>
          </a:p>
        </p:txBody>
      </p:sp>
      <p:sp>
        <p:nvSpPr>
          <p:cNvPr id="79875" name="Rectangle 3"/>
          <p:cNvSpPr>
            <a:spLocks noGrp="1" noChangeArrowheads="1"/>
          </p:cNvSpPr>
          <p:nvPr>
            <p:ph idx="1"/>
          </p:nvPr>
        </p:nvSpPr>
        <p:spPr/>
        <p:txBody>
          <a:bodyPr/>
          <a:lstStyle/>
          <a:p>
            <a:r>
              <a:rPr lang="en-US" dirty="0" smtClean="0"/>
              <a:t>Developed by Ronald </a:t>
            </a:r>
            <a:r>
              <a:rPr lang="en-US" dirty="0" err="1" smtClean="0"/>
              <a:t>Rivest</a:t>
            </a:r>
            <a:r>
              <a:rPr lang="en-US" dirty="0" smtClean="0"/>
              <a:t> (of RC and RSA fame)</a:t>
            </a:r>
          </a:p>
          <a:p>
            <a:r>
              <a:rPr lang="en-US" dirty="0" smtClean="0"/>
              <a:t>Optimized for 8 bit computers</a:t>
            </a:r>
          </a:p>
          <a:p>
            <a:r>
              <a:rPr lang="en-US" dirty="0" smtClean="0"/>
              <a:t>128 bit digest</a:t>
            </a:r>
          </a:p>
          <a:p>
            <a:r>
              <a:rPr lang="en-US" dirty="0" smtClean="0"/>
              <a:t>128 bit blocks</a:t>
            </a:r>
          </a:p>
          <a:p>
            <a:endParaRPr lang="en-US" dirty="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smtClean="0"/>
              <a:t>MD4 (727)</a:t>
            </a:r>
          </a:p>
        </p:txBody>
      </p:sp>
      <p:sp>
        <p:nvSpPr>
          <p:cNvPr id="80899" name="Rectangle 3"/>
          <p:cNvSpPr>
            <a:spLocks noGrp="1" noChangeArrowheads="1"/>
          </p:cNvSpPr>
          <p:nvPr>
            <p:ph idx="1"/>
          </p:nvPr>
        </p:nvSpPr>
        <p:spPr/>
        <p:txBody>
          <a:bodyPr/>
          <a:lstStyle/>
          <a:p>
            <a:pPr eaLnBrk="1" hangingPunct="1"/>
            <a:r>
              <a:rPr lang="en-US" dirty="0" smtClean="0"/>
              <a:t>Optimized for 32 bit computers</a:t>
            </a:r>
          </a:p>
          <a:p>
            <a:pPr eaLnBrk="1" hangingPunct="1"/>
            <a:r>
              <a:rPr lang="en-US" dirty="0" smtClean="0"/>
              <a:t>128 bit digest</a:t>
            </a:r>
          </a:p>
          <a:p>
            <a:pPr eaLnBrk="1" hangingPunct="1"/>
            <a:r>
              <a:rPr lang="en-US" dirty="0" smtClean="0"/>
              <a:t>Used as the hash algorithm for Windows NTLM password hashes</a:t>
            </a:r>
          </a:p>
          <a:p>
            <a:pPr eaLnBrk="1" hangingPunct="1">
              <a:buFontTx/>
              <a:buNone/>
            </a:pPr>
            <a:endParaRPr lang="en-US" dirty="0"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smtClean="0"/>
              <a:t>MD5 (727)</a:t>
            </a:r>
          </a:p>
        </p:txBody>
      </p:sp>
      <p:sp>
        <p:nvSpPr>
          <p:cNvPr id="81923" name="Rectangle 3"/>
          <p:cNvSpPr>
            <a:spLocks noGrp="1" noChangeArrowheads="1"/>
          </p:cNvSpPr>
          <p:nvPr>
            <p:ph idx="1"/>
          </p:nvPr>
        </p:nvSpPr>
        <p:spPr/>
        <p:txBody>
          <a:bodyPr/>
          <a:lstStyle/>
          <a:p>
            <a:pPr eaLnBrk="1" hangingPunct="1">
              <a:lnSpc>
                <a:spcPct val="90000"/>
              </a:lnSpc>
            </a:pPr>
            <a:r>
              <a:rPr lang="en-US" dirty="0" smtClean="0"/>
              <a:t>Similar to MD4, but more secure</a:t>
            </a:r>
          </a:p>
          <a:p>
            <a:pPr eaLnBrk="1" hangingPunct="1">
              <a:lnSpc>
                <a:spcPct val="90000"/>
              </a:lnSpc>
            </a:pPr>
            <a:r>
              <a:rPr lang="en-US" dirty="0" smtClean="0"/>
              <a:t>Slower</a:t>
            </a:r>
          </a:p>
          <a:p>
            <a:pPr eaLnBrk="1" hangingPunct="1">
              <a:lnSpc>
                <a:spcPct val="90000"/>
              </a:lnSpc>
            </a:pPr>
            <a:r>
              <a:rPr lang="en-US" dirty="0" smtClean="0"/>
              <a:t>128 bit digest</a:t>
            </a:r>
          </a:p>
          <a:p>
            <a:pPr eaLnBrk="1" hangingPunct="1">
              <a:lnSpc>
                <a:spcPct val="90000"/>
              </a:lnSpc>
            </a:pPr>
            <a:r>
              <a:rPr lang="en-US" dirty="0" smtClean="0"/>
              <a:t>512 bit blocks</a:t>
            </a:r>
          </a:p>
          <a:p>
            <a:pPr eaLnBrk="1" hangingPunct="1">
              <a:lnSpc>
                <a:spcPct val="90000"/>
              </a:lnSpc>
            </a:pPr>
            <a:r>
              <a:rPr lang="en-US" dirty="0" smtClean="0"/>
              <a:t>Moving away from, to SHA</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smtClean="0"/>
              <a:t>Attacks against Hashes (729)</a:t>
            </a:r>
          </a:p>
        </p:txBody>
      </p:sp>
      <p:sp>
        <p:nvSpPr>
          <p:cNvPr id="82947" name="Rectangle 3"/>
          <p:cNvSpPr>
            <a:spLocks noGrp="1" noChangeArrowheads="1"/>
          </p:cNvSpPr>
          <p:nvPr>
            <p:ph idx="1"/>
          </p:nvPr>
        </p:nvSpPr>
        <p:spPr/>
        <p:txBody>
          <a:bodyPr/>
          <a:lstStyle/>
          <a:p>
            <a:pPr>
              <a:buNone/>
            </a:pPr>
            <a:r>
              <a:rPr lang="en-US" dirty="0" smtClean="0"/>
              <a:t>Collisions – figure out how to create a message with the same hash value (collision)</a:t>
            </a:r>
          </a:p>
          <a:p>
            <a:pPr lvl="1"/>
            <a:r>
              <a:rPr lang="en-US" dirty="0" smtClean="0"/>
              <a:t>Ex. “I’d like to buy 100 units of the widget” =&gt; A3BT</a:t>
            </a:r>
          </a:p>
          <a:p>
            <a:pPr lvl="1"/>
            <a:r>
              <a:rPr lang="en-US" dirty="0" smtClean="0"/>
              <a:t>What if I could make the messages “I’d like to buy 500 units of the widget” and have the same hash value “A3BT” I can beat the integrity constraint</a:t>
            </a:r>
          </a:p>
          <a:p>
            <a:r>
              <a:rPr lang="en-US" dirty="0" smtClean="0"/>
              <a:t>This is called a birthday attack</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smtClean="0"/>
              <a:t>Hash overview</a:t>
            </a:r>
          </a:p>
        </p:txBody>
      </p:sp>
      <p:sp>
        <p:nvSpPr>
          <p:cNvPr id="83971" name="Rectangle 3"/>
          <p:cNvSpPr>
            <a:spLocks noGrp="1" noChangeArrowheads="1"/>
          </p:cNvSpPr>
          <p:nvPr>
            <p:ph idx="1"/>
          </p:nvPr>
        </p:nvSpPr>
        <p:spPr/>
        <p:txBody>
          <a:bodyPr>
            <a:normAutofit/>
          </a:bodyPr>
          <a:lstStyle/>
          <a:p>
            <a:pPr>
              <a:buNone/>
            </a:pPr>
            <a:r>
              <a:rPr lang="en-US" dirty="0" smtClean="0"/>
              <a:t>Know what a hash is</a:t>
            </a:r>
          </a:p>
          <a:p>
            <a:pPr lvl="1"/>
            <a:r>
              <a:rPr lang="en-US" dirty="0" smtClean="0"/>
              <a:t>Concept</a:t>
            </a:r>
          </a:p>
          <a:p>
            <a:pPr lvl="1"/>
            <a:r>
              <a:rPr lang="en-US" dirty="0" smtClean="0"/>
              <a:t>Fixed length digest</a:t>
            </a:r>
          </a:p>
          <a:p>
            <a:pPr lvl="1"/>
            <a:r>
              <a:rPr lang="en-US" dirty="0" smtClean="0"/>
              <a:t>What is a hash used for</a:t>
            </a:r>
          </a:p>
          <a:p>
            <a:pPr lvl="1"/>
            <a:r>
              <a:rPr lang="en-US" dirty="0" smtClean="0"/>
              <a:t>Know what a collision is</a:t>
            </a:r>
          </a:p>
          <a:p>
            <a:pPr lvl="1"/>
            <a:r>
              <a:rPr lang="en-US" dirty="0" smtClean="0"/>
              <a:t>Know it’s susceptible to </a:t>
            </a:r>
            <a:r>
              <a:rPr lang="en-US" dirty="0" err="1" smtClean="0"/>
              <a:t>MiM</a:t>
            </a:r>
            <a:endParaRPr lang="en-US" dirty="0" smtClean="0"/>
          </a:p>
          <a:p>
            <a:pPr lvl="1"/>
            <a:r>
              <a:rPr lang="en-US" dirty="0" smtClean="0"/>
              <a:t>Know what HMAC is, and what it tries to accomplish</a:t>
            </a:r>
          </a:p>
          <a:p>
            <a:endParaRPr lang="en-US" dirty="0"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mtClean="0"/>
              <a:t>Hash Overview</a:t>
            </a:r>
          </a:p>
        </p:txBody>
      </p:sp>
      <p:sp>
        <p:nvSpPr>
          <p:cNvPr id="84995" name="Rectangle 3"/>
          <p:cNvSpPr>
            <a:spLocks noGrp="1" noChangeArrowheads="1"/>
          </p:cNvSpPr>
          <p:nvPr>
            <p:ph idx="1"/>
          </p:nvPr>
        </p:nvSpPr>
        <p:spPr/>
        <p:txBody>
          <a:bodyPr/>
          <a:lstStyle/>
          <a:p>
            <a:r>
              <a:rPr lang="en-US" dirty="0" smtClean="0"/>
              <a:t>Understand a good hash function should not make it predictable on how to “force” a collision</a:t>
            </a:r>
          </a:p>
          <a:p>
            <a:pPr eaLnBrk="1" hangingPunct="1"/>
            <a:r>
              <a:rPr lang="en-US" dirty="0" smtClean="0"/>
              <a:t>Be familiar with </a:t>
            </a:r>
            <a:r>
              <a:rPr lang="en-US" dirty="0" err="1" smtClean="0"/>
              <a:t>MDx</a:t>
            </a:r>
            <a:r>
              <a:rPr lang="en-US" dirty="0" smtClean="0"/>
              <a:t>, and SHA-x</a:t>
            </a:r>
          </a:p>
          <a:p>
            <a:pPr eaLnBrk="1" hangingPunct="1"/>
            <a:r>
              <a:rPr lang="en-US" dirty="0" smtClean="0"/>
              <a:t>Understand that SHA is considered the best algorithm</a:t>
            </a:r>
          </a:p>
          <a:p>
            <a:pPr eaLnBrk="1" hangingPunct="1"/>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smtClean="0"/>
              <a:t>HMAC (722)</a:t>
            </a:r>
          </a:p>
        </p:txBody>
      </p:sp>
      <p:sp>
        <p:nvSpPr>
          <p:cNvPr id="86019" name="Rectangle 3"/>
          <p:cNvSpPr>
            <a:spLocks noGrp="1" noChangeArrowheads="1"/>
          </p:cNvSpPr>
          <p:nvPr>
            <p:ph idx="1"/>
          </p:nvPr>
        </p:nvSpPr>
        <p:spPr/>
        <p:txBody>
          <a:bodyPr>
            <a:normAutofit/>
          </a:bodyPr>
          <a:lstStyle/>
          <a:p>
            <a:pPr>
              <a:buNone/>
            </a:pPr>
            <a:r>
              <a:rPr lang="en-US" dirty="0" smtClean="0"/>
              <a:t>HMAC – uses a secret hey in combination to a hash algorithm to verify that a hash is not tampered with. </a:t>
            </a:r>
          </a:p>
          <a:p>
            <a:r>
              <a:rPr lang="en-US" dirty="0" smtClean="0"/>
              <a:t>Rather than just  computing the hash digest of the message. Compute the hash digest of the message + a shared secret key.</a:t>
            </a:r>
          </a:p>
          <a:p>
            <a:pPr lvl="1"/>
            <a:r>
              <a:rPr lang="en-US" dirty="0" smtClean="0"/>
              <a:t>The hash digest is called a MAC (Message Authenticating Code)</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smtClean="0"/>
              <a:t>HMAC (722)</a:t>
            </a:r>
          </a:p>
        </p:txBody>
      </p:sp>
      <p:pic>
        <p:nvPicPr>
          <p:cNvPr id="87043" name="Picture 3" descr="hmac-diagram"/>
          <p:cNvPicPr>
            <a:picLocks noGrp="1" noChangeAspect="1" noChangeArrowheads="1"/>
          </p:cNvPicPr>
          <p:nvPr>
            <p:ph idx="1"/>
          </p:nvPr>
        </p:nvPicPr>
        <p:blipFill>
          <a:blip r:embed="rId2" cstate="print"/>
          <a:stretch>
            <a:fillRect/>
          </a:stretch>
        </p:blipFill>
        <p:spPr>
          <a:xfrm>
            <a:off x="457200" y="1885751"/>
            <a:ext cx="8229600" cy="4404122"/>
          </a:xfrm>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smtClean="0"/>
              <a:t>HMAC (722)</a:t>
            </a:r>
          </a:p>
        </p:txBody>
      </p:sp>
      <p:sp>
        <p:nvSpPr>
          <p:cNvPr id="88067" name="Rectangle 3"/>
          <p:cNvSpPr>
            <a:spLocks noGrp="1" noChangeArrowheads="1"/>
          </p:cNvSpPr>
          <p:nvPr>
            <p:ph idx="1"/>
          </p:nvPr>
        </p:nvSpPr>
        <p:spPr/>
        <p:txBody>
          <a:bodyPr/>
          <a:lstStyle/>
          <a:p>
            <a:pPr>
              <a:buNone/>
            </a:pPr>
            <a:r>
              <a:rPr lang="en-US" dirty="0" smtClean="0"/>
              <a:t>Provide integrity and data origin authentication</a:t>
            </a:r>
          </a:p>
          <a:p>
            <a:pPr lvl="1"/>
            <a:r>
              <a:rPr lang="en-US" dirty="0" smtClean="0"/>
              <a:t>Does not provide confidentiality</a:t>
            </a:r>
          </a:p>
          <a:p>
            <a:pPr lvl="1"/>
            <a:r>
              <a:rPr lang="en-US" dirty="0" smtClean="0"/>
              <a:t>Does not provide specific originator authentication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t>Cryptosystem Definitions (672)</a:t>
            </a:r>
          </a:p>
        </p:txBody>
      </p:sp>
      <p:sp>
        <p:nvSpPr>
          <p:cNvPr id="8195" name="Rectangle 3"/>
          <p:cNvSpPr>
            <a:spLocks noGrp="1" noChangeArrowheads="1"/>
          </p:cNvSpPr>
          <p:nvPr>
            <p:ph idx="1"/>
          </p:nvPr>
        </p:nvSpPr>
        <p:spPr/>
        <p:txBody>
          <a:bodyPr>
            <a:normAutofit fontScale="85000" lnSpcReduction="20000"/>
          </a:bodyPr>
          <a:lstStyle/>
          <a:p>
            <a:r>
              <a:rPr lang="en-US" dirty="0" smtClean="0"/>
              <a:t>Key space – the range of possible values used to construct keys</a:t>
            </a:r>
          </a:p>
          <a:p>
            <a:pPr>
              <a:buNone/>
            </a:pPr>
            <a:endParaRPr lang="en-US" dirty="0" smtClean="0"/>
          </a:p>
          <a:p>
            <a:pPr>
              <a:buNone/>
            </a:pPr>
            <a:r>
              <a:rPr lang="en-US" dirty="0" smtClean="0"/>
              <a:t>example: </a:t>
            </a:r>
          </a:p>
          <a:p>
            <a:r>
              <a:rPr lang="en-US" dirty="0" smtClean="0"/>
              <a:t>Assume a key can be 4 digits long and consist of 0-9</a:t>
            </a:r>
          </a:p>
          <a:p>
            <a:pPr lvl="1"/>
            <a:r>
              <a:rPr lang="en-US" dirty="0" smtClean="0"/>
              <a:t>Key space is all combinations from  0000 – 9999</a:t>
            </a:r>
          </a:p>
          <a:p>
            <a:pPr lvl="1"/>
            <a:r>
              <a:rPr lang="en-US" dirty="0" smtClean="0"/>
              <a:t>Key space = 10,000</a:t>
            </a:r>
          </a:p>
          <a:p>
            <a:pPr lvl="1"/>
            <a:endParaRPr lang="en-US" dirty="0" smtClean="0"/>
          </a:p>
          <a:p>
            <a:pPr lvl="1"/>
            <a:endParaRPr lang="en-US" dirty="0" smtClean="0"/>
          </a:p>
          <a:p>
            <a:r>
              <a:rPr lang="en-US" dirty="0" smtClean="0"/>
              <a:t>Assume a key can be 6 digits long and consist of 0-9</a:t>
            </a:r>
          </a:p>
          <a:p>
            <a:pPr lvl="1"/>
            <a:r>
              <a:rPr lang="en-US" dirty="0" smtClean="0"/>
              <a:t>Key space is all combinations from 0000 – 999,999</a:t>
            </a:r>
          </a:p>
          <a:p>
            <a:pPr lvl="1"/>
            <a:r>
              <a:rPr lang="en-US" dirty="0" smtClean="0"/>
              <a:t>Key space = 1,000,000</a:t>
            </a:r>
          </a:p>
          <a:p>
            <a:pPr lvl="1"/>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9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19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3"/>
          <p:cNvSpPr>
            <a:spLocks noGrp="1"/>
          </p:cNvSpPr>
          <p:nvPr>
            <p:ph type="ctrTitle"/>
          </p:nvPr>
        </p:nvSpPr>
        <p:spPr/>
        <p:txBody>
          <a:bodyPr/>
          <a:lstStyle/>
          <a:p>
            <a:r>
              <a:rPr lang="en-US" smtClean="0"/>
              <a:t>Validating a Messages Integrity</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smtClean="0"/>
              <a:t>CBC-MAC (724)</a:t>
            </a:r>
          </a:p>
        </p:txBody>
      </p:sp>
      <p:sp>
        <p:nvSpPr>
          <p:cNvPr id="90115" name="Rectangle 3"/>
          <p:cNvSpPr>
            <a:spLocks noGrp="1" noChangeArrowheads="1"/>
          </p:cNvSpPr>
          <p:nvPr>
            <p:ph idx="1"/>
          </p:nvPr>
        </p:nvSpPr>
        <p:spPr/>
        <p:txBody>
          <a:bodyPr/>
          <a:lstStyle/>
          <a:p>
            <a:r>
              <a:rPr lang="en-US" dirty="0" smtClean="0"/>
              <a:t>Message is encrypted with a symmetric block cipher the final block of cipher text is used as the MAC. </a:t>
            </a:r>
          </a:p>
          <a:p>
            <a:r>
              <a:rPr lang="en-US" dirty="0" smtClean="0"/>
              <a:t>Sender sends the plaintext and the MAC. </a:t>
            </a:r>
          </a:p>
          <a:p>
            <a:r>
              <a:rPr lang="en-US" dirty="0" smtClean="0"/>
              <a:t>Does not use a HASH</a:t>
            </a:r>
          </a:p>
          <a:p>
            <a:r>
              <a:rPr lang="en-US" dirty="0" smtClean="0"/>
              <a:t>Provides authentication and integrity</a:t>
            </a:r>
          </a:p>
          <a:p>
            <a:r>
              <a:rPr lang="en-US" dirty="0" smtClean="0"/>
              <a:t>Does not provide confidentiality</a:t>
            </a:r>
          </a:p>
          <a:p>
            <a:endParaRPr lang="en-US" dirty="0"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smtClean="0"/>
              <a:t>Non-Repudiation (675)</a:t>
            </a:r>
          </a:p>
        </p:txBody>
      </p:sp>
      <p:sp>
        <p:nvSpPr>
          <p:cNvPr id="92163" name="Rectangle 3"/>
          <p:cNvSpPr>
            <a:spLocks noGrp="1" noChangeArrowheads="1"/>
          </p:cNvSpPr>
          <p:nvPr>
            <p:ph idx="1"/>
          </p:nvPr>
        </p:nvSpPr>
        <p:spPr/>
        <p:txBody>
          <a:bodyPr/>
          <a:lstStyle/>
          <a:p>
            <a:pPr>
              <a:buNone/>
            </a:pPr>
            <a:r>
              <a:rPr lang="en-US" dirty="0" smtClean="0"/>
              <a:t>Non-Repudiation – being able to definitively prove someone said or wrote something.</a:t>
            </a:r>
          </a:p>
          <a:p>
            <a:pPr lvl="1"/>
            <a:r>
              <a:rPr lang="en-US" dirty="0" smtClean="0"/>
              <a:t>Proves they actually sent a message</a:t>
            </a:r>
          </a:p>
          <a:p>
            <a:pPr lvl="1"/>
            <a:r>
              <a:rPr lang="en-US" dirty="0" smtClean="0"/>
              <a:t>Proves the message was not altered</a:t>
            </a:r>
          </a:p>
          <a:p>
            <a:endParaRPr lang="en-US" dirty="0"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smtClean="0"/>
              <a:t>Non-Repudiation (675)</a:t>
            </a:r>
          </a:p>
        </p:txBody>
      </p:sp>
      <p:sp>
        <p:nvSpPr>
          <p:cNvPr id="92163" name="Rectangle 3"/>
          <p:cNvSpPr>
            <a:spLocks noGrp="1" noChangeArrowheads="1"/>
          </p:cNvSpPr>
          <p:nvPr>
            <p:ph idx="1"/>
          </p:nvPr>
        </p:nvSpPr>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a:p>
            <a:pPr algn="ctr">
              <a:buNone/>
            </a:pPr>
            <a:r>
              <a:rPr lang="en-US" dirty="0" smtClean="0"/>
              <a:t>How can we provide non-repudiation?</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smtClean="0"/>
              <a:t>Digital Signatures</a:t>
            </a:r>
          </a:p>
        </p:txBody>
      </p:sp>
      <p:sp>
        <p:nvSpPr>
          <p:cNvPr id="93187" name="Rectangle 3"/>
          <p:cNvSpPr>
            <a:spLocks noGrp="1" noChangeArrowheads="1"/>
          </p:cNvSpPr>
          <p:nvPr>
            <p:ph idx="1"/>
          </p:nvPr>
        </p:nvSpPr>
        <p:spPr/>
        <p:txBody>
          <a:bodyPr>
            <a:normAutofit lnSpcReduction="1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lgn="ctr">
              <a:buNone/>
            </a:pPr>
            <a:r>
              <a:rPr lang="en-US" dirty="0" smtClean="0"/>
              <a:t>No!!!</a:t>
            </a:r>
          </a:p>
        </p:txBody>
      </p:sp>
      <p:pic>
        <p:nvPicPr>
          <p:cNvPr id="93188" name="Picture 4" descr="digital-signature"/>
          <p:cNvPicPr>
            <a:picLocks noChangeAspect="1" noChangeArrowheads="1"/>
          </p:cNvPicPr>
          <p:nvPr/>
        </p:nvPicPr>
        <p:blipFill>
          <a:blip r:embed="rId2" cstate="print"/>
          <a:srcRect/>
          <a:stretch>
            <a:fillRect/>
          </a:stretch>
        </p:blipFill>
        <p:spPr bwMode="auto">
          <a:xfrm>
            <a:off x="1143000" y="1600200"/>
            <a:ext cx="6324600" cy="412270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1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31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smtClean="0"/>
              <a:t>Digital Signatures (730)</a:t>
            </a:r>
          </a:p>
        </p:txBody>
      </p:sp>
      <p:sp>
        <p:nvSpPr>
          <p:cNvPr id="94211" name="Rectangle 3"/>
          <p:cNvSpPr>
            <a:spLocks noGrp="1" noChangeArrowheads="1"/>
          </p:cNvSpPr>
          <p:nvPr>
            <p:ph idx="1"/>
          </p:nvPr>
        </p:nvSpPr>
        <p:spPr/>
        <p:txBody>
          <a:bodyPr/>
          <a:lstStyle/>
          <a:p>
            <a:pPr eaLnBrk="1" hangingPunct="1"/>
            <a:r>
              <a:rPr lang="en-US" dirty="0" smtClean="0"/>
              <a:t>We can use Asymmetric Cryptography and Hashes. To provide </a:t>
            </a:r>
          </a:p>
          <a:p>
            <a:pPr lvl="1"/>
            <a:r>
              <a:rPr lang="en-US" dirty="0" smtClean="0"/>
              <a:t>Message authenticity</a:t>
            </a:r>
          </a:p>
          <a:p>
            <a:pPr lvl="1"/>
            <a:r>
              <a:rPr lang="en-US" dirty="0" smtClean="0"/>
              <a:t>Integrity </a:t>
            </a:r>
          </a:p>
          <a:p>
            <a:pPr lvl="1"/>
            <a:r>
              <a:rPr lang="en-US" dirty="0" smtClean="0"/>
              <a:t>Non-repudiation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2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2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2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smtClean="0"/>
              <a:t>Digital Signing (730)</a:t>
            </a:r>
          </a:p>
        </p:txBody>
      </p:sp>
      <p:sp>
        <p:nvSpPr>
          <p:cNvPr id="95235" name="Rectangle 3"/>
          <p:cNvSpPr>
            <a:spLocks noGrp="1" noChangeArrowheads="1"/>
          </p:cNvSpPr>
          <p:nvPr>
            <p:ph idx="1"/>
          </p:nvPr>
        </p:nvSpPr>
        <p:spPr/>
        <p:txBody>
          <a:bodyPr/>
          <a:lstStyle/>
          <a:p>
            <a:pPr marL="609600" indent="-609600" eaLnBrk="1" hangingPunct="1">
              <a:buFontTx/>
              <a:buNone/>
            </a:pPr>
            <a:r>
              <a:rPr lang="en-US" dirty="0" smtClean="0"/>
              <a:t>To digitally sign something.</a:t>
            </a:r>
          </a:p>
          <a:p>
            <a:pPr marL="609600" indent="-609600" eaLnBrk="1" hangingPunct="1">
              <a:buFontTx/>
              <a:buNone/>
            </a:pPr>
            <a:r>
              <a:rPr lang="en-US" dirty="0" smtClean="0"/>
              <a:t> </a:t>
            </a:r>
          </a:p>
          <a:p>
            <a:pPr marL="609600" indent="-609600" eaLnBrk="1" hangingPunct="1">
              <a:buFontTx/>
              <a:buAutoNum type="arabicPeriod"/>
            </a:pPr>
            <a:r>
              <a:rPr lang="en-US" dirty="0" smtClean="0"/>
              <a:t>Run message through hash algorithm to  generate a message digest</a:t>
            </a:r>
          </a:p>
          <a:p>
            <a:pPr marL="609600" indent="-609600" eaLnBrk="1" hangingPunct="1">
              <a:buFontTx/>
              <a:buAutoNum type="arabicPeriod"/>
            </a:pPr>
            <a:r>
              <a:rPr lang="en-US" dirty="0" smtClean="0"/>
              <a:t>Encrypt the message digest with your private key</a:t>
            </a:r>
          </a:p>
          <a:p>
            <a:pPr marL="609600" indent="-609600" eaLnBrk="1" hangingPunct="1">
              <a:buFontTx/>
              <a:buAutoNum type="arabicPeriod"/>
            </a:pPr>
            <a:r>
              <a:rPr lang="en-US" dirty="0" smtClean="0"/>
              <a:t>Send both the original message and the encrypted message digest</a:t>
            </a:r>
          </a:p>
          <a:p>
            <a:pPr marL="609600" indent="-609600" eaLnBrk="1" hangingPunct="1">
              <a:buFontTx/>
              <a:buNone/>
            </a:pPr>
            <a:endParaRPr lang="en-US" dirty="0"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smtClean="0"/>
              <a:t>Digital Signature</a:t>
            </a:r>
          </a:p>
        </p:txBody>
      </p:sp>
      <p:pic>
        <p:nvPicPr>
          <p:cNvPr id="97283" name="Picture 4" descr="digital signature"/>
          <p:cNvPicPr>
            <a:picLocks noChangeAspect="1" noChangeArrowheads="1"/>
          </p:cNvPicPr>
          <p:nvPr/>
        </p:nvPicPr>
        <p:blipFill>
          <a:blip r:embed="rId2" cstate="print"/>
          <a:srcRect/>
          <a:stretch>
            <a:fillRect/>
          </a:stretch>
        </p:blipFill>
        <p:spPr bwMode="auto">
          <a:xfrm>
            <a:off x="838200" y="1576922"/>
            <a:ext cx="6781800" cy="50445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smtClean="0"/>
              <a:t>Digital Signing (730)</a:t>
            </a:r>
          </a:p>
        </p:txBody>
      </p:sp>
      <p:sp>
        <p:nvSpPr>
          <p:cNvPr id="95235" name="Rectangle 3"/>
          <p:cNvSpPr>
            <a:spLocks noGrp="1" noChangeArrowheads="1"/>
          </p:cNvSpPr>
          <p:nvPr>
            <p:ph idx="1"/>
          </p:nvPr>
        </p:nvSpPr>
        <p:spPr/>
        <p:txBody>
          <a:bodyPr/>
          <a:lstStyle/>
          <a:p>
            <a:pPr marL="609600" indent="-609600" eaLnBrk="1" hangingPunct="1">
              <a:buFontTx/>
              <a:buNone/>
            </a:pPr>
            <a:r>
              <a:rPr lang="en-US" dirty="0" smtClean="0"/>
              <a:t>If a user can decrypt the encrypted hash it proves:</a:t>
            </a:r>
          </a:p>
          <a:p>
            <a:pPr marL="902208" lvl="1" indent="-609600"/>
            <a:r>
              <a:rPr lang="en-US" dirty="0" smtClean="0"/>
              <a:t>You sent the message</a:t>
            </a:r>
          </a:p>
          <a:p>
            <a:pPr marL="902208" lvl="1" indent="-609600"/>
            <a:r>
              <a:rPr lang="en-US" dirty="0" smtClean="0"/>
              <a:t>The message has not been altered</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smtClean="0"/>
              <a:t>Digital Signing</a:t>
            </a:r>
          </a:p>
        </p:txBody>
      </p:sp>
      <p:sp>
        <p:nvSpPr>
          <p:cNvPr id="6" name="Content Placeholder 5"/>
          <p:cNvSpPr>
            <a:spLocks noGrp="1"/>
          </p:cNvSpPr>
          <p:nvPr>
            <p:ph idx="1"/>
          </p:nvPr>
        </p:nvSpPr>
        <p:spPr/>
        <p:txBody>
          <a:bodyPr/>
          <a:lstStyle/>
          <a:p>
            <a:endParaRPr lang="en-US"/>
          </a:p>
        </p:txBody>
      </p:sp>
      <p:pic>
        <p:nvPicPr>
          <p:cNvPr id="99332" name="Picture 4" descr="pgp-verify"/>
          <p:cNvPicPr>
            <a:picLocks noChangeAspect="1" noChangeArrowheads="1"/>
          </p:cNvPicPr>
          <p:nvPr/>
        </p:nvPicPr>
        <p:blipFill>
          <a:blip r:embed="rId2" cstate="print"/>
          <a:srcRect/>
          <a:stretch>
            <a:fillRect/>
          </a:stretch>
        </p:blipFill>
        <p:spPr bwMode="auto">
          <a:xfrm>
            <a:off x="838200" y="1676400"/>
            <a:ext cx="7315200" cy="45971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602</TotalTime>
  <Words>5084</Words>
  <Application>Microsoft Office PowerPoint</Application>
  <PresentationFormat>On-screen Show (4:3)</PresentationFormat>
  <Paragraphs>743</Paragraphs>
  <Slides>163</Slides>
  <Notes>0</Notes>
  <HiddenSlides>0</HiddenSlides>
  <MMClips>0</MMClips>
  <ScaleCrop>false</ScaleCrop>
  <HeadingPairs>
    <vt:vector size="4" baseType="variant">
      <vt:variant>
        <vt:lpstr>Theme</vt:lpstr>
      </vt:variant>
      <vt:variant>
        <vt:i4>1</vt:i4>
      </vt:variant>
      <vt:variant>
        <vt:lpstr>Slide Titles</vt:lpstr>
      </vt:variant>
      <vt:variant>
        <vt:i4>163</vt:i4>
      </vt:variant>
    </vt:vector>
  </HeadingPairs>
  <TitlesOfParts>
    <vt:vector size="164" baseType="lpstr">
      <vt:lpstr>Module</vt:lpstr>
      <vt:lpstr>Chapter 8: Cryptography</vt:lpstr>
      <vt:lpstr>Cryptography (665)</vt:lpstr>
      <vt:lpstr>Basic Idea</vt:lpstr>
      <vt:lpstr>Cryptography (665)</vt:lpstr>
      <vt:lpstr>Cryptography (665)</vt:lpstr>
      <vt:lpstr>Cryptographic Terminology</vt:lpstr>
      <vt:lpstr>Cryptographic Terminology (671)</vt:lpstr>
      <vt:lpstr>Cryptographic Terminology (671)</vt:lpstr>
      <vt:lpstr>Cryptosystem Definitions (672)</vt:lpstr>
      <vt:lpstr>Cryptosystem Definitions (672)</vt:lpstr>
      <vt:lpstr>Cryptosystem Development Concepts (674)</vt:lpstr>
      <vt:lpstr>Key Generation and Management</vt:lpstr>
      <vt:lpstr>Key Generation and Management (674)</vt:lpstr>
      <vt:lpstr>Key Generation and Management</vt:lpstr>
      <vt:lpstr>Key Generation and Management</vt:lpstr>
      <vt:lpstr>Cryptography History</vt:lpstr>
      <vt:lpstr>Cryptography History (667)</vt:lpstr>
      <vt:lpstr>Slide 18</vt:lpstr>
      <vt:lpstr>Slide 19</vt:lpstr>
      <vt:lpstr>Transposition Cipher</vt:lpstr>
      <vt:lpstr>Scytale (667)</vt:lpstr>
      <vt:lpstr>Vigenere Cipher (669)</vt:lpstr>
      <vt:lpstr>Vigenere Cipher</vt:lpstr>
      <vt:lpstr>Symmetric Encryption</vt:lpstr>
      <vt:lpstr>Symmetric Encryption (686)</vt:lpstr>
      <vt:lpstr>Symmetric Encryption (686)</vt:lpstr>
      <vt:lpstr>Key Management (687)</vt:lpstr>
      <vt:lpstr>Encryption Modes</vt:lpstr>
      <vt:lpstr>Encryption Modes – Block (692)</vt:lpstr>
      <vt:lpstr>Slide 30</vt:lpstr>
      <vt:lpstr>Block (692)</vt:lpstr>
      <vt:lpstr>Block Encryption (692)</vt:lpstr>
      <vt:lpstr>Block encryption problem</vt:lpstr>
      <vt:lpstr>Block Encryption Problems (695)</vt:lpstr>
      <vt:lpstr>Cipher Block Chaining (706)</vt:lpstr>
      <vt:lpstr>Counter Mode (709)</vt:lpstr>
      <vt:lpstr>Counter Mode (709)</vt:lpstr>
      <vt:lpstr>Stream Encryption</vt:lpstr>
      <vt:lpstr>XOR (n/b)</vt:lpstr>
      <vt:lpstr>Stream Encryption (695)</vt:lpstr>
      <vt:lpstr>Stream Encryption</vt:lpstr>
      <vt:lpstr>Stream Encryption</vt:lpstr>
      <vt:lpstr>Stream Encryption</vt:lpstr>
      <vt:lpstr>Stream Encryption</vt:lpstr>
      <vt:lpstr>Stream Encryption</vt:lpstr>
      <vt:lpstr>Stream Cipher considerations</vt:lpstr>
      <vt:lpstr>Cipher Feedback Mode (707)</vt:lpstr>
      <vt:lpstr>One Time Pad (677)</vt:lpstr>
      <vt:lpstr>One Time Pad considerations</vt:lpstr>
      <vt:lpstr>One Time Pad (677)</vt:lpstr>
      <vt:lpstr>Symmetric Algorithms</vt:lpstr>
      <vt:lpstr>Symmetric Algorithms – DES (703)</vt:lpstr>
      <vt:lpstr>Triple DES (710)</vt:lpstr>
      <vt:lpstr>AES (711)</vt:lpstr>
      <vt:lpstr>RC5 (712)</vt:lpstr>
      <vt:lpstr>RC6 (712)</vt:lpstr>
      <vt:lpstr>RC4 (712)</vt:lpstr>
      <vt:lpstr>Blowfish (712)</vt:lpstr>
      <vt:lpstr>IDEA (711)</vt:lpstr>
      <vt:lpstr>Symmetric Review</vt:lpstr>
      <vt:lpstr>Symmetric Pros </vt:lpstr>
      <vt:lpstr>Symmetric Cons (688)</vt:lpstr>
      <vt:lpstr>Symmetric (688)</vt:lpstr>
      <vt:lpstr>Asymmetric Encryption</vt:lpstr>
      <vt:lpstr>Asymmetric Encryption (688)</vt:lpstr>
      <vt:lpstr>Asymmetric Encryption (688)</vt:lpstr>
      <vt:lpstr>Asymmetric Properties</vt:lpstr>
      <vt:lpstr>Diffie-Hellman (713)</vt:lpstr>
      <vt:lpstr>Using Asymmetric Encryption for Key Exchange</vt:lpstr>
      <vt:lpstr>Asymmetric Algorithms – RSA (716)</vt:lpstr>
      <vt:lpstr>Asymmetric Algorithms – DSA</vt:lpstr>
      <vt:lpstr>El-Gamal (719)</vt:lpstr>
      <vt:lpstr>Elliptic Curve Cryptosystem (719)</vt:lpstr>
      <vt:lpstr>Asymmetric Overview</vt:lpstr>
      <vt:lpstr>Hashing (721)</vt:lpstr>
      <vt:lpstr>Hashing (721)</vt:lpstr>
      <vt:lpstr>Hash</vt:lpstr>
      <vt:lpstr>Hashes (721)</vt:lpstr>
      <vt:lpstr>Hashes (721)</vt:lpstr>
      <vt:lpstr>Hash algorithms – SHA (727)</vt:lpstr>
      <vt:lpstr>MD2 (727)</vt:lpstr>
      <vt:lpstr>MD4 (727)</vt:lpstr>
      <vt:lpstr>MD5 (727)</vt:lpstr>
      <vt:lpstr>Attacks against Hashes (729)</vt:lpstr>
      <vt:lpstr>Hash overview</vt:lpstr>
      <vt:lpstr>Hash Overview</vt:lpstr>
      <vt:lpstr>HMAC (722)</vt:lpstr>
      <vt:lpstr>HMAC (722)</vt:lpstr>
      <vt:lpstr>HMAC (722)</vt:lpstr>
      <vt:lpstr>Validating a Messages Integrity</vt:lpstr>
      <vt:lpstr>CBC-MAC (724)</vt:lpstr>
      <vt:lpstr>Non-Repudiation (675)</vt:lpstr>
      <vt:lpstr>Non-Repudiation (675)</vt:lpstr>
      <vt:lpstr>Digital Signatures</vt:lpstr>
      <vt:lpstr>Digital Signatures (730)</vt:lpstr>
      <vt:lpstr>Digital Signing (730)</vt:lpstr>
      <vt:lpstr>Digital Signature</vt:lpstr>
      <vt:lpstr>Digital Signing (730)</vt:lpstr>
      <vt:lpstr>Digital Signing</vt:lpstr>
      <vt:lpstr>Services Cryptosystems Provide</vt:lpstr>
      <vt:lpstr>Attacks Against Cryptology</vt:lpstr>
      <vt:lpstr>Cipher Text Only Attacks (761)</vt:lpstr>
      <vt:lpstr>Known-Plaintext Attack (761)</vt:lpstr>
      <vt:lpstr>Chosen-Plaintext Attack (761)</vt:lpstr>
      <vt:lpstr>Chosen Cipher text Attack (762)</vt:lpstr>
      <vt:lpstr>Non-Encryption Ciphers</vt:lpstr>
      <vt:lpstr>Steganography</vt:lpstr>
      <vt:lpstr>Stenography</vt:lpstr>
      <vt:lpstr>Stenography</vt:lpstr>
      <vt:lpstr>Steganography</vt:lpstr>
      <vt:lpstr>Steganography (680)</vt:lpstr>
      <vt:lpstr>Other Non-Encryption Ciphers (679)</vt:lpstr>
      <vt:lpstr>PKI</vt:lpstr>
      <vt:lpstr>Public Key Infrastructure (733)</vt:lpstr>
      <vt:lpstr>Public Key Infrastructure (733)</vt:lpstr>
      <vt:lpstr>Using Asymmetric Encryption for Key Exchange</vt:lpstr>
      <vt:lpstr>Public Key Infrastructure (733)</vt:lpstr>
      <vt:lpstr>Slide 118</vt:lpstr>
      <vt:lpstr>Slide 119</vt:lpstr>
      <vt:lpstr>Public Key Infrastructure</vt:lpstr>
      <vt:lpstr>PKI to the rescue!</vt:lpstr>
      <vt:lpstr>PKI</vt:lpstr>
      <vt:lpstr>PKI  components (726)</vt:lpstr>
      <vt:lpstr>PKI components (729)</vt:lpstr>
      <vt:lpstr>PKI steps ()</vt:lpstr>
      <vt:lpstr>PKI steps (739)</vt:lpstr>
      <vt:lpstr>Lets look at a digital Certificate together</vt:lpstr>
      <vt:lpstr>Lets look at a digital Certificate together</vt:lpstr>
      <vt:lpstr>PKI hierarchy</vt:lpstr>
      <vt:lpstr>PKI hierarchy</vt:lpstr>
      <vt:lpstr>CA concerns</vt:lpstr>
      <vt:lpstr>Multiple Certificates</vt:lpstr>
      <vt:lpstr>Certificate Renewals</vt:lpstr>
      <vt:lpstr>Certificate Revocation</vt:lpstr>
      <vt:lpstr>Certificate Revocation</vt:lpstr>
      <vt:lpstr>Certificate Revocation (736)</vt:lpstr>
      <vt:lpstr>OCSP (737)</vt:lpstr>
      <vt:lpstr>Key Recovery</vt:lpstr>
      <vt:lpstr>Key Recovery</vt:lpstr>
      <vt:lpstr>Key Escrow</vt:lpstr>
      <vt:lpstr>PKI concerns</vt:lpstr>
      <vt:lpstr>PKI concerns</vt:lpstr>
      <vt:lpstr>PKI concerns</vt:lpstr>
      <vt:lpstr>Extended Validation Digital Certificates</vt:lpstr>
      <vt:lpstr>Email Security</vt:lpstr>
      <vt:lpstr>Internet</vt:lpstr>
      <vt:lpstr>Email (745)</vt:lpstr>
      <vt:lpstr>Email Security</vt:lpstr>
      <vt:lpstr>Forged Email</vt:lpstr>
      <vt:lpstr>Forged Email</vt:lpstr>
      <vt:lpstr>Signing Email</vt:lpstr>
      <vt:lpstr>Email Encryption</vt:lpstr>
      <vt:lpstr>Email Security (745)</vt:lpstr>
      <vt:lpstr>PEM (746)</vt:lpstr>
      <vt:lpstr>S/MIME</vt:lpstr>
      <vt:lpstr>S/MIME (745)</vt:lpstr>
      <vt:lpstr>Message Security Protocol (747)</vt:lpstr>
      <vt:lpstr>PGP (747)</vt:lpstr>
      <vt:lpstr>PGP signed message example</vt:lpstr>
      <vt:lpstr>PGP encrypted and signed</vt:lpstr>
      <vt:lpstr>Other Email Terms</vt:lpstr>
      <vt:lpstr>Chapter Review</vt:lpstr>
      <vt:lpstr>Chapter Review</vt:lpstr>
    </vt:vector>
  </TitlesOfParts>
  <Company>BEB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brianb</dc:creator>
  <cp:lastModifiedBy>brianb</cp:lastModifiedBy>
  <cp:revision>178</cp:revision>
  <dcterms:created xsi:type="dcterms:W3CDTF">2010-03-19T05:00:29Z</dcterms:created>
  <dcterms:modified xsi:type="dcterms:W3CDTF">2011-08-28T01:11:02Z</dcterms:modified>
</cp:coreProperties>
</file>