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slides/slide8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2" r:id="rId7"/>
    <p:sldId id="264" r:id="rId8"/>
    <p:sldId id="266" r:id="rId9"/>
    <p:sldId id="267" r:id="rId10"/>
    <p:sldId id="269" r:id="rId11"/>
    <p:sldId id="268" r:id="rId12"/>
    <p:sldId id="271" r:id="rId13"/>
    <p:sldId id="379" r:id="rId14"/>
    <p:sldId id="380" r:id="rId15"/>
    <p:sldId id="272" r:id="rId16"/>
    <p:sldId id="273" r:id="rId17"/>
    <p:sldId id="381" r:id="rId18"/>
    <p:sldId id="284" r:id="rId19"/>
    <p:sldId id="371" r:id="rId20"/>
    <p:sldId id="382" r:id="rId21"/>
    <p:sldId id="282" r:id="rId22"/>
    <p:sldId id="324" r:id="rId23"/>
    <p:sldId id="288" r:id="rId24"/>
    <p:sldId id="290" r:id="rId25"/>
    <p:sldId id="291" r:id="rId26"/>
    <p:sldId id="292" r:id="rId27"/>
    <p:sldId id="289" r:id="rId28"/>
    <p:sldId id="383" r:id="rId29"/>
    <p:sldId id="293" r:id="rId30"/>
    <p:sldId id="294" r:id="rId31"/>
    <p:sldId id="295" r:id="rId32"/>
    <p:sldId id="296" r:id="rId33"/>
    <p:sldId id="297" r:id="rId34"/>
    <p:sldId id="298" r:id="rId35"/>
    <p:sldId id="299" r:id="rId36"/>
    <p:sldId id="300" r:id="rId37"/>
    <p:sldId id="377" r:id="rId38"/>
    <p:sldId id="378" r:id="rId39"/>
    <p:sldId id="384" r:id="rId40"/>
    <p:sldId id="301" r:id="rId41"/>
    <p:sldId id="372" r:id="rId42"/>
    <p:sldId id="302" r:id="rId43"/>
    <p:sldId id="386" r:id="rId44"/>
    <p:sldId id="303" r:id="rId45"/>
    <p:sldId id="304" r:id="rId46"/>
    <p:sldId id="340" r:id="rId47"/>
    <p:sldId id="341" r:id="rId48"/>
    <p:sldId id="342" r:id="rId49"/>
    <p:sldId id="343" r:id="rId50"/>
    <p:sldId id="344" r:id="rId51"/>
    <p:sldId id="321" r:id="rId52"/>
    <p:sldId id="335" r:id="rId53"/>
    <p:sldId id="325" r:id="rId54"/>
    <p:sldId id="328" r:id="rId55"/>
    <p:sldId id="329" r:id="rId56"/>
    <p:sldId id="330" r:id="rId57"/>
    <p:sldId id="331" r:id="rId58"/>
    <p:sldId id="345" r:id="rId59"/>
    <p:sldId id="333" r:id="rId60"/>
    <p:sldId id="334" r:id="rId61"/>
    <p:sldId id="348" r:id="rId62"/>
    <p:sldId id="373" r:id="rId63"/>
    <p:sldId id="350" r:id="rId64"/>
    <p:sldId id="351" r:id="rId65"/>
    <p:sldId id="352" r:id="rId66"/>
    <p:sldId id="353" r:id="rId67"/>
    <p:sldId id="354" r:id="rId68"/>
    <p:sldId id="355" r:id="rId69"/>
    <p:sldId id="356" r:id="rId70"/>
    <p:sldId id="357" r:id="rId71"/>
    <p:sldId id="358" r:id="rId72"/>
    <p:sldId id="359" r:id="rId73"/>
    <p:sldId id="360" r:id="rId74"/>
    <p:sldId id="361" r:id="rId75"/>
    <p:sldId id="362" r:id="rId76"/>
    <p:sldId id="363" r:id="rId77"/>
    <p:sldId id="369" r:id="rId78"/>
    <p:sldId id="366" r:id="rId79"/>
    <p:sldId id="367" r:id="rId80"/>
    <p:sldId id="368" r:id="rId81"/>
    <p:sldId id="375" r:id="rId82"/>
    <p:sldId id="376" r:id="rId8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86" autoAdjust="0"/>
    <p:restoredTop sz="94660"/>
  </p:normalViewPr>
  <p:slideViewPr>
    <p:cSldViewPr>
      <p:cViewPr varScale="1">
        <p:scale>
          <a:sx n="90" d="100"/>
          <a:sy n="90" d="100"/>
        </p:scale>
        <p:origin x="-156"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a:xfrm>
            <a:off x="457200" y="6476999"/>
            <a:ext cx="2133600" cy="274320"/>
          </a:xfrm>
          <a:prstGeom prst="rect">
            <a:avLst/>
          </a:prstGeom>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a:xfrm>
            <a:off x="8204396" y="6476999"/>
            <a:ext cx="733864" cy="274320"/>
          </a:xfrm>
          <a:prstGeom prst="rect">
            <a:avLst/>
          </a:prstGeom>
        </p:spPr>
        <p:txBody>
          <a:bodyPr/>
          <a:lstStyle/>
          <a:p>
            <a:pPr>
              <a:defRPr/>
            </a:pPr>
            <a:fld id="{5967B473-3A97-44EF-9674-E598270AAB3B}" type="slidenum">
              <a:rPr lang="en-US" smtClean="0"/>
              <a:pPr>
                <a:defRPr/>
              </a:pPr>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57200" y="6476999"/>
            <a:ext cx="2133600" cy="274320"/>
          </a:xfrm>
          <a:prstGeom prst="rect">
            <a:avLst/>
          </a:prstGeom>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a:xfrm>
            <a:off x="8204396" y="6476999"/>
            <a:ext cx="733864" cy="274320"/>
          </a:xfrm>
          <a:prstGeom prst="rect">
            <a:avLst/>
          </a:prstGeom>
        </p:spPr>
        <p:txBody>
          <a:bodyPr/>
          <a:lstStyle/>
          <a:p>
            <a:pPr>
              <a:defRPr/>
            </a:pPr>
            <a:fld id="{2D0FB63B-3774-4905-9FE3-97A2B726D212}"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57200" y="6476999"/>
            <a:ext cx="2133600" cy="274320"/>
          </a:xfrm>
          <a:prstGeom prst="rect">
            <a:avLst/>
          </a:prstGeom>
        </p:spPr>
        <p:txBody>
          <a:bodyPr/>
          <a:lstStyle/>
          <a:p>
            <a:pPr>
              <a:defRPr/>
            </a:pPr>
            <a:endParaRPr lang="en-US"/>
          </a:p>
        </p:txBody>
      </p:sp>
      <p:sp>
        <p:nvSpPr>
          <p:cNvPr id="5" name="Footer Placeholder 4"/>
          <p:cNvSpPr>
            <a:spLocks noGrp="1"/>
          </p:cNvSpPr>
          <p:nvPr>
            <p:ph type="ftr" sz="quarter" idx="11"/>
          </p:nvPr>
        </p:nvSpPr>
        <p:spPr>
          <a:xfrm>
            <a:off x="2640597" y="6377459"/>
            <a:ext cx="3836404" cy="365125"/>
          </a:xfrm>
        </p:spPr>
        <p:txBody>
          <a:bodyPr/>
          <a:lstStyle/>
          <a:p>
            <a:pPr>
              <a:defRPr/>
            </a:pPr>
            <a:endParaRPr lang="en-US"/>
          </a:p>
        </p:txBody>
      </p:sp>
      <p:sp>
        <p:nvSpPr>
          <p:cNvPr id="6" name="Slide Number Placeholder 5"/>
          <p:cNvSpPr>
            <a:spLocks noGrp="1"/>
          </p:cNvSpPr>
          <p:nvPr>
            <p:ph type="sldNum" sz="quarter" idx="12"/>
          </p:nvPr>
        </p:nvSpPr>
        <p:spPr>
          <a:xfrm>
            <a:off x="8204396" y="6476999"/>
            <a:ext cx="733864" cy="274320"/>
          </a:xfrm>
          <a:prstGeom prst="rect">
            <a:avLst/>
          </a:prstGeom>
        </p:spPr>
        <p:txBody>
          <a:bodyPr/>
          <a:lstStyle/>
          <a:p>
            <a:pPr>
              <a:defRPr/>
            </a:pPr>
            <a:fld id="{49E699BC-1935-4360-8D3C-1558A87146B1}"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57200" y="6476999"/>
            <a:ext cx="2133600" cy="274320"/>
          </a:xfrm>
          <a:prstGeom prst="rect">
            <a:avLst/>
          </a:prstGeom>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a:xfrm>
            <a:off x="8204396" y="6476999"/>
            <a:ext cx="733864" cy="274320"/>
          </a:xfrm>
          <a:prstGeom prst="rect">
            <a:avLst/>
          </a:prstGeom>
        </p:spPr>
        <p:txBody>
          <a:bodyPr/>
          <a:lstStyle/>
          <a:p>
            <a:pPr>
              <a:defRPr/>
            </a:pPr>
            <a:fld id="{CAF51A81-262E-4416-8497-4D052D7634E8}"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57200" y="6476999"/>
            <a:ext cx="2133600" cy="274320"/>
          </a:xfrm>
          <a:prstGeom prst="rect">
            <a:avLst/>
          </a:prstGeom>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a:xfrm>
            <a:off x="8204396" y="6476999"/>
            <a:ext cx="733864" cy="274320"/>
          </a:xfrm>
          <a:prstGeom prst="rect">
            <a:avLst/>
          </a:prstGeom>
        </p:spPr>
        <p:txBody>
          <a:bodyPr/>
          <a:lstStyle/>
          <a:p>
            <a:pPr>
              <a:defRPr/>
            </a:pPr>
            <a:fld id="{2D427177-6402-4015-9E65-DD50CC2B8C71}" type="slidenum">
              <a:rPr lang="en-US" smtClean="0"/>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457200" y="6476999"/>
            <a:ext cx="2133600" cy="274320"/>
          </a:xfrm>
          <a:prstGeom prst="rect">
            <a:avLst/>
          </a:prstGeom>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a:xfrm>
            <a:off x="8204396" y="6476999"/>
            <a:ext cx="733864" cy="274320"/>
          </a:xfrm>
          <a:prstGeom prst="rect">
            <a:avLst/>
          </a:prstGeom>
        </p:spPr>
        <p:txBody>
          <a:bodyPr/>
          <a:lstStyle/>
          <a:p>
            <a:pPr>
              <a:defRPr/>
            </a:pPr>
            <a:fld id="{E407BEC1-9C1A-4F18-90AA-30CC89F79B8F}"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457200" y="6476999"/>
            <a:ext cx="2133600" cy="274320"/>
          </a:xfrm>
          <a:prstGeom prst="rect">
            <a:avLst/>
          </a:prstGeom>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a:xfrm>
            <a:off x="8204396" y="6476999"/>
            <a:ext cx="733864" cy="274320"/>
          </a:xfrm>
          <a:prstGeom prst="rect">
            <a:avLst/>
          </a:prstGeom>
        </p:spPr>
        <p:txBody>
          <a:bodyPr/>
          <a:lstStyle/>
          <a:p>
            <a:pPr>
              <a:defRPr/>
            </a:pPr>
            <a:fld id="{9689C2E1-4DB1-4DBA-8DCF-B88CB688C661}"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a:xfrm>
            <a:off x="457200" y="6476999"/>
            <a:ext cx="2133600" cy="274320"/>
          </a:xfrm>
          <a:prstGeom prst="rect">
            <a:avLst/>
          </a:prstGeom>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a:xfrm>
            <a:off x="8204396" y="6476999"/>
            <a:ext cx="733864" cy="274320"/>
          </a:xfrm>
          <a:prstGeom prst="rect">
            <a:avLst/>
          </a:prstGeom>
        </p:spPr>
        <p:txBody>
          <a:bodyPr/>
          <a:lstStyle/>
          <a:p>
            <a:pPr>
              <a:defRPr/>
            </a:pPr>
            <a:fld id="{9611051E-933E-44B8-9B59-D0A3A8126A39}"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476999"/>
            <a:ext cx="2133600" cy="274320"/>
          </a:xfrm>
          <a:prstGeom prst="rect">
            <a:avLst/>
          </a:prstGeom>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a:xfrm>
            <a:off x="8204396" y="6476999"/>
            <a:ext cx="733864" cy="274320"/>
          </a:xfrm>
          <a:prstGeom prst="rect">
            <a:avLst/>
          </a:prstGeom>
        </p:spPr>
        <p:txBody>
          <a:bodyPr/>
          <a:lstStyle/>
          <a:p>
            <a:pPr>
              <a:defRPr/>
            </a:pPr>
            <a:fld id="{2190878F-00AD-47D0-AC38-9511154770FB}"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76999"/>
            <a:ext cx="2133600" cy="274320"/>
          </a:xfrm>
          <a:prstGeom prst="rect">
            <a:avLst/>
          </a:prstGeom>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a:xfrm>
            <a:off x="8204396" y="6476999"/>
            <a:ext cx="733864" cy="274320"/>
          </a:xfrm>
          <a:prstGeom prst="rect">
            <a:avLst/>
          </a:prstGeom>
        </p:spPr>
        <p:txBody>
          <a:bodyPr/>
          <a:lstStyle/>
          <a:p>
            <a:pPr>
              <a:defRPr/>
            </a:pPr>
            <a:fld id="{6AD95FC7-F414-4BB0-A9AD-FD14C7BE8210}" type="slidenum">
              <a:rPr lang="en-US" smtClean="0"/>
              <a:pPr>
                <a:defRPr/>
              </a:pPr>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a:prstGeom prst="rect">
            <a:avLst/>
          </a:prstGeom>
        </p:spPr>
        <p:txBody>
          <a:bodyPr/>
          <a:lstStyle/>
          <a:p>
            <a:pPr>
              <a:defRPr/>
            </a:pPr>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pPr>
              <a:defRPr/>
            </a:pPr>
            <a:endParaRPr lang="en-US"/>
          </a:p>
        </p:txBody>
      </p:sp>
      <p:sp>
        <p:nvSpPr>
          <p:cNvPr id="7" name="Slide Number Placeholder 6"/>
          <p:cNvSpPr>
            <a:spLocks noGrp="1"/>
          </p:cNvSpPr>
          <p:nvPr>
            <p:ph type="sldNum" sz="quarter" idx="12"/>
          </p:nvPr>
        </p:nvSpPr>
        <p:spPr>
          <a:xfrm>
            <a:off x="8339328" y="1170432"/>
            <a:ext cx="733864" cy="201168"/>
          </a:xfrm>
          <a:prstGeom prst="rect">
            <a:avLst/>
          </a:prstGeom>
        </p:spPr>
        <p:txBody>
          <a:bodyPr/>
          <a:lstStyle/>
          <a:p>
            <a:pPr>
              <a:defRPr/>
            </a:pPr>
            <a:fld id="{ACCFF85F-66A8-46AF-82C6-2EE25AD712BC}" type="slidenum">
              <a:rPr lang="en-US" smtClean="0"/>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pPr>
              <a:defRPr/>
            </a:pPr>
            <a:endParaRPr lang="en-US" dirty="0"/>
          </a:p>
        </p:txBody>
      </p:sp>
      <p:pic>
        <p:nvPicPr>
          <p:cNvPr id="9" name="Picture 8" descr="J:\Brians Documents\paladingrp\PaladinGroup-logo.png"/>
          <p:cNvPicPr>
            <a:picLocks noChangeAspect="1" noChangeArrowheads="1"/>
          </p:cNvPicPr>
          <p:nvPr userDrawn="1"/>
        </p:nvPicPr>
        <p:blipFill>
          <a:blip r:embed="rId13" cstate="print"/>
          <a:srcRect/>
          <a:stretch>
            <a:fillRect/>
          </a:stretch>
        </p:blipFill>
        <p:spPr bwMode="auto">
          <a:xfrm>
            <a:off x="7620000" y="6346018"/>
            <a:ext cx="1442080" cy="511982"/>
          </a:xfrm>
          <a:prstGeom prst="rect">
            <a:avLst/>
          </a:prstGeom>
          <a:noFill/>
          <a:ln w="9525">
            <a:noFill/>
            <a:miter lim="800000"/>
            <a:headEnd/>
            <a:tailEnd/>
          </a:ln>
        </p:spPr>
      </p:pic>
      <p:sp>
        <p:nvSpPr>
          <p:cNvPr id="11" name="Slide Number Placeholder 5"/>
          <p:cNvSpPr>
            <a:spLocks noGrp="1"/>
          </p:cNvSpPr>
          <p:nvPr>
            <p:ph type="sldNum" sz="quarter" idx="4"/>
          </p:nvPr>
        </p:nvSpPr>
        <p:spPr>
          <a:xfrm>
            <a:off x="0" y="6477000"/>
            <a:ext cx="381000"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51FDABF2-8568-4284-A42E-6743BE8BA1E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normAutofit fontScale="90000"/>
          </a:bodyPr>
          <a:lstStyle/>
          <a:p>
            <a:pPr eaLnBrk="1" hangingPunct="1"/>
            <a:r>
              <a:rPr lang="en-US" sz="4000" smtClean="0"/>
              <a:t>Chapter 9</a:t>
            </a:r>
            <a:br>
              <a:rPr lang="en-US" sz="4000" smtClean="0"/>
            </a:br>
            <a:r>
              <a:rPr lang="en-US" sz="4000" smtClean="0"/>
              <a:t>Business Continuity Planning and Disaster Recovery</a:t>
            </a:r>
          </a:p>
        </p:txBody>
      </p:sp>
      <p:sp>
        <p:nvSpPr>
          <p:cNvPr id="2051" name="Rectangle 3"/>
          <p:cNvSpPr>
            <a:spLocks noGrp="1" noChangeArrowheads="1"/>
          </p:cNvSpPr>
          <p:nvPr>
            <p:ph type="subTitle" idx="1"/>
          </p:nvPr>
        </p:nvSpPr>
        <p:spPr/>
        <p:txBody>
          <a:bodyPr/>
          <a:lstStyle/>
          <a:p>
            <a:pPr eaLnBrk="1" hangingPunct="1"/>
            <a:r>
              <a:rPr lang="en-US" smtClean="0"/>
              <a:t>Brian E. Brzezicki</a:t>
            </a:r>
          </a:p>
        </p:txBody>
      </p:sp>
      <p:pic>
        <p:nvPicPr>
          <p:cNvPr id="4" name="Picture 3" descr="J:\Brians Documents\paladingrp\PaladinGroup-logo.png"/>
          <p:cNvPicPr>
            <a:picLocks noChangeAspect="1" noChangeArrowheads="1"/>
          </p:cNvPicPr>
          <p:nvPr/>
        </p:nvPicPr>
        <p:blipFill>
          <a:blip r:embed="rId2" cstate="print"/>
          <a:srcRect/>
          <a:stretch>
            <a:fillRect/>
          </a:stretch>
        </p:blipFill>
        <p:spPr bwMode="auto">
          <a:xfrm>
            <a:off x="5181600" y="5334000"/>
            <a:ext cx="3810000" cy="1352550"/>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smtClean="0"/>
              <a:t>BCP Overview ()</a:t>
            </a:r>
            <a:endParaRPr lang="en-US" smtClean="0"/>
          </a:p>
        </p:txBody>
      </p:sp>
      <p:sp>
        <p:nvSpPr>
          <p:cNvPr id="11267" name="Rectangle 3"/>
          <p:cNvSpPr>
            <a:spLocks noGrp="1" noChangeArrowheads="1"/>
          </p:cNvSpPr>
          <p:nvPr>
            <p:ph idx="1"/>
          </p:nvPr>
        </p:nvSpPr>
        <p:spPr/>
        <p:txBody>
          <a:bodyPr/>
          <a:lstStyle/>
          <a:p>
            <a:pPr>
              <a:buNone/>
            </a:pPr>
            <a:r>
              <a:rPr lang="en-US" dirty="0" smtClean="0"/>
              <a:t>The goal of a BCP is ultimately to ensure the continued operation of business functionality in the event of a damaging event.</a:t>
            </a:r>
          </a:p>
          <a:p>
            <a:r>
              <a:rPr lang="en-US" dirty="0" smtClean="0"/>
              <a:t>The BCP is really part of the larger security program. As such a BCP should be part of the security policy* </a:t>
            </a:r>
            <a:endParaRPr lang="en-US" dirty="0" smtClean="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smtClean="0"/>
              <a:t>Steps in BCP (overview) (780)</a:t>
            </a:r>
            <a:endParaRPr lang="en-US" smtClean="0"/>
          </a:p>
        </p:txBody>
      </p:sp>
      <p:sp>
        <p:nvSpPr>
          <p:cNvPr id="12291" name="Rectangle 3"/>
          <p:cNvSpPr>
            <a:spLocks noGrp="1" noChangeArrowheads="1"/>
          </p:cNvSpPr>
          <p:nvPr>
            <p:ph idx="1"/>
          </p:nvPr>
        </p:nvSpPr>
        <p:spPr/>
        <p:txBody>
          <a:bodyPr>
            <a:normAutofit fontScale="92500" lnSpcReduction="20000"/>
          </a:bodyPr>
          <a:lstStyle/>
          <a:p>
            <a:pPr>
              <a:buNone/>
            </a:pPr>
            <a:r>
              <a:rPr lang="en-US" dirty="0" smtClean="0"/>
              <a:t>ISC states 7 Phases in BCP. We will outline them now, and detail them later.</a:t>
            </a:r>
          </a:p>
          <a:p>
            <a:pPr marL="633222" indent="-514350">
              <a:buFont typeface="+mj-lt"/>
              <a:buAutoNum type="arabicPeriod"/>
            </a:pPr>
            <a:r>
              <a:rPr lang="en-US" dirty="0" smtClean="0"/>
              <a:t>Project Initialization – establish a project team and obtain management support</a:t>
            </a:r>
          </a:p>
          <a:p>
            <a:pPr marL="633222" indent="-514350">
              <a:buFont typeface="+mj-lt"/>
              <a:buAutoNum type="arabicPeriod"/>
            </a:pPr>
            <a:r>
              <a:rPr lang="en-US" dirty="0" smtClean="0"/>
              <a:t>Conduct BIA – identify time-critical business processed and determine maximum “outages”</a:t>
            </a:r>
          </a:p>
          <a:p>
            <a:pPr marL="633222" indent="-514350">
              <a:buFont typeface="+mj-lt"/>
              <a:buAutoNum type="arabicPeriod"/>
            </a:pPr>
            <a:r>
              <a:rPr lang="en-US" dirty="0" smtClean="0"/>
              <a:t>Identify Preventative controls</a:t>
            </a:r>
          </a:p>
          <a:p>
            <a:pPr marL="633222" indent="-514350">
              <a:buFont typeface="+mj-lt"/>
              <a:buAutoNum type="arabicPeriod"/>
            </a:pPr>
            <a:r>
              <a:rPr lang="en-US" dirty="0" smtClean="0"/>
              <a:t>Recovery Strategy – identify and select the appropriate recovery alternatives to meet the recovery time requirements.</a:t>
            </a:r>
          </a:p>
          <a:p>
            <a:endParaRPr lang="en-US" dirty="0" smtClean="0"/>
          </a:p>
          <a:p>
            <a:pPr algn="ctr">
              <a:buNone/>
            </a:pPr>
            <a:r>
              <a:rPr lang="en-US" dirty="0" smtClean="0"/>
              <a:t>(more)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normAutofit fontScale="90000"/>
          </a:bodyPr>
          <a:lstStyle/>
          <a:p>
            <a:r>
              <a:rPr lang="en-US" smtClean="0"/>
              <a:t>Creating the BCP (overview) (772)</a:t>
            </a:r>
            <a:endParaRPr lang="en-US" smtClean="0"/>
          </a:p>
        </p:txBody>
      </p:sp>
      <p:sp>
        <p:nvSpPr>
          <p:cNvPr id="13315" name="Rectangle 3"/>
          <p:cNvSpPr>
            <a:spLocks noGrp="1" noChangeArrowheads="1"/>
          </p:cNvSpPr>
          <p:nvPr>
            <p:ph idx="1"/>
          </p:nvPr>
        </p:nvSpPr>
        <p:spPr/>
        <p:txBody>
          <a:bodyPr/>
          <a:lstStyle/>
          <a:p>
            <a:pPr marL="1017270" lvl="1" indent="-514350">
              <a:buFont typeface="+mj-lt"/>
              <a:buAutoNum type="arabicPeriod" startAt="5"/>
            </a:pPr>
            <a:r>
              <a:rPr lang="en-US" dirty="0" smtClean="0"/>
              <a:t>Develop the contingency plan – document the results of the BIA findings and recovery strategies in a written plan</a:t>
            </a:r>
          </a:p>
          <a:p>
            <a:pPr marL="1017270" lvl="1" indent="-514350">
              <a:buFont typeface="+mj-lt"/>
              <a:buAutoNum type="arabicPeriod" startAt="5"/>
            </a:pPr>
            <a:r>
              <a:rPr lang="en-US" dirty="0" smtClean="0"/>
              <a:t>Testing, Awareness, and Training – establish the processes for testing the recovery strategies, maintaining the BCP, and ensuring that those involved are aware and trained in the recovery strategies.</a:t>
            </a:r>
          </a:p>
          <a:p>
            <a:pPr marL="1017270" lvl="1" indent="-514350">
              <a:buFont typeface="+mj-lt"/>
              <a:buAutoNum type="arabicPeriod" startAt="5"/>
            </a:pPr>
            <a:r>
              <a:rPr lang="en-US" dirty="0" smtClean="0"/>
              <a:t>Maintenance – Maintain the plan</a:t>
            </a:r>
            <a:endParaRPr lang="en-US" dirty="0" smtClean="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p:cNvSpPr>
            <a:spLocks noGrp="1" noChangeArrowheads="1"/>
          </p:cNvSpPr>
          <p:nvPr>
            <p:ph type="ctrTitle"/>
          </p:nvPr>
        </p:nvSpPr>
        <p:spPr/>
        <p:txBody>
          <a:bodyPr/>
          <a:lstStyle/>
          <a:p>
            <a:pPr eaLnBrk="1" hangingPunct="1"/>
            <a:r>
              <a:rPr lang="en-US" dirty="0" smtClean="0"/>
              <a:t>Business Continuity </a:t>
            </a:r>
            <a:r>
              <a:rPr lang="en-US" dirty="0" smtClean="0"/>
              <a:t>Planning The 7 Steps expanded</a:t>
            </a:r>
            <a:endParaRPr lang="en-US" dirty="0" smtClean="0"/>
          </a:p>
        </p:txBody>
      </p:sp>
      <p:sp>
        <p:nvSpPr>
          <p:cNvPr id="10243" name="Rectangle 5"/>
          <p:cNvSpPr>
            <a:spLocks noGrp="1" noChangeArrowheads="1"/>
          </p:cNvSpPr>
          <p:nvPr>
            <p:ph type="subTitle" idx="1"/>
          </p:nvPr>
        </p:nvSpPr>
        <p:spPr/>
        <p:txBody>
          <a:bodyPr/>
          <a:lstStyle/>
          <a:p>
            <a:pPr eaLnBrk="1" hangingPunct="1"/>
            <a:endParaRPr lang="en-US" smtClean="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BCP the 7 Step</a:t>
            </a:r>
            <a:endParaRPr lang="en-US" dirty="0"/>
          </a:p>
        </p:txBody>
      </p:sp>
      <p:sp>
        <p:nvSpPr>
          <p:cNvPr id="3" name="Content Placeholder 2"/>
          <p:cNvSpPr>
            <a:spLocks noGrp="1"/>
          </p:cNvSpPr>
          <p:nvPr>
            <p:ph idx="1"/>
          </p:nvPr>
        </p:nvSpPr>
        <p:spPr/>
        <p:txBody>
          <a:bodyPr/>
          <a:lstStyle/>
          <a:p>
            <a:endParaRPr lang="en-US" dirty="0" smtClean="0"/>
          </a:p>
          <a:p>
            <a:endParaRPr lang="en-US" dirty="0" smtClean="0"/>
          </a:p>
          <a:p>
            <a:endParaRPr lang="en-US" dirty="0" smtClean="0"/>
          </a:p>
          <a:p>
            <a:pPr>
              <a:buNone/>
            </a:pPr>
            <a:r>
              <a:rPr lang="en-US" dirty="0" smtClean="0"/>
              <a:t>Beware, as these steps go into detail and often contain sub steps… things are going to get confusing.</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dirty="0" smtClean="0"/>
              <a:t>BCP: Phase 1 (783)</a:t>
            </a:r>
            <a:endParaRPr lang="en-US" dirty="0" smtClean="0"/>
          </a:p>
        </p:txBody>
      </p:sp>
      <p:sp>
        <p:nvSpPr>
          <p:cNvPr id="14339" name="Rectangle 3"/>
          <p:cNvSpPr>
            <a:spLocks noGrp="1" noChangeArrowheads="1"/>
          </p:cNvSpPr>
          <p:nvPr>
            <p:ph idx="1"/>
          </p:nvPr>
        </p:nvSpPr>
        <p:spPr/>
        <p:txBody>
          <a:bodyPr/>
          <a:lstStyle/>
          <a:p>
            <a:pPr>
              <a:buNone/>
            </a:pPr>
            <a:r>
              <a:rPr lang="en-US" dirty="0" smtClean="0"/>
              <a:t>Project Management and Initialization:</a:t>
            </a:r>
          </a:p>
          <a:p>
            <a:r>
              <a:rPr lang="en-US" dirty="0" smtClean="0"/>
              <a:t>Solidify management support</a:t>
            </a:r>
          </a:p>
          <a:p>
            <a:pPr lvl="1"/>
            <a:r>
              <a:rPr lang="en-US" dirty="0" smtClean="0"/>
              <a:t>Without management support, it’s guaranteed to fail</a:t>
            </a:r>
          </a:p>
          <a:p>
            <a:r>
              <a:rPr lang="en-US" dirty="0" smtClean="0"/>
              <a:t>Develop a </a:t>
            </a:r>
            <a:r>
              <a:rPr lang="en-US" i="1" dirty="0" smtClean="0"/>
              <a:t>Continuity Planning Policy Statement </a:t>
            </a:r>
            <a:endParaRPr lang="en-US" dirty="0" smtClean="0"/>
          </a:p>
          <a:p>
            <a:pPr lvl="1"/>
            <a:r>
              <a:rPr lang="en-US" dirty="0" smtClean="0"/>
              <a:t>lays out the scope of the BCP project, roles and members, and goals. </a:t>
            </a:r>
          </a:p>
          <a:p>
            <a:pPr algn="ctr">
              <a:buNone/>
            </a:pPr>
            <a:r>
              <a:rPr lang="en-US" dirty="0" smtClean="0"/>
              <a:t>(more)</a:t>
            </a:r>
            <a:endParaRPr lang="en-US" dirty="0" smtClean="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smtClean="0"/>
              <a:t>BCP: Phase 1 (783)</a:t>
            </a:r>
          </a:p>
        </p:txBody>
      </p:sp>
      <p:sp>
        <p:nvSpPr>
          <p:cNvPr id="15363" name="Rectangle 3"/>
          <p:cNvSpPr>
            <a:spLocks noGrp="1" noChangeArrowheads="1"/>
          </p:cNvSpPr>
          <p:nvPr>
            <p:ph idx="1"/>
          </p:nvPr>
        </p:nvSpPr>
        <p:spPr>
          <a:xfrm>
            <a:off x="152400" y="1524000"/>
            <a:ext cx="8839200" cy="5181600"/>
          </a:xfrm>
        </p:spPr>
        <p:txBody>
          <a:bodyPr/>
          <a:lstStyle/>
          <a:p>
            <a:pPr eaLnBrk="1" hangingPunct="1"/>
            <a:r>
              <a:rPr lang="en-US" dirty="0" smtClean="0"/>
              <a:t>Identify a </a:t>
            </a:r>
            <a:r>
              <a:rPr lang="en-US" i="1" dirty="0" smtClean="0"/>
              <a:t>Business </a:t>
            </a:r>
            <a:r>
              <a:rPr lang="en-US" i="1" dirty="0" smtClean="0"/>
              <a:t>Continuity </a:t>
            </a:r>
            <a:r>
              <a:rPr lang="en-US" i="1" dirty="0" smtClean="0"/>
              <a:t>Coordinator</a:t>
            </a:r>
            <a:r>
              <a:rPr lang="en-US" dirty="0" smtClean="0"/>
              <a:t>* </a:t>
            </a:r>
          </a:p>
          <a:p>
            <a:pPr lvl="1"/>
            <a:r>
              <a:rPr lang="en-US" dirty="0" smtClean="0"/>
              <a:t>the </a:t>
            </a:r>
            <a:r>
              <a:rPr lang="en-US" dirty="0" smtClean="0"/>
              <a:t>BCP team </a:t>
            </a:r>
            <a:r>
              <a:rPr lang="en-US" dirty="0" smtClean="0"/>
              <a:t>leader</a:t>
            </a:r>
            <a:endParaRPr lang="en-US" dirty="0" smtClean="0"/>
          </a:p>
          <a:p>
            <a:pPr eaLnBrk="1" hangingPunct="1"/>
            <a:r>
              <a:rPr lang="en-US" dirty="0" smtClean="0"/>
              <a:t>Establish a BCP team</a:t>
            </a:r>
          </a:p>
          <a:p>
            <a:pPr lvl="1" eaLnBrk="1" hangingPunct="1"/>
            <a:r>
              <a:rPr lang="en-US" dirty="0" smtClean="0"/>
              <a:t>What types of people/roles should be on the </a:t>
            </a:r>
            <a:r>
              <a:rPr lang="en-US" dirty="0" smtClean="0"/>
              <a:t>team (pg 784)* (should expand out on actual slide)</a:t>
            </a:r>
            <a:endParaRPr lang="en-US" dirty="0" smtClean="0"/>
          </a:p>
          <a:p>
            <a:pPr eaLnBrk="1" hangingPunct="1">
              <a:buFontTx/>
              <a:buNone/>
            </a:pPr>
            <a:endParaRPr lang="en-US" dirty="0" smtClean="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sz="4000" smtClean="0"/>
              <a:t>BCP Phase 2: BIA</a:t>
            </a:r>
          </a:p>
        </p:txBody>
      </p:sp>
      <p:sp>
        <p:nvSpPr>
          <p:cNvPr id="16387" name="Rectangle 3"/>
          <p:cNvSpPr>
            <a:spLocks noGrp="1" noChangeArrowheads="1"/>
          </p:cNvSpPr>
          <p:nvPr>
            <p:ph idx="1"/>
          </p:nvPr>
        </p:nvSpPr>
        <p:spPr>
          <a:xfrm>
            <a:off x="152400" y="1524000"/>
            <a:ext cx="8763000" cy="5105400"/>
          </a:xfrm>
        </p:spPr>
        <p:txBody>
          <a:bodyPr/>
          <a:lstStyle/>
          <a:p>
            <a:pPr eaLnBrk="1" hangingPunct="1">
              <a:buFontTx/>
              <a:buNone/>
            </a:pPr>
            <a:r>
              <a:rPr lang="en-US" dirty="0" smtClean="0"/>
              <a:t>The organization must do a </a:t>
            </a:r>
            <a:r>
              <a:rPr lang="en-US" b="1" dirty="0" smtClean="0"/>
              <a:t>Business Impact Analysis</a:t>
            </a:r>
            <a:r>
              <a:rPr lang="en-US" dirty="0" smtClean="0"/>
              <a:t> </a:t>
            </a:r>
            <a:r>
              <a:rPr lang="en-US" dirty="0" smtClean="0"/>
              <a:t>as stage 2.</a:t>
            </a:r>
          </a:p>
          <a:p>
            <a:pPr lvl="1"/>
            <a:r>
              <a:rPr lang="en-US" dirty="0" smtClean="0"/>
              <a:t>Ultimately </a:t>
            </a:r>
            <a:r>
              <a:rPr lang="en-US" dirty="0" smtClean="0"/>
              <a:t>want to determine the important business processes</a:t>
            </a:r>
            <a:r>
              <a:rPr lang="en-US" dirty="0" smtClean="0"/>
              <a:t>.</a:t>
            </a:r>
          </a:p>
          <a:p>
            <a:pPr lvl="1"/>
            <a:r>
              <a:rPr lang="en-US" dirty="0" smtClean="0"/>
              <a:t>Determine </a:t>
            </a:r>
            <a:r>
              <a:rPr lang="en-US" dirty="0" smtClean="0"/>
              <a:t>cost (qualitative </a:t>
            </a:r>
            <a:r>
              <a:rPr lang="en-US" dirty="0" smtClean="0"/>
              <a:t>or </a:t>
            </a:r>
            <a:r>
              <a:rPr lang="en-US" dirty="0" smtClean="0"/>
              <a:t>quantitative) </a:t>
            </a:r>
            <a:r>
              <a:rPr lang="en-US" dirty="0" smtClean="0"/>
              <a:t>that a loss of these processes will </a:t>
            </a:r>
            <a:r>
              <a:rPr lang="en-US" dirty="0" smtClean="0"/>
              <a:t>cost</a:t>
            </a:r>
          </a:p>
          <a:p>
            <a:pPr lvl="1"/>
            <a:r>
              <a:rPr lang="en-US" dirty="0" smtClean="0"/>
              <a:t>Determine </a:t>
            </a:r>
            <a:r>
              <a:rPr lang="en-US" b="1" i="1" dirty="0" smtClean="0"/>
              <a:t>Maximum Tolerable Downtime </a:t>
            </a:r>
            <a:r>
              <a:rPr lang="en-US" dirty="0" smtClean="0"/>
              <a:t>(MTD) for these processes*.</a:t>
            </a:r>
            <a:endParaRPr lang="en-US" dirty="0" smtClean="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smtClean="0"/>
              <a:t>BCP Phase 2: BIA</a:t>
            </a:r>
          </a:p>
        </p:txBody>
      </p:sp>
      <p:sp>
        <p:nvSpPr>
          <p:cNvPr id="17411" name="Rectangle 3"/>
          <p:cNvSpPr>
            <a:spLocks noGrp="1" noChangeArrowheads="1"/>
          </p:cNvSpPr>
          <p:nvPr>
            <p:ph idx="1"/>
          </p:nvPr>
        </p:nvSpPr>
        <p:spPr/>
        <p:txBody>
          <a:bodyPr/>
          <a:lstStyle/>
          <a:p>
            <a:pPr eaLnBrk="1" hangingPunct="1">
              <a:buFontTx/>
              <a:buNone/>
            </a:pPr>
            <a:r>
              <a:rPr lang="en-US" dirty="0" smtClean="0"/>
              <a:t>Here are some common MTD </a:t>
            </a:r>
            <a:r>
              <a:rPr lang="en-US" dirty="0" smtClean="0"/>
              <a:t>classifications*</a:t>
            </a:r>
            <a:endParaRPr lang="en-US" dirty="0" smtClean="0"/>
          </a:p>
          <a:p>
            <a:pPr lvl="1"/>
            <a:r>
              <a:rPr lang="en-US" dirty="0" smtClean="0"/>
              <a:t>Critical</a:t>
            </a:r>
            <a:r>
              <a:rPr lang="en-US" dirty="0" smtClean="0"/>
              <a:t>: 1 – 4 hours</a:t>
            </a:r>
          </a:p>
          <a:p>
            <a:pPr lvl="1"/>
            <a:r>
              <a:rPr lang="en-US" dirty="0" smtClean="0"/>
              <a:t>Urgent: 24 hours</a:t>
            </a:r>
          </a:p>
          <a:p>
            <a:pPr lvl="1"/>
            <a:r>
              <a:rPr lang="en-US" dirty="0" smtClean="0"/>
              <a:t>Important: 72 hours</a:t>
            </a:r>
          </a:p>
          <a:p>
            <a:pPr lvl="1"/>
            <a:r>
              <a:rPr lang="en-US" dirty="0" smtClean="0"/>
              <a:t>Normal: 7 days</a:t>
            </a:r>
          </a:p>
          <a:p>
            <a:pPr lvl="1"/>
            <a:r>
              <a:rPr lang="en-US" dirty="0" smtClean="0"/>
              <a:t>Nonessential: 30 days</a:t>
            </a:r>
          </a:p>
          <a:p>
            <a:pPr eaLnBrk="1" hangingPunct="1"/>
            <a:endParaRPr lang="en-US" dirty="0" smtClean="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smtClean="0"/>
              <a:t>BCP Phase 2: BIA</a:t>
            </a:r>
          </a:p>
        </p:txBody>
      </p:sp>
      <p:sp>
        <p:nvSpPr>
          <p:cNvPr id="18435" name="Rectangle 3"/>
          <p:cNvSpPr>
            <a:spLocks noGrp="1" noChangeArrowheads="1"/>
          </p:cNvSpPr>
          <p:nvPr>
            <p:ph idx="1"/>
          </p:nvPr>
        </p:nvSpPr>
        <p:spPr>
          <a:xfrm>
            <a:off x="152400" y="1524000"/>
            <a:ext cx="8839200" cy="5181600"/>
          </a:xfrm>
        </p:spPr>
        <p:txBody>
          <a:bodyPr/>
          <a:lstStyle/>
          <a:p>
            <a:pPr eaLnBrk="1" hangingPunct="1">
              <a:buFontTx/>
              <a:buNone/>
            </a:pPr>
            <a:r>
              <a:rPr lang="en-US" dirty="0" smtClean="0"/>
              <a:t>Keep in mind when prioritizing </a:t>
            </a:r>
            <a:r>
              <a:rPr lang="en-US" dirty="0" smtClean="0"/>
              <a:t>things, use both </a:t>
            </a:r>
            <a:r>
              <a:rPr lang="en-US" dirty="0" smtClean="0"/>
              <a:t>quantitative and qualitative analysis to determine </a:t>
            </a:r>
            <a:r>
              <a:rPr lang="en-US" dirty="0" smtClean="0"/>
              <a:t>what </a:t>
            </a:r>
            <a:r>
              <a:rPr lang="en-US" dirty="0" smtClean="0"/>
              <a:t>is critical. </a:t>
            </a:r>
            <a:endParaRPr lang="en-US" dirty="0" smtClean="0"/>
          </a:p>
          <a:p>
            <a:pPr eaLnBrk="1" hangingPunct="1">
              <a:buFontTx/>
              <a:buNone/>
            </a:pPr>
            <a:r>
              <a:rPr lang="en-US" dirty="0" smtClean="0"/>
              <a:t>Example:</a:t>
            </a:r>
          </a:p>
          <a:p>
            <a:pPr lvl="1"/>
            <a:r>
              <a:rPr lang="en-US" dirty="0" smtClean="0"/>
              <a:t>L</a:t>
            </a:r>
            <a:r>
              <a:rPr lang="en-US" dirty="0" smtClean="0"/>
              <a:t>oss </a:t>
            </a:r>
            <a:r>
              <a:rPr lang="en-US" dirty="0" smtClean="0"/>
              <a:t>of some process might not cause immediate financial </a:t>
            </a:r>
            <a:r>
              <a:rPr lang="en-US" dirty="0" smtClean="0"/>
              <a:t>loss, </a:t>
            </a:r>
            <a:r>
              <a:rPr lang="en-US" dirty="0" smtClean="0"/>
              <a:t>but could damage reputation or competitive advantage, </a:t>
            </a:r>
            <a:r>
              <a:rPr lang="en-US" dirty="0" smtClean="0"/>
              <a:t>that </a:t>
            </a:r>
            <a:r>
              <a:rPr lang="en-US" dirty="0" smtClean="0"/>
              <a:t>damage could be devastating.</a:t>
            </a:r>
          </a:p>
          <a:p>
            <a:pPr eaLnBrk="1" hangingPunct="1">
              <a:buFontTx/>
              <a:buNone/>
            </a:pPr>
            <a:endParaRPr lang="en-US" dirty="0" smtClean="0"/>
          </a:p>
          <a:p>
            <a:pPr eaLnBrk="1" hangingPunct="1">
              <a:buFontTx/>
              <a:buNone/>
            </a:pPr>
            <a:endParaRPr lang="en-US" dirty="0"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smtClean="0"/>
              <a:t>BCP and DR (778)</a:t>
            </a:r>
            <a:endParaRPr lang="en-US" smtClean="0"/>
          </a:p>
        </p:txBody>
      </p:sp>
      <p:sp>
        <p:nvSpPr>
          <p:cNvPr id="3075" name="Rectangle 3"/>
          <p:cNvSpPr>
            <a:spLocks noGrp="1" noChangeArrowheads="1"/>
          </p:cNvSpPr>
          <p:nvPr>
            <p:ph idx="1"/>
          </p:nvPr>
        </p:nvSpPr>
        <p:spPr/>
        <p:txBody>
          <a:bodyPr/>
          <a:lstStyle/>
          <a:p>
            <a:pPr>
              <a:buNone/>
            </a:pPr>
            <a:r>
              <a:rPr lang="en-US" dirty="0" smtClean="0"/>
              <a:t>An organization is dependant on resources, personnel and tasks performed on a daily bases to be healthy and profitable. Loss or disruption of these resources can be detrimental. Causing great damage or even complete destruction of the business. </a:t>
            </a:r>
          </a:p>
          <a:p>
            <a:r>
              <a:rPr lang="en-US" dirty="0" smtClean="0"/>
              <a:t>Business MUST have a plan to deal with unforeseen events. </a:t>
            </a:r>
            <a:endParaRPr lang="en-US" dirty="0" smtClean="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smtClean="0"/>
              <a:t>BCP Phase : BIA</a:t>
            </a:r>
            <a:endParaRPr lang="en-US" dirty="0" smtClean="0"/>
          </a:p>
        </p:txBody>
      </p:sp>
      <p:sp>
        <p:nvSpPr>
          <p:cNvPr id="20483" name="Rectangle 3"/>
          <p:cNvSpPr>
            <a:spLocks noGrp="1" noChangeArrowheads="1"/>
          </p:cNvSpPr>
          <p:nvPr>
            <p:ph idx="1"/>
          </p:nvPr>
        </p:nvSpPr>
        <p:spPr/>
        <p:txBody>
          <a:bodyPr/>
          <a:lstStyle/>
          <a:p>
            <a:pPr>
              <a:buNone/>
            </a:pPr>
            <a:r>
              <a:rPr lang="en-US" dirty="0" smtClean="0"/>
              <a:t>Once the research is done and organization must document and present the findings to management. </a:t>
            </a:r>
          </a:p>
          <a:p>
            <a:pPr lvl="1"/>
            <a:r>
              <a:rPr lang="en-US" dirty="0" smtClean="0"/>
              <a:t>Note at this point there is not a  Business Continuity Plan yet, just research.</a:t>
            </a:r>
          </a:p>
          <a:p>
            <a:pPr lvl="1"/>
            <a:r>
              <a:rPr lang="en-US" dirty="0" smtClean="0"/>
              <a:t>Once Management reviews findings and gives the OK to proceed the plan will start to be developed.</a:t>
            </a:r>
            <a:endParaRPr lang="en-US" dirty="0" smtClean="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normAutofit fontScale="90000"/>
          </a:bodyPr>
          <a:lstStyle/>
          <a:p>
            <a:r>
              <a:rPr lang="en-US" dirty="0" smtClean="0"/>
              <a:t>BCP Phase 3: : Identify Preventative Controls (794)</a:t>
            </a:r>
            <a:endParaRPr lang="en-US" dirty="0" smtClean="0"/>
          </a:p>
        </p:txBody>
      </p:sp>
      <p:sp>
        <p:nvSpPr>
          <p:cNvPr id="19459" name="Rectangle 3"/>
          <p:cNvSpPr>
            <a:spLocks noGrp="1" noChangeArrowheads="1"/>
          </p:cNvSpPr>
          <p:nvPr>
            <p:ph idx="1"/>
          </p:nvPr>
        </p:nvSpPr>
        <p:spPr>
          <a:xfrm>
            <a:off x="457200" y="1851391"/>
            <a:ext cx="8229600" cy="4625609"/>
          </a:xfrm>
        </p:spPr>
        <p:txBody>
          <a:bodyPr>
            <a:normAutofit lnSpcReduction="10000"/>
          </a:bodyPr>
          <a:lstStyle/>
          <a:p>
            <a:pPr>
              <a:buNone/>
            </a:pPr>
            <a:r>
              <a:rPr lang="en-US" dirty="0" smtClean="0"/>
              <a:t>Once critical business processes and associated MTDs have been determined. Analysis must  be done to identify the specific resources that each process relies upon and the vulnerabilities and threats to these resources and choose </a:t>
            </a:r>
            <a:r>
              <a:rPr lang="en-US" i="1" dirty="0" smtClean="0"/>
              <a:t>cost effective preventative </a:t>
            </a:r>
            <a:r>
              <a:rPr lang="en-US" dirty="0" smtClean="0"/>
              <a:t>countermeasures.</a:t>
            </a:r>
          </a:p>
          <a:p>
            <a:pPr lvl="1"/>
            <a:r>
              <a:rPr lang="en-US" dirty="0" smtClean="0"/>
              <a:t>This is risk management as described in chapter 3</a:t>
            </a:r>
          </a:p>
          <a:p>
            <a:pPr lvl="1"/>
            <a:r>
              <a:rPr lang="en-US" dirty="0" smtClean="0"/>
              <a:t>The idea is to find </a:t>
            </a:r>
            <a:r>
              <a:rPr lang="en-US" dirty="0" smtClean="0"/>
              <a:t>ways to </a:t>
            </a:r>
            <a:r>
              <a:rPr lang="en-US" b="1" dirty="0" smtClean="0"/>
              <a:t>prevent </a:t>
            </a:r>
            <a:r>
              <a:rPr lang="en-US" dirty="0" smtClean="0"/>
              <a:t>the problems </a:t>
            </a:r>
            <a:r>
              <a:rPr lang="en-US" dirty="0" smtClean="0"/>
              <a:t>from </a:t>
            </a:r>
            <a:r>
              <a:rPr lang="en-US" dirty="0" smtClean="0"/>
              <a:t>occurring in the first place.</a:t>
            </a:r>
          </a:p>
          <a:p>
            <a:endParaRPr lang="en-US" dirty="0" smtClean="0"/>
          </a:p>
          <a:p>
            <a:endParaRPr lang="en-US" dirty="0" smtClean="0"/>
          </a:p>
          <a:p>
            <a:endParaRPr lang="en-US" dirty="0" smtClean="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normAutofit fontScale="90000"/>
          </a:bodyPr>
          <a:lstStyle/>
          <a:p>
            <a:pPr eaLnBrk="1" hangingPunct="1"/>
            <a:r>
              <a:rPr lang="en-US" sz="4000" smtClean="0"/>
              <a:t>BCP Phase 4: Recovery Strategies (795)</a:t>
            </a:r>
          </a:p>
        </p:txBody>
      </p:sp>
      <p:sp>
        <p:nvSpPr>
          <p:cNvPr id="22531" name="Rectangle 3"/>
          <p:cNvSpPr>
            <a:spLocks noGrp="1" noChangeArrowheads="1"/>
          </p:cNvSpPr>
          <p:nvPr>
            <p:ph idx="1"/>
          </p:nvPr>
        </p:nvSpPr>
        <p:spPr>
          <a:xfrm>
            <a:off x="152400" y="1524000"/>
            <a:ext cx="8839200" cy="5181600"/>
          </a:xfrm>
        </p:spPr>
        <p:txBody>
          <a:bodyPr/>
          <a:lstStyle/>
          <a:p>
            <a:pPr eaLnBrk="1" hangingPunct="1">
              <a:buFontTx/>
              <a:buNone/>
            </a:pPr>
            <a:r>
              <a:rPr lang="en-US" dirty="0" smtClean="0"/>
              <a:t>At this stage a plan for </a:t>
            </a:r>
            <a:r>
              <a:rPr lang="en-US" i="1" dirty="0" smtClean="0"/>
              <a:t>recovering</a:t>
            </a:r>
            <a:r>
              <a:rPr lang="en-US" dirty="0" smtClean="0"/>
              <a:t> in case of disaster starts coming into existence. </a:t>
            </a:r>
          </a:p>
          <a:p>
            <a:pPr lvl="1"/>
            <a:r>
              <a:rPr lang="en-US" dirty="0" smtClean="0"/>
              <a:t>Up to now it was just research and analysis  and obtaining management support.</a:t>
            </a:r>
            <a:endParaRPr lang="en-US" dirty="0" smtClean="0"/>
          </a:p>
          <a:p>
            <a:pPr lvl="1"/>
            <a:r>
              <a:rPr lang="en-US" dirty="0" smtClean="0"/>
              <a:t>We determined </a:t>
            </a:r>
            <a:r>
              <a:rPr lang="en-US" i="1" dirty="0" smtClean="0"/>
              <a:t>preventative controls</a:t>
            </a:r>
          </a:p>
          <a:p>
            <a:pPr lvl="1"/>
            <a:r>
              <a:rPr lang="en-US" dirty="0" smtClean="0"/>
              <a:t>Now we are going to look at </a:t>
            </a:r>
            <a:r>
              <a:rPr lang="en-US" i="1" dirty="0" smtClean="0"/>
              <a:t>recovery</a:t>
            </a:r>
            <a:endParaRPr lang="en-US" dirty="0" smtClean="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normAutofit fontScale="90000"/>
          </a:bodyPr>
          <a:lstStyle/>
          <a:p>
            <a:r>
              <a:rPr lang="en-US" smtClean="0"/>
              <a:t>BCP Phase 4: Recovery Strategies (796)</a:t>
            </a:r>
            <a:endParaRPr lang="en-US" smtClean="0"/>
          </a:p>
        </p:txBody>
      </p:sp>
      <p:sp>
        <p:nvSpPr>
          <p:cNvPr id="23555" name="Rectangle 3"/>
          <p:cNvSpPr>
            <a:spLocks noGrp="1" noChangeArrowheads="1"/>
          </p:cNvSpPr>
          <p:nvPr>
            <p:ph idx="1"/>
          </p:nvPr>
        </p:nvSpPr>
        <p:spPr/>
        <p:txBody>
          <a:bodyPr>
            <a:normAutofit fontScale="85000" lnSpcReduction="10000"/>
          </a:bodyPr>
          <a:lstStyle/>
          <a:p>
            <a:pPr>
              <a:buNone/>
            </a:pPr>
            <a:r>
              <a:rPr lang="en-US" dirty="0" smtClean="0"/>
              <a:t>This is a more technical and tangible stage. The idea is to figure out what the company </a:t>
            </a:r>
            <a:r>
              <a:rPr lang="en-US" b="1" dirty="0" smtClean="0"/>
              <a:t>actually</a:t>
            </a:r>
            <a:r>
              <a:rPr lang="en-US" dirty="0" smtClean="0"/>
              <a:t> needs to do to be able to recover the necessary business processes in the event of a catastrophe.</a:t>
            </a:r>
          </a:p>
          <a:p>
            <a:pPr>
              <a:buNone/>
            </a:pPr>
            <a:endParaRPr lang="en-US" dirty="0" smtClean="0"/>
          </a:p>
          <a:p>
            <a:pPr>
              <a:buNone/>
            </a:pPr>
            <a:r>
              <a:rPr lang="en-US" dirty="0" smtClean="0"/>
              <a:t>Goals of this stage are:</a:t>
            </a:r>
          </a:p>
          <a:p>
            <a:pPr lvl="1"/>
            <a:r>
              <a:rPr lang="en-US" dirty="0" smtClean="0"/>
              <a:t>Determine the most</a:t>
            </a:r>
            <a:r>
              <a:rPr lang="en-US" i="1" dirty="0" smtClean="0"/>
              <a:t> cost-effective</a:t>
            </a:r>
            <a:r>
              <a:rPr lang="en-US" dirty="0" smtClean="0"/>
              <a:t>* recovery mechanisms</a:t>
            </a:r>
          </a:p>
          <a:p>
            <a:pPr lvl="1"/>
            <a:r>
              <a:rPr lang="en-US" dirty="0" smtClean="0"/>
              <a:t>Formally define the activities and actions that will be implemented and carried out in response to a disaster.</a:t>
            </a:r>
          </a:p>
          <a:p>
            <a:pPr lvl="1"/>
            <a:r>
              <a:rPr lang="en-US" dirty="0" smtClean="0"/>
              <a:t>These strategies will be based on the 5 main business recovery strategies listed on the next page</a:t>
            </a:r>
            <a:endParaRPr lang="en-US" dirty="0" smtClean="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dirty="0" smtClean="0"/>
              <a:t>Phase 4: Recovery Strategies </a:t>
            </a:r>
            <a:endParaRPr lang="en-US" dirty="0" smtClean="0"/>
          </a:p>
        </p:txBody>
      </p:sp>
      <p:sp>
        <p:nvSpPr>
          <p:cNvPr id="24579" name="Rectangle 3"/>
          <p:cNvSpPr>
            <a:spLocks noGrp="1" noChangeArrowheads="1"/>
          </p:cNvSpPr>
          <p:nvPr>
            <p:ph idx="1"/>
          </p:nvPr>
        </p:nvSpPr>
        <p:spPr/>
        <p:txBody>
          <a:bodyPr>
            <a:normAutofit lnSpcReduction="10000"/>
          </a:bodyPr>
          <a:lstStyle/>
          <a:p>
            <a:pPr>
              <a:buNone/>
            </a:pPr>
            <a:r>
              <a:rPr lang="en-US" dirty="0" smtClean="0"/>
              <a:t>5 categories</a:t>
            </a:r>
          </a:p>
          <a:p>
            <a:pPr lvl="1"/>
            <a:r>
              <a:rPr lang="en-US" dirty="0" smtClean="0"/>
              <a:t>Business Process Recovery</a:t>
            </a:r>
          </a:p>
          <a:p>
            <a:pPr lvl="1"/>
            <a:r>
              <a:rPr lang="en-US" dirty="0" smtClean="0"/>
              <a:t>Facility Recovery</a:t>
            </a:r>
          </a:p>
          <a:p>
            <a:pPr lvl="1"/>
            <a:r>
              <a:rPr lang="en-US" dirty="0" smtClean="0"/>
              <a:t>Supply and Technology Recovery</a:t>
            </a:r>
          </a:p>
          <a:p>
            <a:pPr lvl="1"/>
            <a:r>
              <a:rPr lang="en-US" dirty="0" smtClean="0"/>
              <a:t>User Environment Recovery</a:t>
            </a:r>
          </a:p>
          <a:p>
            <a:pPr lvl="1"/>
            <a:r>
              <a:rPr lang="en-US" dirty="0" smtClean="0"/>
              <a:t>Data Recovery</a:t>
            </a:r>
          </a:p>
          <a:p>
            <a:endParaRPr lang="en-US" dirty="0" smtClean="0"/>
          </a:p>
          <a:p>
            <a:r>
              <a:rPr lang="en-US" dirty="0" smtClean="0"/>
              <a:t>We will go into more detail on each of these categories coming up.</a:t>
            </a:r>
            <a:endParaRPr lang="en-US" dirty="0" smtClean="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smtClean="0"/>
              <a:t>Business Process Recovery (796)</a:t>
            </a:r>
            <a:endParaRPr lang="en-US" smtClean="0"/>
          </a:p>
        </p:txBody>
      </p:sp>
      <p:sp>
        <p:nvSpPr>
          <p:cNvPr id="25603" name="Rectangle 3"/>
          <p:cNvSpPr>
            <a:spLocks noGrp="1" noChangeArrowheads="1"/>
          </p:cNvSpPr>
          <p:nvPr>
            <p:ph idx="1"/>
          </p:nvPr>
        </p:nvSpPr>
        <p:spPr/>
        <p:txBody>
          <a:bodyPr>
            <a:normAutofit fontScale="92500" lnSpcReduction="20000"/>
          </a:bodyPr>
          <a:lstStyle/>
          <a:p>
            <a:pPr>
              <a:buNone/>
            </a:pPr>
            <a:r>
              <a:rPr lang="en-US" dirty="0" smtClean="0"/>
              <a:t>A Business Process is a set of interrelated steps linked through specific actives to accomplish a specific task. For these processes the team must know the components of the process including</a:t>
            </a:r>
          </a:p>
          <a:p>
            <a:pPr lvl="1"/>
            <a:r>
              <a:rPr lang="en-US" dirty="0" smtClean="0"/>
              <a:t>Required roles</a:t>
            </a:r>
          </a:p>
          <a:p>
            <a:pPr lvl="1"/>
            <a:r>
              <a:rPr lang="en-US" dirty="0" smtClean="0"/>
              <a:t>Required resources</a:t>
            </a:r>
          </a:p>
          <a:p>
            <a:pPr lvl="1"/>
            <a:r>
              <a:rPr lang="en-US" dirty="0" smtClean="0"/>
              <a:t>Input and output mechanisms</a:t>
            </a:r>
          </a:p>
          <a:p>
            <a:pPr lvl="1"/>
            <a:r>
              <a:rPr lang="en-US" dirty="0" smtClean="0"/>
              <a:t>Workflow steps</a:t>
            </a:r>
          </a:p>
          <a:p>
            <a:pPr lvl="1"/>
            <a:r>
              <a:rPr lang="en-US" dirty="0" smtClean="0"/>
              <a:t>Required time for completions</a:t>
            </a:r>
          </a:p>
          <a:p>
            <a:pPr lvl="1"/>
            <a:r>
              <a:rPr lang="en-US" dirty="0" smtClean="0"/>
              <a:t>Interdependencies between this processes and other processes.</a:t>
            </a:r>
            <a:endParaRPr lang="en-US" dirty="0" smtClean="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smtClean="0"/>
              <a:t>Facility Recovery (797)</a:t>
            </a:r>
            <a:endParaRPr lang="en-US" smtClean="0"/>
          </a:p>
        </p:txBody>
      </p:sp>
      <p:sp>
        <p:nvSpPr>
          <p:cNvPr id="26627" name="Rectangle 3"/>
          <p:cNvSpPr>
            <a:spLocks noGrp="1" noChangeArrowheads="1"/>
          </p:cNvSpPr>
          <p:nvPr>
            <p:ph idx="1"/>
          </p:nvPr>
        </p:nvSpPr>
        <p:spPr/>
        <p:txBody>
          <a:bodyPr>
            <a:normAutofit fontScale="92500" lnSpcReduction="10000"/>
          </a:bodyPr>
          <a:lstStyle/>
          <a:p>
            <a:pPr>
              <a:buNone/>
            </a:pPr>
            <a:r>
              <a:rPr lang="en-US" dirty="0" smtClean="0"/>
              <a:t>Facility Recovery is concerned with the ability to move processing operations to an alternate facility in case of the failure of the main facility. We can have multiple method to deal with this including</a:t>
            </a:r>
          </a:p>
          <a:p>
            <a:pPr lvl="1"/>
            <a:r>
              <a:rPr lang="en-US" i="1" dirty="0" smtClean="0"/>
              <a:t>subscriptions services </a:t>
            </a:r>
            <a:r>
              <a:rPr lang="en-US" dirty="0" smtClean="0"/>
              <a:t>with </a:t>
            </a:r>
            <a:r>
              <a:rPr lang="en-US" i="1" dirty="0" smtClean="0"/>
              <a:t>service bureaus*</a:t>
            </a:r>
          </a:p>
          <a:p>
            <a:pPr lvl="1"/>
            <a:r>
              <a:rPr lang="en-US" dirty="0" smtClean="0"/>
              <a:t>Reciprocal Agreements*</a:t>
            </a:r>
          </a:p>
          <a:p>
            <a:pPr lvl="1"/>
            <a:r>
              <a:rPr lang="en-US" dirty="0" smtClean="0"/>
              <a:t>Redundant Sites*</a:t>
            </a:r>
          </a:p>
          <a:p>
            <a:pPr lvl="1"/>
            <a:endParaRPr lang="en-US" dirty="0" smtClean="0"/>
          </a:p>
          <a:p>
            <a:pPr>
              <a:buNone/>
            </a:pPr>
            <a:r>
              <a:rPr lang="en-US" dirty="0" smtClean="0"/>
              <a:t>Lets looks into each of these more</a:t>
            </a:r>
            <a:endParaRPr lang="en-US" dirty="0" smtClean="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normAutofit fontScale="90000"/>
          </a:bodyPr>
          <a:lstStyle/>
          <a:p>
            <a:r>
              <a:rPr lang="en-US" smtClean="0"/>
              <a:t>Facility Recovery (797) Subscription services</a:t>
            </a:r>
            <a:endParaRPr lang="en-US" smtClean="0"/>
          </a:p>
        </p:txBody>
      </p:sp>
      <p:sp>
        <p:nvSpPr>
          <p:cNvPr id="27651" name="Rectangle 3"/>
          <p:cNvSpPr>
            <a:spLocks noGrp="1" noChangeArrowheads="1"/>
          </p:cNvSpPr>
          <p:nvPr>
            <p:ph idx="1"/>
          </p:nvPr>
        </p:nvSpPr>
        <p:spPr/>
        <p:txBody>
          <a:bodyPr>
            <a:normAutofit fontScale="92500" lnSpcReduction="20000"/>
          </a:bodyPr>
          <a:lstStyle/>
          <a:p>
            <a:pPr>
              <a:buNone/>
            </a:pPr>
            <a:r>
              <a:rPr lang="en-US" dirty="0" smtClean="0"/>
              <a:t>A </a:t>
            </a:r>
            <a:r>
              <a:rPr lang="en-US" i="1" dirty="0" smtClean="0"/>
              <a:t>subscription service </a:t>
            </a:r>
            <a:r>
              <a:rPr lang="en-US" dirty="0" smtClean="0"/>
              <a:t>is a contract with a 3rd party to provide access to a facility. There is generally a monthly fee to retain the right to use the facility along with a large </a:t>
            </a:r>
            <a:r>
              <a:rPr lang="en-US" i="1" dirty="0" smtClean="0"/>
              <a:t>activation fee </a:t>
            </a:r>
            <a:r>
              <a:rPr lang="en-US" dirty="0" smtClean="0"/>
              <a:t>and hourly fee when actually using the facility. This is obviously a short term only solution. There are 3 types of subscription services which we will talk about more of in the next slides</a:t>
            </a:r>
          </a:p>
          <a:p>
            <a:pPr lvl="1"/>
            <a:r>
              <a:rPr lang="en-US" dirty="0" smtClean="0"/>
              <a:t>Hot Site</a:t>
            </a:r>
          </a:p>
          <a:p>
            <a:pPr lvl="1"/>
            <a:r>
              <a:rPr lang="en-US" dirty="0" smtClean="0"/>
              <a:t>Warm Site</a:t>
            </a:r>
          </a:p>
          <a:p>
            <a:pPr lvl="1"/>
            <a:r>
              <a:rPr lang="en-US" dirty="0" smtClean="0"/>
              <a:t>Cold Site</a:t>
            </a:r>
            <a:endParaRPr lang="en-US" dirty="0" smtClean="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Alternate Sites</a:t>
            </a:r>
            <a:endParaRPr lang="en-US" dirty="0"/>
          </a:p>
        </p:txBody>
      </p:sp>
      <p:sp>
        <p:nvSpPr>
          <p:cNvPr id="3" name="Content Placeholder 2"/>
          <p:cNvSpPr>
            <a:spLocks noGrp="1"/>
          </p:cNvSpPr>
          <p:nvPr>
            <p:ph idx="1"/>
          </p:nvPr>
        </p:nvSpPr>
        <p:spPr/>
        <p:txBody>
          <a:bodyPr/>
          <a:lstStyle/>
          <a:p>
            <a:endParaRPr lang="en-US" dirty="0" smtClean="0"/>
          </a:p>
          <a:p>
            <a:endParaRPr lang="en-US" dirty="0" smtClean="0"/>
          </a:p>
          <a:p>
            <a:pPr>
              <a:buNone/>
            </a:pPr>
            <a:r>
              <a:rPr lang="en-US" dirty="0" smtClean="0"/>
              <a:t>You need to understand the different types of alternate sites discussed on the next few slides as well as the terminology, characteristics, pros and cons of each. The exam explores these topics heavily.</a:t>
            </a: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dirty="0" smtClean="0"/>
              <a:t>Hot Site (798)*</a:t>
            </a:r>
            <a:endParaRPr lang="en-US" dirty="0" smtClean="0"/>
          </a:p>
        </p:txBody>
      </p:sp>
      <p:sp>
        <p:nvSpPr>
          <p:cNvPr id="28675" name="Rectangle 3"/>
          <p:cNvSpPr>
            <a:spLocks noGrp="1" noChangeArrowheads="1"/>
          </p:cNvSpPr>
          <p:nvPr>
            <p:ph idx="1"/>
          </p:nvPr>
        </p:nvSpPr>
        <p:spPr/>
        <p:txBody>
          <a:bodyPr>
            <a:normAutofit fontScale="92500" lnSpcReduction="20000"/>
          </a:bodyPr>
          <a:lstStyle/>
          <a:p>
            <a:pPr>
              <a:buNone/>
            </a:pPr>
            <a:r>
              <a:rPr lang="en-US" dirty="0" smtClean="0"/>
              <a:t>Hot Site – a facility that is fully configured and ready to operate in a few hours. The only resources missing from a hot site is the actual data and the actual employees.</a:t>
            </a:r>
          </a:p>
          <a:p>
            <a:pPr>
              <a:buNone/>
            </a:pPr>
            <a:endParaRPr lang="en-US" dirty="0" smtClean="0"/>
          </a:p>
          <a:p>
            <a:r>
              <a:rPr lang="en-US" dirty="0" smtClean="0"/>
              <a:t>Hardware and software MUST be fully compatible or it’s pointless</a:t>
            </a:r>
          </a:p>
          <a:p>
            <a:r>
              <a:rPr lang="en-US" dirty="0" smtClean="0"/>
              <a:t>Vendor may not have customer specific or proprietary hardware/software</a:t>
            </a:r>
          </a:p>
          <a:p>
            <a:r>
              <a:rPr lang="en-US" dirty="0" smtClean="0"/>
              <a:t>+ can allow for annual testing</a:t>
            </a:r>
          </a:p>
          <a:p>
            <a:r>
              <a:rPr lang="en-US" dirty="0" smtClean="0"/>
              <a:t>+ ready within hours</a:t>
            </a:r>
          </a:p>
          <a:p>
            <a:r>
              <a:rPr lang="en-US" dirty="0" smtClean="0"/>
              <a:t>- Very Expensive</a:t>
            </a:r>
          </a:p>
          <a:p>
            <a:endParaRPr lang="en-US" dirty="0"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smtClean="0"/>
              <a:t>BCP and DR (778)</a:t>
            </a:r>
            <a:endParaRPr lang="en-US" smtClean="0"/>
          </a:p>
        </p:txBody>
      </p:sp>
      <p:sp>
        <p:nvSpPr>
          <p:cNvPr id="4099" name="Rectangle 3"/>
          <p:cNvSpPr>
            <a:spLocks noGrp="1" noChangeArrowheads="1"/>
          </p:cNvSpPr>
          <p:nvPr>
            <p:ph idx="1"/>
          </p:nvPr>
        </p:nvSpPr>
        <p:spPr/>
        <p:txBody>
          <a:bodyPr>
            <a:normAutofit lnSpcReduction="10000"/>
          </a:bodyPr>
          <a:lstStyle/>
          <a:p>
            <a:r>
              <a:rPr lang="en-US" smtClean="0"/>
              <a:t>Business Continuity Planning is a broad approach to ensure that a business can function in the event of disruption of normal data processing operations.</a:t>
            </a:r>
          </a:p>
          <a:p>
            <a:r>
              <a:rPr lang="en-US" smtClean="0"/>
              <a:t>Disaster Recovery Planning is a subset of BCP. The goal of a DRP is to minimize the effects of a disaster and take necessary steps to ensure that the resources, personnel and business processes are able to resume operation in a timely manner.</a:t>
            </a:r>
            <a:endParaRPr lang="en-US" smtClean="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dirty="0" smtClean="0"/>
              <a:t>Warm Site (798)*</a:t>
            </a:r>
            <a:endParaRPr lang="en-US" dirty="0" smtClean="0"/>
          </a:p>
        </p:txBody>
      </p:sp>
      <p:sp>
        <p:nvSpPr>
          <p:cNvPr id="29699" name="Rectangle 3"/>
          <p:cNvSpPr>
            <a:spLocks noGrp="1" noChangeArrowheads="1"/>
          </p:cNvSpPr>
          <p:nvPr>
            <p:ph idx="1"/>
          </p:nvPr>
        </p:nvSpPr>
        <p:spPr/>
        <p:txBody>
          <a:bodyPr>
            <a:normAutofit fontScale="77500" lnSpcReduction="20000"/>
          </a:bodyPr>
          <a:lstStyle/>
          <a:p>
            <a:pPr>
              <a:buNone/>
            </a:pPr>
            <a:r>
              <a:rPr lang="en-US" dirty="0" smtClean="0"/>
              <a:t>A facility that is usually partially configured with some computing equipment, but not significant hardware. </a:t>
            </a:r>
            <a:r>
              <a:rPr lang="en-US" dirty="0" smtClean="0"/>
              <a:t>i</a:t>
            </a:r>
            <a:r>
              <a:rPr lang="en-US" dirty="0" smtClean="0"/>
              <a:t>.e. a hot site without the expensive stuff. </a:t>
            </a:r>
          </a:p>
          <a:p>
            <a:r>
              <a:rPr lang="en-US" dirty="0" smtClean="0"/>
              <a:t>Generally can be up in an acceptable time period. </a:t>
            </a:r>
          </a:p>
          <a:p>
            <a:r>
              <a:rPr lang="en-US" dirty="0" smtClean="0"/>
              <a:t>May be better for customers with specific hardware/software needs, customer will bring computing hardware with them.</a:t>
            </a:r>
          </a:p>
          <a:p>
            <a:r>
              <a:rPr lang="en-US" dirty="0" smtClean="0"/>
              <a:t>Most widely used model</a:t>
            </a:r>
          </a:p>
          <a:p>
            <a:r>
              <a:rPr lang="en-US" dirty="0" smtClean="0"/>
              <a:t>+cheaper</a:t>
            </a:r>
          </a:p>
          <a:p>
            <a:r>
              <a:rPr lang="en-US" dirty="0" smtClean="0"/>
              <a:t>+available for longer timeframe due to reduced costs</a:t>
            </a:r>
          </a:p>
          <a:p>
            <a:r>
              <a:rPr lang="en-US" dirty="0" smtClean="0"/>
              <a:t>+ good if you have our own custom hardware/software</a:t>
            </a:r>
          </a:p>
          <a:p>
            <a:r>
              <a:rPr lang="en-US" dirty="0" smtClean="0"/>
              <a:t>- takes longer to prepare</a:t>
            </a:r>
          </a:p>
          <a:p>
            <a:r>
              <a:rPr lang="en-US" dirty="0" smtClean="0"/>
              <a:t>-actual yearly testing not generally possible</a:t>
            </a:r>
            <a:endParaRPr lang="en-US" dirty="0" smtClean="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smtClean="0"/>
              <a:t>Cold Site (798)*</a:t>
            </a:r>
            <a:endParaRPr lang="en-US" dirty="0" smtClean="0"/>
          </a:p>
        </p:txBody>
      </p:sp>
      <p:sp>
        <p:nvSpPr>
          <p:cNvPr id="30723" name="Rectangle 3"/>
          <p:cNvSpPr>
            <a:spLocks noGrp="1" noChangeArrowheads="1"/>
          </p:cNvSpPr>
          <p:nvPr>
            <p:ph idx="1"/>
          </p:nvPr>
        </p:nvSpPr>
        <p:spPr/>
        <p:txBody>
          <a:bodyPr>
            <a:normAutofit lnSpcReduction="10000"/>
          </a:bodyPr>
          <a:lstStyle/>
          <a:p>
            <a:pPr>
              <a:buNone/>
            </a:pPr>
            <a:r>
              <a:rPr lang="en-US" dirty="0" smtClean="0"/>
              <a:t>Supplies basic environment, (AC, electrical, plumbing etc), but NO actual computing equipment. Can take a while to activate.</a:t>
            </a:r>
          </a:p>
          <a:p>
            <a:r>
              <a:rPr lang="en-US" dirty="0" smtClean="0"/>
              <a:t>+cheaper</a:t>
            </a:r>
          </a:p>
          <a:p>
            <a:r>
              <a:rPr lang="en-US" dirty="0" smtClean="0"/>
              <a:t>+available for longer timeframe due to reduced costs</a:t>
            </a:r>
          </a:p>
          <a:p>
            <a:r>
              <a:rPr lang="en-US" dirty="0" smtClean="0"/>
              <a:t>+ good if you have our own custom hardware/software </a:t>
            </a:r>
          </a:p>
          <a:p>
            <a:r>
              <a:rPr lang="en-US" dirty="0" smtClean="0"/>
              <a:t>- May take weeks to get activated and ready</a:t>
            </a:r>
          </a:p>
          <a:p>
            <a:r>
              <a:rPr lang="en-US" dirty="0" smtClean="0"/>
              <a:t>- Cannot do yearly tests</a:t>
            </a:r>
          </a:p>
          <a:p>
            <a:endParaRPr lang="en-US" dirty="0" smtClean="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smtClean="0"/>
              <a:t>Reciprocal Agreement (801)</a:t>
            </a:r>
            <a:endParaRPr lang="en-US" smtClean="0"/>
          </a:p>
        </p:txBody>
      </p:sp>
      <p:sp>
        <p:nvSpPr>
          <p:cNvPr id="31747" name="Rectangle 3"/>
          <p:cNvSpPr>
            <a:spLocks noGrp="1" noChangeArrowheads="1"/>
          </p:cNvSpPr>
          <p:nvPr>
            <p:ph idx="1"/>
          </p:nvPr>
        </p:nvSpPr>
        <p:spPr/>
        <p:txBody>
          <a:bodyPr/>
          <a:lstStyle/>
          <a:p>
            <a:pPr>
              <a:buNone/>
            </a:pPr>
            <a:r>
              <a:rPr lang="en-US" dirty="0" smtClean="0"/>
              <a:t>RA also called </a:t>
            </a:r>
            <a:r>
              <a:rPr lang="en-US" i="1" dirty="0" smtClean="0"/>
              <a:t>Mutual Aid </a:t>
            </a:r>
            <a:r>
              <a:rPr lang="en-US" dirty="0" smtClean="0"/>
              <a:t>is when two companies agree to help each other out in the case of an emergency. Ultimately this is not really practical for most business.</a:t>
            </a:r>
          </a:p>
          <a:p>
            <a:endParaRPr lang="en-US" dirty="0" smtClean="0"/>
          </a:p>
          <a:p>
            <a:pPr lvl="1"/>
            <a:r>
              <a:rPr lang="en-US" dirty="0" smtClean="0"/>
              <a:t>W</a:t>
            </a:r>
            <a:r>
              <a:rPr lang="en-US" dirty="0" smtClean="0"/>
              <a:t>hat are the Pros and Cons of mutual aid are?</a:t>
            </a:r>
          </a:p>
          <a:p>
            <a:pPr lvl="1"/>
            <a:r>
              <a:rPr lang="en-US" dirty="0" smtClean="0"/>
              <a:t>Why is mutual aid ultimately unreliable and impractical?</a:t>
            </a:r>
            <a:endParaRPr lang="en-US" dirty="0" smtClean="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smtClean="0"/>
              <a:t>Redundant Sites (802)</a:t>
            </a:r>
            <a:endParaRPr lang="en-US" smtClean="0"/>
          </a:p>
        </p:txBody>
      </p:sp>
      <p:sp>
        <p:nvSpPr>
          <p:cNvPr id="32771" name="Rectangle 3"/>
          <p:cNvSpPr>
            <a:spLocks noGrp="1" noChangeArrowheads="1"/>
          </p:cNvSpPr>
          <p:nvPr>
            <p:ph idx="1"/>
          </p:nvPr>
        </p:nvSpPr>
        <p:spPr/>
        <p:txBody>
          <a:bodyPr>
            <a:normAutofit/>
          </a:bodyPr>
          <a:lstStyle/>
          <a:p>
            <a:pPr>
              <a:buNone/>
            </a:pPr>
            <a:r>
              <a:rPr lang="en-US" dirty="0" smtClean="0"/>
              <a:t>Organizationally owned </a:t>
            </a:r>
            <a:r>
              <a:rPr lang="en-US" i="1" dirty="0" smtClean="0"/>
              <a:t>mirror </a:t>
            </a:r>
            <a:r>
              <a:rPr lang="en-US" dirty="0" smtClean="0"/>
              <a:t>sites. This also may have live or slightly delayed data backups and some staff.</a:t>
            </a:r>
          </a:p>
          <a:p>
            <a:r>
              <a:rPr lang="en-US" dirty="0" smtClean="0"/>
              <a:t>Literally mirrors the original site</a:t>
            </a:r>
          </a:p>
          <a:p>
            <a:r>
              <a:rPr lang="en-US" dirty="0" smtClean="0"/>
              <a:t>Data available at mirror site.</a:t>
            </a:r>
          </a:p>
          <a:p>
            <a:r>
              <a:rPr lang="en-US" dirty="0" smtClean="0"/>
              <a:t>+ </a:t>
            </a:r>
            <a:r>
              <a:rPr lang="en-US" dirty="0" smtClean="0"/>
              <a:t>best solution if turn around time and ability to recover all processing aspects are required</a:t>
            </a:r>
            <a:endParaRPr lang="en-US" dirty="0" smtClean="0"/>
          </a:p>
          <a:p>
            <a:r>
              <a:rPr lang="en-US" dirty="0" smtClean="0"/>
              <a:t>-  VERY EXPENSIVE (duplicate costs except for personnel)</a:t>
            </a:r>
          </a:p>
          <a:p>
            <a:endParaRPr lang="en-US" dirty="0" smtClean="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normAutofit fontScale="90000"/>
          </a:bodyPr>
          <a:lstStyle/>
          <a:p>
            <a:r>
              <a:rPr lang="en-US" smtClean="0"/>
              <a:t>Multiple Processing Centers (803)</a:t>
            </a:r>
            <a:endParaRPr lang="en-US" smtClean="0"/>
          </a:p>
        </p:txBody>
      </p:sp>
      <p:sp>
        <p:nvSpPr>
          <p:cNvPr id="33795" name="Rectangle 3"/>
          <p:cNvSpPr>
            <a:spLocks noGrp="1" noChangeArrowheads="1"/>
          </p:cNvSpPr>
          <p:nvPr>
            <p:ph idx="1"/>
          </p:nvPr>
        </p:nvSpPr>
        <p:spPr/>
        <p:txBody>
          <a:bodyPr>
            <a:normAutofit fontScale="92500" lnSpcReduction="10000"/>
          </a:bodyPr>
          <a:lstStyle/>
          <a:p>
            <a:pPr>
              <a:buNone/>
            </a:pPr>
            <a:r>
              <a:rPr lang="en-US" dirty="0" smtClean="0"/>
              <a:t>Different model then mirror site - </a:t>
            </a:r>
          </a:p>
          <a:p>
            <a:pPr>
              <a:buNone/>
            </a:pPr>
            <a:r>
              <a:rPr lang="en-US" dirty="0" smtClean="0"/>
              <a:t>Rather than live/mirror site. Normal business practice is to split the work among multiple active centers such that there is no single point of failure. </a:t>
            </a:r>
          </a:p>
          <a:p>
            <a:pPr lvl="1"/>
            <a:r>
              <a:rPr lang="en-US" dirty="0" smtClean="0"/>
              <a:t>Solid approach</a:t>
            </a:r>
          </a:p>
          <a:p>
            <a:pPr lvl="1"/>
            <a:r>
              <a:rPr lang="en-US" dirty="0" smtClean="0"/>
              <a:t>Good Scalability for normal business growth</a:t>
            </a:r>
          </a:p>
          <a:p>
            <a:pPr lvl="1"/>
            <a:r>
              <a:rPr lang="en-US" dirty="0" smtClean="0"/>
              <a:t>Make sure that the other centers have more resources then they individually need in case they need to take on more work, due to the failure of another center.*</a:t>
            </a:r>
            <a:endParaRPr lang="en-US" dirty="0" smtClean="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normAutofit fontScale="90000"/>
          </a:bodyPr>
          <a:lstStyle/>
          <a:p>
            <a:r>
              <a:rPr lang="en-US" smtClean="0"/>
              <a:t>Supply and Technology Recovery (803)</a:t>
            </a:r>
            <a:endParaRPr lang="en-US" smtClean="0"/>
          </a:p>
        </p:txBody>
      </p:sp>
      <p:sp>
        <p:nvSpPr>
          <p:cNvPr id="34819" name="Rectangle 3"/>
          <p:cNvSpPr>
            <a:spLocks noGrp="1" noChangeArrowheads="1"/>
          </p:cNvSpPr>
          <p:nvPr>
            <p:ph idx="1"/>
          </p:nvPr>
        </p:nvSpPr>
        <p:spPr/>
        <p:txBody>
          <a:bodyPr>
            <a:normAutofit fontScale="92500" lnSpcReduction="20000"/>
          </a:bodyPr>
          <a:lstStyle/>
          <a:p>
            <a:pPr>
              <a:buNone/>
            </a:pPr>
            <a:r>
              <a:rPr lang="en-US" dirty="0" smtClean="0"/>
              <a:t>With alternate sites, the </a:t>
            </a:r>
            <a:r>
              <a:rPr lang="en-US" dirty="0" err="1" smtClean="0"/>
              <a:t>organizaion</a:t>
            </a:r>
            <a:r>
              <a:rPr lang="en-US" dirty="0" smtClean="0"/>
              <a:t> plans to recover it’s facilities and it’s main processing requirements from a overhead </a:t>
            </a:r>
            <a:r>
              <a:rPr lang="en-US" dirty="0" err="1" smtClean="0"/>
              <a:t>veiw</a:t>
            </a:r>
            <a:r>
              <a:rPr lang="en-US" dirty="0" smtClean="0"/>
              <a:t>. But what about the operational details.</a:t>
            </a:r>
          </a:p>
          <a:p>
            <a:pPr lvl="1"/>
            <a:r>
              <a:rPr lang="en-US" dirty="0" smtClean="0"/>
              <a:t>Hardware Backups </a:t>
            </a:r>
          </a:p>
          <a:p>
            <a:pPr lvl="1"/>
            <a:r>
              <a:rPr lang="en-US" dirty="0" smtClean="0"/>
              <a:t>Software Backups</a:t>
            </a:r>
          </a:p>
          <a:p>
            <a:pPr lvl="1"/>
            <a:r>
              <a:rPr lang="en-US" dirty="0" smtClean="0"/>
              <a:t>Documentation</a:t>
            </a:r>
          </a:p>
          <a:p>
            <a:pPr lvl="1"/>
            <a:r>
              <a:rPr lang="en-US" dirty="0" smtClean="0"/>
              <a:t>Human Resources</a:t>
            </a:r>
          </a:p>
          <a:p>
            <a:pPr lvl="1"/>
            <a:endParaRPr lang="en-US" dirty="0" smtClean="0"/>
          </a:p>
          <a:p>
            <a:pPr>
              <a:buNone/>
            </a:pPr>
            <a:r>
              <a:rPr lang="en-US" dirty="0" smtClean="0"/>
              <a:t>These considerations need to be taken into account also and will be discussed.</a:t>
            </a:r>
          </a:p>
          <a:p>
            <a:endParaRPr lang="en-US" dirty="0" smtClean="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smtClean="0"/>
              <a:t>Hardware backups (804)</a:t>
            </a:r>
            <a:endParaRPr lang="en-US" smtClean="0"/>
          </a:p>
        </p:txBody>
      </p:sp>
      <p:sp>
        <p:nvSpPr>
          <p:cNvPr id="35843" name="Rectangle 3"/>
          <p:cNvSpPr>
            <a:spLocks noGrp="1" noChangeArrowheads="1"/>
          </p:cNvSpPr>
          <p:nvPr>
            <p:ph idx="1"/>
          </p:nvPr>
        </p:nvSpPr>
        <p:spPr/>
        <p:txBody>
          <a:bodyPr>
            <a:normAutofit fontScale="85000" lnSpcReduction="20000"/>
          </a:bodyPr>
          <a:lstStyle/>
          <a:p>
            <a:pPr>
              <a:buNone/>
            </a:pPr>
            <a:r>
              <a:rPr lang="en-US" dirty="0" smtClean="0"/>
              <a:t>When using an alternate site an organization has a space to process, but unless using a a hot site or redundant site and already has the necessary equipment. </a:t>
            </a:r>
          </a:p>
          <a:p>
            <a:pPr lvl="1"/>
            <a:r>
              <a:rPr lang="en-US" dirty="0" smtClean="0"/>
              <a:t>Where does it get the replacement servers from.</a:t>
            </a:r>
          </a:p>
          <a:p>
            <a:pPr lvl="1"/>
            <a:r>
              <a:rPr lang="en-US" dirty="0" smtClean="0"/>
              <a:t>W</a:t>
            </a:r>
            <a:r>
              <a:rPr lang="en-US" dirty="0" smtClean="0"/>
              <a:t>hat about the desktops that the staff needs? </a:t>
            </a:r>
          </a:p>
          <a:p>
            <a:endParaRPr lang="en-US" dirty="0" smtClean="0"/>
          </a:p>
          <a:p>
            <a:pPr>
              <a:buNone/>
            </a:pPr>
            <a:r>
              <a:rPr lang="en-US" dirty="0" smtClean="0"/>
              <a:t>Does the organization have vendors to provide these in a </a:t>
            </a:r>
            <a:r>
              <a:rPr lang="en-US" i="1" dirty="0" smtClean="0"/>
              <a:t>timely </a:t>
            </a:r>
            <a:r>
              <a:rPr lang="en-US" dirty="0" smtClean="0"/>
              <a:t>manner? </a:t>
            </a:r>
          </a:p>
          <a:p>
            <a:pPr lvl="1"/>
            <a:r>
              <a:rPr lang="en-US" dirty="0" smtClean="0"/>
              <a:t>How long will it take to get new equipment from the vendor? </a:t>
            </a:r>
          </a:p>
          <a:p>
            <a:pPr lvl="1"/>
            <a:r>
              <a:rPr lang="en-US" dirty="0" smtClean="0"/>
              <a:t>What happens if the equipment is </a:t>
            </a:r>
            <a:r>
              <a:rPr lang="en-US" i="1" dirty="0" smtClean="0"/>
              <a:t>legacy</a:t>
            </a:r>
            <a:r>
              <a:rPr lang="en-US" dirty="0" smtClean="0"/>
              <a:t> equipment.</a:t>
            </a:r>
          </a:p>
          <a:p>
            <a:pPr>
              <a:buNone/>
            </a:pPr>
            <a:endParaRPr lang="en-US" dirty="0" smtClean="0"/>
          </a:p>
          <a:p>
            <a:pPr>
              <a:buNone/>
            </a:pPr>
            <a:r>
              <a:rPr lang="en-US" dirty="0" smtClean="0"/>
              <a:t>These concerns need to be addressed before hand.</a:t>
            </a:r>
            <a:endParaRPr lang="en-US" dirty="0" smtClean="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smtClean="0"/>
              <a:t>Legacy Equipment</a:t>
            </a:r>
            <a:endParaRPr lang="en-US" smtClean="0"/>
          </a:p>
        </p:txBody>
      </p:sp>
      <p:pic>
        <p:nvPicPr>
          <p:cNvPr id="36867" name="Picture 3" descr="tronpcb"/>
          <p:cNvPicPr>
            <a:picLocks noChangeAspect="1" noChangeArrowheads="1"/>
          </p:cNvPicPr>
          <p:nvPr/>
        </p:nvPicPr>
        <p:blipFill>
          <a:blip r:embed="rId2" cstate="print"/>
          <a:srcRect/>
          <a:stretch>
            <a:fillRect/>
          </a:stretch>
        </p:blipFill>
        <p:spPr bwMode="auto">
          <a:xfrm>
            <a:off x="1219200" y="1676400"/>
            <a:ext cx="6400800" cy="481065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8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smtClean="0"/>
              <a:t>Legacy Equipment</a:t>
            </a:r>
            <a:endParaRPr lang="en-US" smtClean="0"/>
          </a:p>
        </p:txBody>
      </p:sp>
      <p:sp>
        <p:nvSpPr>
          <p:cNvPr id="37891" name="Rectangle 3"/>
          <p:cNvSpPr>
            <a:spLocks noGrp="1" noChangeArrowheads="1"/>
          </p:cNvSpPr>
          <p:nvPr>
            <p:ph idx="1"/>
          </p:nvPr>
        </p:nvSpPr>
        <p:spPr>
          <a:xfrm>
            <a:off x="3429000" y="1775191"/>
            <a:ext cx="5257800" cy="4625609"/>
          </a:xfrm>
        </p:spPr>
        <p:txBody>
          <a:bodyPr/>
          <a:lstStyle/>
          <a:p>
            <a:pPr>
              <a:buNone/>
            </a:pPr>
            <a:endParaRPr lang="en-US" dirty="0" smtClean="0"/>
          </a:p>
          <a:p>
            <a:pPr>
              <a:buNone/>
            </a:pPr>
            <a:endParaRPr lang="en-US" dirty="0" smtClean="0"/>
          </a:p>
          <a:p>
            <a:pPr>
              <a:buNone/>
            </a:pPr>
            <a:endParaRPr lang="en-US" dirty="0" smtClean="0"/>
          </a:p>
          <a:p>
            <a:pPr>
              <a:buNone/>
            </a:pPr>
            <a:endParaRPr lang="en-US" dirty="0" smtClean="0"/>
          </a:p>
          <a:p>
            <a:pPr>
              <a:buNone/>
            </a:pPr>
            <a:r>
              <a:rPr lang="en-US" dirty="0" smtClean="0"/>
              <a:t>1982</a:t>
            </a:r>
            <a:endParaRPr lang="en-US" dirty="0" smtClean="0"/>
          </a:p>
        </p:txBody>
      </p:sp>
      <p:pic>
        <p:nvPicPr>
          <p:cNvPr id="37892" name="Picture 4" descr="trongame"/>
          <p:cNvPicPr>
            <a:picLocks noChangeAspect="1" noChangeArrowheads="1"/>
          </p:cNvPicPr>
          <p:nvPr/>
        </p:nvPicPr>
        <p:blipFill>
          <a:blip r:embed="rId2" cstate="print"/>
          <a:srcRect/>
          <a:stretch>
            <a:fillRect/>
          </a:stretch>
        </p:blipFill>
        <p:spPr bwMode="auto">
          <a:xfrm>
            <a:off x="685800" y="1600200"/>
            <a:ext cx="2396805" cy="49911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89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789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dirty="0" smtClean="0"/>
              <a:t>Spare Equipment</a:t>
            </a:r>
            <a:endParaRPr lang="en-US" dirty="0" smtClean="0"/>
          </a:p>
        </p:txBody>
      </p:sp>
      <p:pic>
        <p:nvPicPr>
          <p:cNvPr id="36867" name="Picture 3" descr="tronpcb"/>
          <p:cNvPicPr>
            <a:picLocks noChangeAspect="1" noChangeArrowheads="1"/>
          </p:cNvPicPr>
          <p:nvPr/>
        </p:nvPicPr>
        <p:blipFill>
          <a:blip r:embed="rId2" cstate="print"/>
          <a:srcRect/>
          <a:stretch>
            <a:fillRect/>
          </a:stretch>
        </p:blipFill>
        <p:spPr bwMode="auto">
          <a:xfrm>
            <a:off x="1219200" y="1676400"/>
            <a:ext cx="6400800" cy="481065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8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smtClean="0"/>
              <a:t>Terms for This Chapter (779)</a:t>
            </a:r>
            <a:endParaRPr lang="en-US" smtClean="0"/>
          </a:p>
        </p:txBody>
      </p:sp>
      <p:sp>
        <p:nvSpPr>
          <p:cNvPr id="5123" name="Rectangle 3"/>
          <p:cNvSpPr>
            <a:spLocks noGrp="1" noChangeArrowheads="1"/>
          </p:cNvSpPr>
          <p:nvPr>
            <p:ph idx="1"/>
          </p:nvPr>
        </p:nvSpPr>
        <p:spPr/>
        <p:txBody>
          <a:bodyPr/>
          <a:lstStyle/>
          <a:p>
            <a:r>
              <a:rPr lang="en-US" dirty="0" smtClean="0"/>
              <a:t>Business Continuity Planning – Planning to help organizations identify the impacts of potential data processing and operation disruptions and data loss, formulate recovery plans to ensure the availability of data processing and operational resources.</a:t>
            </a:r>
          </a:p>
          <a:p>
            <a:endParaRPr lang="en-US" dirty="0" smtClean="0"/>
          </a:p>
          <a:p>
            <a:endParaRPr lang="en-US" dirty="0" smtClean="0"/>
          </a:p>
          <a:p>
            <a:pPr algn="ctr">
              <a:buNone/>
            </a:pPr>
            <a:r>
              <a:rPr lang="en-US" dirty="0" smtClean="0"/>
              <a:t>(more)</a:t>
            </a:r>
            <a:endParaRPr lang="en-US" dirty="0" smtClean="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smtClean="0"/>
              <a:t>Software Backups (805)</a:t>
            </a:r>
            <a:endParaRPr lang="en-US" smtClean="0"/>
          </a:p>
        </p:txBody>
      </p:sp>
      <p:sp>
        <p:nvSpPr>
          <p:cNvPr id="38915" name="Rectangle 3"/>
          <p:cNvSpPr>
            <a:spLocks noGrp="1" noChangeArrowheads="1"/>
          </p:cNvSpPr>
          <p:nvPr>
            <p:ph idx="1"/>
          </p:nvPr>
        </p:nvSpPr>
        <p:spPr/>
        <p:txBody>
          <a:bodyPr/>
          <a:lstStyle/>
          <a:p>
            <a:pPr>
              <a:buNone/>
            </a:pPr>
            <a:r>
              <a:rPr lang="en-US" dirty="0" smtClean="0"/>
              <a:t>Similar concerns about hardware backups but regarding software: </a:t>
            </a:r>
          </a:p>
          <a:p>
            <a:pPr lvl="1"/>
            <a:r>
              <a:rPr lang="en-US" dirty="0" smtClean="0"/>
              <a:t>How do we get copies of the software.</a:t>
            </a:r>
          </a:p>
          <a:p>
            <a:pPr lvl="1"/>
            <a:r>
              <a:rPr lang="en-US" dirty="0" smtClean="0"/>
              <a:t>how to we roll out installs. </a:t>
            </a:r>
          </a:p>
          <a:p>
            <a:pPr lvl="1"/>
            <a:r>
              <a:rPr lang="en-US" dirty="0" smtClean="0"/>
              <a:t>What about licensing?</a:t>
            </a:r>
          </a:p>
          <a:p>
            <a:pPr lvl="1"/>
            <a:r>
              <a:rPr lang="en-US" dirty="0" smtClean="0"/>
              <a:t>What about custom software that we had created that we cannot just go out and buy at the store?</a:t>
            </a:r>
          </a:p>
          <a:p>
            <a:pPr lvl="1"/>
            <a:r>
              <a:rPr lang="en-US" dirty="0" smtClean="0"/>
              <a:t>Software escrow*</a:t>
            </a: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91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891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891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891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891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smtClean="0"/>
              <a:t>Data and System Backups</a:t>
            </a:r>
            <a:endParaRPr lang="en-US" smtClean="0"/>
          </a:p>
        </p:txBody>
      </p:sp>
      <p:sp>
        <p:nvSpPr>
          <p:cNvPr id="39939" name="Rectangle 3"/>
          <p:cNvSpPr>
            <a:spLocks noGrp="1" noChangeArrowheads="1"/>
          </p:cNvSpPr>
          <p:nvPr>
            <p:ph idx="1"/>
          </p:nvPr>
        </p:nvSpPr>
        <p:spPr/>
        <p:txBody>
          <a:bodyPr/>
          <a:lstStyle/>
          <a:p>
            <a:pPr>
              <a:buNone/>
            </a:pPr>
            <a:endParaRPr lang="en-US" dirty="0" smtClean="0"/>
          </a:p>
          <a:p>
            <a:pPr>
              <a:buNone/>
            </a:pPr>
            <a:endParaRPr lang="en-US" dirty="0" smtClean="0"/>
          </a:p>
          <a:p>
            <a:pPr>
              <a:buNone/>
            </a:pPr>
            <a:endParaRPr lang="en-US" dirty="0" smtClean="0"/>
          </a:p>
          <a:p>
            <a:pPr>
              <a:buNone/>
            </a:pPr>
            <a:r>
              <a:rPr lang="en-US" dirty="0" smtClean="0"/>
              <a:t>We are actually going to discuss backup strategies later.</a:t>
            </a:r>
            <a:endParaRPr lang="en-US" dirty="0"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smtClean="0"/>
              <a:t>Documentation (806)</a:t>
            </a:r>
            <a:endParaRPr lang="en-US" smtClean="0"/>
          </a:p>
        </p:txBody>
      </p:sp>
      <p:sp>
        <p:nvSpPr>
          <p:cNvPr id="40963" name="Rectangle 3"/>
          <p:cNvSpPr>
            <a:spLocks noGrp="1" noChangeArrowheads="1"/>
          </p:cNvSpPr>
          <p:nvPr>
            <p:ph idx="1"/>
          </p:nvPr>
        </p:nvSpPr>
        <p:spPr/>
        <p:txBody>
          <a:bodyPr>
            <a:normAutofit fontScale="92500" lnSpcReduction="20000"/>
          </a:bodyPr>
          <a:lstStyle/>
          <a:p>
            <a:pPr>
              <a:buNone/>
            </a:pPr>
            <a:r>
              <a:rPr lang="en-US" dirty="0" smtClean="0"/>
              <a:t>A company can plan for procuring sites, hardware and software but then: </a:t>
            </a:r>
          </a:p>
          <a:p>
            <a:pPr lvl="1"/>
            <a:r>
              <a:rPr lang="en-US" dirty="0" smtClean="0"/>
              <a:t>how does a </a:t>
            </a:r>
            <a:r>
              <a:rPr lang="en-US" dirty="0" err="1" smtClean="0"/>
              <a:t>companyt</a:t>
            </a:r>
            <a:r>
              <a:rPr lang="en-US" dirty="0" smtClean="0"/>
              <a:t> </a:t>
            </a:r>
            <a:r>
              <a:rPr lang="en-US" dirty="0" smtClean="0"/>
              <a:t>get the servers and networks  all rolled out and configured such they operate the same as before?</a:t>
            </a:r>
          </a:p>
          <a:p>
            <a:pPr lvl="1"/>
            <a:r>
              <a:rPr lang="en-US" dirty="0" smtClean="0"/>
              <a:t>Incorrect configurations could cause compromises in integrity or confidentiality*! (how?)</a:t>
            </a:r>
          </a:p>
          <a:p>
            <a:pPr lvl="1"/>
            <a:r>
              <a:rPr lang="en-US" dirty="0" smtClean="0"/>
              <a:t>Does the organization even know how it’s old network was configured? Can it reproduce it?</a:t>
            </a:r>
          </a:p>
          <a:p>
            <a:pPr lvl="1"/>
            <a:r>
              <a:rPr lang="en-US" dirty="0" smtClean="0"/>
              <a:t>An Important concept for BCP that should be in company policy is that ‘All documentation should be kept-up to date and properly protected’</a:t>
            </a:r>
            <a:endParaRPr lang="en-US" dirty="0" smtClean="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smtClean="0"/>
              <a:t>Documentation (806)</a:t>
            </a:r>
            <a:endParaRPr lang="en-US" smtClean="0"/>
          </a:p>
        </p:txBody>
      </p:sp>
      <p:sp>
        <p:nvSpPr>
          <p:cNvPr id="40963" name="Rectangle 3"/>
          <p:cNvSpPr>
            <a:spLocks noGrp="1" noChangeArrowheads="1"/>
          </p:cNvSpPr>
          <p:nvPr>
            <p:ph idx="1"/>
          </p:nvPr>
        </p:nvSpPr>
        <p:spPr/>
        <p:txBody>
          <a:bodyPr/>
          <a:lstStyle/>
          <a:p>
            <a:pPr lvl="1">
              <a:buNone/>
            </a:pPr>
            <a:r>
              <a:rPr lang="en-US" dirty="0" smtClean="0"/>
              <a:t>A </a:t>
            </a:r>
            <a:r>
              <a:rPr lang="en-US" b="1" dirty="0" smtClean="0"/>
              <a:t>very </a:t>
            </a:r>
            <a:r>
              <a:rPr lang="en-US" dirty="0" smtClean="0"/>
              <a:t>important concept for BCP is that: </a:t>
            </a:r>
          </a:p>
          <a:p>
            <a:pPr lvl="2"/>
            <a:r>
              <a:rPr lang="en-US" dirty="0" smtClean="0"/>
              <a:t>Company policy should require that ‘All documentation should be kept-up to date and properly protected’</a:t>
            </a: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6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smtClean="0"/>
              <a:t>Human Resources (807)</a:t>
            </a:r>
            <a:endParaRPr lang="en-US" smtClean="0"/>
          </a:p>
        </p:txBody>
      </p:sp>
      <p:sp>
        <p:nvSpPr>
          <p:cNvPr id="41987" name="Rectangle 3"/>
          <p:cNvSpPr>
            <a:spLocks noGrp="1" noChangeArrowheads="1"/>
          </p:cNvSpPr>
          <p:nvPr>
            <p:ph idx="1"/>
          </p:nvPr>
        </p:nvSpPr>
        <p:spPr/>
        <p:txBody>
          <a:bodyPr/>
          <a:lstStyle/>
          <a:p>
            <a:pPr>
              <a:buNone/>
            </a:pPr>
            <a:r>
              <a:rPr lang="en-US" dirty="0" smtClean="0"/>
              <a:t>What happens if the alternate site is 250 miles away? </a:t>
            </a:r>
          </a:p>
          <a:p>
            <a:pPr lvl="1"/>
            <a:r>
              <a:rPr lang="en-US" dirty="0" smtClean="0"/>
              <a:t>How do the employees get to the alternate site? </a:t>
            </a:r>
          </a:p>
          <a:p>
            <a:pPr lvl="1"/>
            <a:r>
              <a:rPr lang="en-US" dirty="0" smtClean="0"/>
              <a:t>What happens if the disaster was a natural catastrophe and some important employees are injured or worse.</a:t>
            </a:r>
          </a:p>
          <a:p>
            <a:pPr lvl="1"/>
            <a:r>
              <a:rPr lang="en-US" dirty="0" smtClean="0"/>
              <a:t>Executive Succession Planning – what is this?</a:t>
            </a:r>
            <a:endParaRPr lang="en-US" dirty="0" smtClean="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smtClean="0"/>
              <a:t>End User Environment ()</a:t>
            </a:r>
            <a:endParaRPr lang="en-US" smtClean="0"/>
          </a:p>
        </p:txBody>
      </p:sp>
      <p:sp>
        <p:nvSpPr>
          <p:cNvPr id="43011" name="Rectangle 3"/>
          <p:cNvSpPr>
            <a:spLocks noGrp="1" noChangeArrowheads="1"/>
          </p:cNvSpPr>
          <p:nvPr>
            <p:ph idx="1"/>
          </p:nvPr>
        </p:nvSpPr>
        <p:spPr/>
        <p:txBody>
          <a:bodyPr>
            <a:normAutofit fontScale="85000" lnSpcReduction="10000"/>
          </a:bodyPr>
          <a:lstStyle/>
          <a:p>
            <a:pPr>
              <a:buNone/>
            </a:pPr>
            <a:r>
              <a:rPr lang="en-US" dirty="0" smtClean="0"/>
              <a:t>Concerns dealing with end users or employees.</a:t>
            </a:r>
          </a:p>
          <a:p>
            <a:r>
              <a:rPr lang="en-US" dirty="0" smtClean="0"/>
              <a:t>How do we notify the users about a disaster and the change of operating procedure?</a:t>
            </a:r>
          </a:p>
          <a:p>
            <a:r>
              <a:rPr lang="en-US" dirty="0" smtClean="0"/>
              <a:t>Once there we need to have some type of people on the ground directing issues pertaining to employees. These people should be easily identified.*</a:t>
            </a:r>
          </a:p>
          <a:p>
            <a:r>
              <a:rPr lang="en-US" dirty="0" smtClean="0"/>
              <a:t>There must be ways to manually do tasks that may be previously automated, but resources no longer exist to automate.</a:t>
            </a:r>
          </a:p>
          <a:p>
            <a:pPr>
              <a:buNone/>
            </a:pPr>
            <a:endParaRPr lang="en-US" dirty="0" smtClean="0"/>
          </a:p>
          <a:p>
            <a:pPr>
              <a:buNone/>
            </a:pPr>
            <a:r>
              <a:rPr lang="en-US" dirty="0" smtClean="0"/>
              <a:t>The BCP team needs to consider these types of issues.</a:t>
            </a:r>
            <a:endParaRPr lang="en-US" dirty="0" smtClean="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normAutofit fontScale="90000"/>
          </a:bodyPr>
          <a:lstStyle/>
          <a:p>
            <a:r>
              <a:rPr lang="en-US" smtClean="0"/>
              <a:t>Phase 4: Restoration Strategies (817)</a:t>
            </a:r>
            <a:endParaRPr lang="en-US" smtClean="0"/>
          </a:p>
        </p:txBody>
      </p:sp>
      <p:sp>
        <p:nvSpPr>
          <p:cNvPr id="44035" name="Rectangle 3"/>
          <p:cNvSpPr>
            <a:spLocks noGrp="1" noChangeArrowheads="1"/>
          </p:cNvSpPr>
          <p:nvPr>
            <p:ph idx="1"/>
          </p:nvPr>
        </p:nvSpPr>
        <p:spPr/>
        <p:txBody>
          <a:bodyPr/>
          <a:lstStyle/>
          <a:p>
            <a:pPr>
              <a:buNone/>
            </a:pPr>
            <a:r>
              <a:rPr lang="en-US" dirty="0" smtClean="0"/>
              <a:t>Now that we covered recovery strategies we need to look at a couple of recovery concepts that we will need to understand in the planning stage.</a:t>
            </a:r>
            <a:endParaRPr lang="en-US" dirty="0" smtClean="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smtClean="0"/>
              <a:t>Phase 4: Restoration (817)</a:t>
            </a:r>
            <a:endParaRPr lang="en-US" smtClean="0"/>
          </a:p>
        </p:txBody>
      </p:sp>
      <p:sp>
        <p:nvSpPr>
          <p:cNvPr id="45059" name="Rectangle 3"/>
          <p:cNvSpPr>
            <a:spLocks noGrp="1" noChangeArrowheads="1"/>
          </p:cNvSpPr>
          <p:nvPr>
            <p:ph idx="1"/>
          </p:nvPr>
        </p:nvSpPr>
        <p:spPr/>
        <p:txBody>
          <a:bodyPr>
            <a:normAutofit/>
          </a:bodyPr>
          <a:lstStyle/>
          <a:p>
            <a:pPr>
              <a:buNone/>
            </a:pPr>
            <a:r>
              <a:rPr lang="en-US" dirty="0" smtClean="0"/>
              <a:t>When planning it must be recognized that there are 3 different teams in DR.</a:t>
            </a:r>
          </a:p>
          <a:p>
            <a:r>
              <a:rPr lang="en-US" dirty="0" smtClean="0"/>
              <a:t>Damage Assessment team</a:t>
            </a:r>
          </a:p>
          <a:p>
            <a:r>
              <a:rPr lang="en-US" dirty="0" smtClean="0"/>
              <a:t>Restoration team</a:t>
            </a:r>
          </a:p>
          <a:p>
            <a:r>
              <a:rPr lang="en-US" dirty="0" smtClean="0"/>
              <a:t>Salvage team</a:t>
            </a:r>
          </a:p>
          <a:p>
            <a:endParaRPr lang="en-US" dirty="0" smtClean="0"/>
          </a:p>
          <a:p>
            <a:pPr>
              <a:buNone/>
            </a:pPr>
            <a:r>
              <a:rPr lang="en-US" dirty="0" smtClean="0"/>
              <a:t>Lets look at these in the next slides</a:t>
            </a:r>
          </a:p>
          <a:p>
            <a:endParaRPr lang="en-US" dirty="0" smtClean="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en-US" smtClean="0"/>
              <a:t>Phase 4: Restoration (817)</a:t>
            </a:r>
          </a:p>
        </p:txBody>
      </p:sp>
      <p:sp>
        <p:nvSpPr>
          <p:cNvPr id="46083" name="Rectangle 3"/>
          <p:cNvSpPr>
            <a:spLocks noGrp="1" noChangeArrowheads="1"/>
          </p:cNvSpPr>
          <p:nvPr>
            <p:ph idx="1"/>
          </p:nvPr>
        </p:nvSpPr>
        <p:spPr>
          <a:xfrm>
            <a:off x="152400" y="1524000"/>
            <a:ext cx="8839200" cy="5181600"/>
          </a:xfrm>
        </p:spPr>
        <p:txBody>
          <a:bodyPr/>
          <a:lstStyle/>
          <a:p>
            <a:pPr eaLnBrk="1" hangingPunct="1">
              <a:buFontTx/>
              <a:buNone/>
            </a:pPr>
            <a:r>
              <a:rPr lang="en-US" sz="2800" dirty="0" smtClean="0"/>
              <a:t>Damage Assessment </a:t>
            </a:r>
            <a:r>
              <a:rPr lang="en-US" sz="2800" dirty="0" smtClean="0"/>
              <a:t>Team’s purpose and goals:</a:t>
            </a:r>
          </a:p>
          <a:p>
            <a:r>
              <a:rPr lang="en-US" sz="2800" dirty="0" smtClean="0"/>
              <a:t> Assess </a:t>
            </a:r>
            <a:r>
              <a:rPr lang="en-US" sz="2800" dirty="0" smtClean="0"/>
              <a:t>the damage.*</a:t>
            </a:r>
            <a:endParaRPr lang="en-US" sz="2800" dirty="0" smtClean="0"/>
          </a:p>
          <a:p>
            <a:pPr eaLnBrk="1" hangingPunct="1"/>
            <a:r>
              <a:rPr lang="en-US" sz="2800" dirty="0" smtClean="0"/>
              <a:t>Determine </a:t>
            </a:r>
            <a:r>
              <a:rPr lang="en-US" sz="2800" dirty="0" smtClean="0"/>
              <a:t>cause of disaster</a:t>
            </a:r>
          </a:p>
          <a:p>
            <a:pPr eaLnBrk="1" hangingPunct="1"/>
            <a:r>
              <a:rPr lang="en-US" sz="2800" dirty="0" smtClean="0"/>
              <a:t>Determine potential for further damage</a:t>
            </a:r>
          </a:p>
          <a:p>
            <a:pPr eaLnBrk="1" hangingPunct="1"/>
            <a:r>
              <a:rPr lang="en-US" sz="2800" dirty="0" smtClean="0"/>
              <a:t>Identify affected business functions and </a:t>
            </a:r>
            <a:r>
              <a:rPr lang="en-US" sz="2800" dirty="0" smtClean="0"/>
              <a:t>assets*</a:t>
            </a:r>
            <a:endParaRPr lang="en-US" sz="2800" dirty="0" smtClean="0"/>
          </a:p>
          <a:p>
            <a:pPr eaLnBrk="1" hangingPunct="1"/>
            <a:r>
              <a:rPr lang="en-US" sz="2800" dirty="0" smtClean="0"/>
              <a:t>Indentify resources that must be replaced immediately</a:t>
            </a:r>
          </a:p>
          <a:p>
            <a:pPr eaLnBrk="1" hangingPunct="1"/>
            <a:r>
              <a:rPr lang="en-US" sz="2800" dirty="0" smtClean="0"/>
              <a:t>Estimate how long it will take to bring critical </a:t>
            </a:r>
            <a:r>
              <a:rPr lang="en-US" sz="2800" dirty="0" smtClean="0"/>
              <a:t>functions* </a:t>
            </a:r>
            <a:r>
              <a:rPr lang="en-US" sz="2800" dirty="0" smtClean="0"/>
              <a:t>online</a:t>
            </a:r>
          </a:p>
          <a:p>
            <a:pPr eaLnBrk="1" hangingPunct="1"/>
            <a:r>
              <a:rPr lang="en-US" sz="2800" dirty="0" smtClean="0"/>
              <a:t>Determine whether the BCP should be put into </a:t>
            </a:r>
            <a:r>
              <a:rPr lang="en-US" sz="2800" dirty="0" smtClean="0"/>
              <a:t>operation*</a:t>
            </a:r>
            <a:endParaRPr lang="en-US" sz="2800" dirty="0" smtClean="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en-US" smtClean="0"/>
              <a:t>Phase 4: Recovery (821)</a:t>
            </a:r>
          </a:p>
        </p:txBody>
      </p:sp>
      <p:sp>
        <p:nvSpPr>
          <p:cNvPr id="47107" name="Rectangle 3"/>
          <p:cNvSpPr>
            <a:spLocks noGrp="1" noChangeArrowheads="1"/>
          </p:cNvSpPr>
          <p:nvPr>
            <p:ph idx="1"/>
          </p:nvPr>
        </p:nvSpPr>
        <p:spPr/>
        <p:txBody>
          <a:bodyPr/>
          <a:lstStyle/>
          <a:p>
            <a:pPr eaLnBrk="1" hangingPunct="1">
              <a:buFontTx/>
              <a:buNone/>
            </a:pPr>
            <a:r>
              <a:rPr lang="en-US" dirty="0" smtClean="0"/>
              <a:t>Restoration Team – should be responsible for getting the alternate site into a working and functioning </a:t>
            </a:r>
            <a:r>
              <a:rPr lang="en-US" dirty="0" smtClean="0"/>
              <a:t>environment so </a:t>
            </a:r>
            <a:r>
              <a:rPr lang="en-US" i="1" dirty="0" smtClean="0"/>
              <a:t>business continuity </a:t>
            </a:r>
            <a:r>
              <a:rPr lang="en-US" dirty="0" smtClean="0"/>
              <a:t>is ensured.</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smtClean="0"/>
              <a:t>Terms</a:t>
            </a:r>
            <a:endParaRPr lang="en-US" smtClean="0"/>
          </a:p>
        </p:txBody>
      </p:sp>
      <p:sp>
        <p:nvSpPr>
          <p:cNvPr id="6147" name="Rectangle 3"/>
          <p:cNvSpPr>
            <a:spLocks noGrp="1" noChangeArrowheads="1"/>
          </p:cNvSpPr>
          <p:nvPr>
            <p:ph idx="1"/>
          </p:nvPr>
        </p:nvSpPr>
        <p:spPr/>
        <p:txBody>
          <a:bodyPr/>
          <a:lstStyle/>
          <a:p>
            <a:r>
              <a:rPr lang="en-US" dirty="0" smtClean="0"/>
              <a:t>Business Impact Analysis – Process of analyzing all business functions within the organization to determine the impact of a data processing outage.</a:t>
            </a:r>
          </a:p>
          <a:p>
            <a:r>
              <a:rPr lang="en-US" dirty="0" smtClean="0"/>
              <a:t>Business Resumption Planning – BRP develops procedures to initiate the recovery of business operations immediately following and outage or disaster.</a:t>
            </a:r>
          </a:p>
          <a:p>
            <a:pPr algn="ctr">
              <a:buNone/>
            </a:pPr>
            <a:r>
              <a:rPr lang="en-US" dirty="0" smtClean="0"/>
              <a:t>(more)</a:t>
            </a:r>
            <a:endParaRPr lang="en-US" dirty="0" smtClean="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en-US" smtClean="0"/>
              <a:t>Phase 4: Recovery (819)</a:t>
            </a:r>
          </a:p>
        </p:txBody>
      </p:sp>
      <p:sp>
        <p:nvSpPr>
          <p:cNvPr id="48131" name="Rectangle 3"/>
          <p:cNvSpPr>
            <a:spLocks noGrp="1" noChangeArrowheads="1"/>
          </p:cNvSpPr>
          <p:nvPr>
            <p:ph idx="1"/>
          </p:nvPr>
        </p:nvSpPr>
        <p:spPr>
          <a:xfrm>
            <a:off x="152400" y="1447800"/>
            <a:ext cx="8763000" cy="5181600"/>
          </a:xfrm>
        </p:spPr>
        <p:txBody>
          <a:bodyPr/>
          <a:lstStyle/>
          <a:p>
            <a:pPr>
              <a:buNone/>
            </a:pPr>
            <a:r>
              <a:rPr lang="en-US" dirty="0" smtClean="0"/>
              <a:t>Salvage Team – responsible for starting the processes of </a:t>
            </a:r>
            <a:r>
              <a:rPr lang="en-US" dirty="0" smtClean="0"/>
              <a:t>recovering </a:t>
            </a:r>
            <a:r>
              <a:rPr lang="en-US" dirty="0" smtClean="0"/>
              <a:t>the original site and moving </a:t>
            </a:r>
            <a:r>
              <a:rPr lang="en-US" dirty="0" smtClean="0"/>
              <a:t>back from </a:t>
            </a:r>
            <a:r>
              <a:rPr lang="en-US" dirty="0" smtClean="0"/>
              <a:t>the backup site. *</a:t>
            </a:r>
          </a:p>
          <a:p>
            <a:pPr lvl="1"/>
            <a:r>
              <a:rPr lang="en-US" dirty="0" smtClean="0"/>
              <a:t>The </a:t>
            </a:r>
            <a:r>
              <a:rPr lang="en-US" i="1" dirty="0" smtClean="0"/>
              <a:t>least critical functions </a:t>
            </a:r>
            <a:r>
              <a:rPr lang="en-US" dirty="0" smtClean="0"/>
              <a:t>should be moved </a:t>
            </a:r>
            <a:r>
              <a:rPr lang="en-US" b="1" dirty="0" smtClean="0"/>
              <a:t>first</a:t>
            </a:r>
            <a:r>
              <a:rPr lang="en-US" dirty="0" smtClean="0"/>
              <a:t>.*</a:t>
            </a:r>
            <a:endParaRPr lang="en-US" dirty="0" smtClean="0"/>
          </a:p>
          <a:p>
            <a:pPr lvl="1"/>
            <a:r>
              <a:rPr lang="en-US" dirty="0" smtClean="0"/>
              <a:t>When </a:t>
            </a:r>
            <a:r>
              <a:rPr lang="en-US" dirty="0" smtClean="0"/>
              <a:t>moving things back to the original site the </a:t>
            </a:r>
            <a:r>
              <a:rPr lang="en-US" i="1" dirty="0" smtClean="0"/>
              <a:t>most </a:t>
            </a:r>
            <a:r>
              <a:rPr lang="en-US" i="1" dirty="0" smtClean="0"/>
              <a:t>critical </a:t>
            </a:r>
            <a:r>
              <a:rPr lang="en-US" i="1" dirty="0" smtClean="0"/>
              <a:t>functions </a:t>
            </a:r>
            <a:r>
              <a:rPr lang="en-US" dirty="0" smtClean="0"/>
              <a:t>should be moved </a:t>
            </a:r>
            <a:r>
              <a:rPr lang="en-US" b="1" dirty="0" smtClean="0"/>
              <a:t>last</a:t>
            </a:r>
            <a:r>
              <a:rPr lang="en-US" dirty="0" smtClean="0"/>
              <a:t>*</a:t>
            </a:r>
            <a:endParaRPr lang="en-US" dirty="0" smtClean="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normAutofit fontScale="90000"/>
          </a:bodyPr>
          <a:lstStyle/>
          <a:p>
            <a:r>
              <a:rPr lang="en-US" smtClean="0"/>
              <a:t>Phase 5:  Plan design and development ()</a:t>
            </a:r>
            <a:endParaRPr lang="en-US" smtClean="0"/>
          </a:p>
        </p:txBody>
      </p:sp>
      <p:sp>
        <p:nvSpPr>
          <p:cNvPr id="49155" name="Rectangle 3"/>
          <p:cNvSpPr>
            <a:spLocks noGrp="1" noChangeArrowheads="1"/>
          </p:cNvSpPr>
          <p:nvPr>
            <p:ph idx="1"/>
          </p:nvPr>
        </p:nvSpPr>
        <p:spPr/>
        <p:txBody>
          <a:bodyPr>
            <a:normAutofit fontScale="92500" lnSpcReduction="20000"/>
          </a:bodyPr>
          <a:lstStyle/>
          <a:p>
            <a:pPr>
              <a:buNone/>
            </a:pPr>
            <a:r>
              <a:rPr lang="en-US" dirty="0" smtClean="0"/>
              <a:t>Now the organization needs to actually come up with a goals and a plan for attaining these goals. These plans must contain certain key information.</a:t>
            </a:r>
          </a:p>
          <a:p>
            <a:pPr lvl="1"/>
            <a:r>
              <a:rPr lang="en-US" dirty="0" smtClean="0"/>
              <a:t>Responsibility – who are the individuals responsible for what. What is expected of them, how will they be trained</a:t>
            </a:r>
          </a:p>
          <a:p>
            <a:pPr lvl="1"/>
            <a:r>
              <a:rPr lang="en-US" dirty="0" smtClean="0"/>
              <a:t>Authority – in times of crisis who is in charge. </a:t>
            </a:r>
          </a:p>
          <a:p>
            <a:pPr lvl="1"/>
            <a:r>
              <a:rPr lang="en-US" dirty="0" smtClean="0"/>
              <a:t>Priorities – What are the critical processes, what are the priorities.</a:t>
            </a:r>
          </a:p>
          <a:p>
            <a:pPr lvl="1"/>
            <a:r>
              <a:rPr lang="en-US" dirty="0" smtClean="0"/>
              <a:t>Implementation and Testing – how will we implement our plans, how will it be tested.</a:t>
            </a:r>
          </a:p>
          <a:p>
            <a:pPr lvl="1">
              <a:buNone/>
            </a:pPr>
            <a:endParaRPr lang="en-US" dirty="0" smtClean="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normAutofit fontScale="90000"/>
          </a:bodyPr>
          <a:lstStyle/>
          <a:p>
            <a:pPr eaLnBrk="1" hangingPunct="1"/>
            <a:r>
              <a:rPr lang="en-US" sz="4000" smtClean="0"/>
              <a:t>Phase 5: Plan Design and Development ()</a:t>
            </a:r>
          </a:p>
        </p:txBody>
      </p:sp>
      <p:sp>
        <p:nvSpPr>
          <p:cNvPr id="50179" name="Rectangle 3"/>
          <p:cNvSpPr>
            <a:spLocks noGrp="1" noChangeArrowheads="1"/>
          </p:cNvSpPr>
          <p:nvPr>
            <p:ph idx="1"/>
          </p:nvPr>
        </p:nvSpPr>
        <p:spPr>
          <a:xfrm>
            <a:off x="152400" y="1447800"/>
            <a:ext cx="8839200" cy="5257800"/>
          </a:xfrm>
        </p:spPr>
        <p:txBody>
          <a:bodyPr/>
          <a:lstStyle/>
          <a:p>
            <a:pPr eaLnBrk="1" hangingPunct="1">
              <a:buFontTx/>
              <a:buNone/>
            </a:pPr>
            <a:r>
              <a:rPr lang="en-US" dirty="0" smtClean="0"/>
              <a:t>Strategies/concerns for the plan</a:t>
            </a:r>
            <a:endParaRPr lang="en-US" dirty="0" smtClean="0"/>
          </a:p>
          <a:p>
            <a:pPr lvl="1"/>
            <a:r>
              <a:rPr lang="en-US" dirty="0" smtClean="0"/>
              <a:t>Copies of the plan need to be kept in one or more locations. (why)</a:t>
            </a:r>
          </a:p>
          <a:p>
            <a:pPr lvl="1"/>
            <a:r>
              <a:rPr lang="en-US" dirty="0" smtClean="0"/>
              <a:t>Plans must be in paper and electronic format</a:t>
            </a:r>
          </a:p>
          <a:p>
            <a:pPr lvl="1"/>
            <a:r>
              <a:rPr lang="en-US" dirty="0" smtClean="0"/>
              <a:t>Call tress should be implemented</a:t>
            </a:r>
          </a:p>
          <a:p>
            <a:pPr eaLnBrk="1" hangingPunct="1"/>
            <a:endParaRPr lang="en-US" dirty="0" smtClean="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n-US" smtClean="0"/>
              <a:t>BCP: Phase 6 – Testing ()</a:t>
            </a:r>
            <a:endParaRPr lang="en-US" smtClean="0"/>
          </a:p>
        </p:txBody>
      </p:sp>
      <p:sp>
        <p:nvSpPr>
          <p:cNvPr id="51203" name="Rectangle 3"/>
          <p:cNvSpPr>
            <a:spLocks noGrp="1" noChangeArrowheads="1"/>
          </p:cNvSpPr>
          <p:nvPr>
            <p:ph idx="1"/>
          </p:nvPr>
        </p:nvSpPr>
        <p:spPr/>
        <p:txBody>
          <a:bodyPr>
            <a:normAutofit fontScale="92500" lnSpcReduction="20000"/>
          </a:bodyPr>
          <a:lstStyle/>
          <a:p>
            <a:pPr>
              <a:buNone/>
            </a:pPr>
            <a:r>
              <a:rPr lang="en-US" dirty="0" smtClean="0"/>
              <a:t>Once the plan is developed we need to have </a:t>
            </a:r>
            <a:r>
              <a:rPr lang="en-US" i="1" dirty="0" smtClean="0"/>
              <a:t>assurance </a:t>
            </a:r>
            <a:r>
              <a:rPr lang="en-US" dirty="0" smtClean="0"/>
              <a:t>that the plan and strategies will work, the plan needs to be tested.</a:t>
            </a:r>
          </a:p>
          <a:p>
            <a:pPr lvl="1"/>
            <a:r>
              <a:rPr lang="en-US" dirty="0" smtClean="0"/>
              <a:t>Testing it also allows us to see where the plan can be improved, or if new changes in environment will require the plan to be updated (what company doesn’t change and grow?)</a:t>
            </a:r>
          </a:p>
          <a:p>
            <a:pPr lvl="1"/>
            <a:r>
              <a:rPr lang="en-US" dirty="0" smtClean="0"/>
              <a:t>Testing should be carried out at LEAST once a year.*</a:t>
            </a:r>
          </a:p>
          <a:p>
            <a:pPr lvl="1"/>
            <a:r>
              <a:rPr lang="en-US" dirty="0" smtClean="0"/>
              <a:t>Any problems that occurred should be documented and reported to management.*</a:t>
            </a:r>
          </a:p>
          <a:p>
            <a:pPr lvl="1"/>
            <a:endParaRPr lang="en-US" dirty="0" smtClean="0"/>
          </a:p>
          <a:p>
            <a:pPr>
              <a:buNone/>
            </a:pPr>
            <a:r>
              <a:rPr lang="en-US" dirty="0" smtClean="0"/>
              <a:t>Overview of testing methods on upcoming slides.</a:t>
            </a:r>
          </a:p>
          <a:p>
            <a:endParaRPr lang="en-US" dirty="0" smtClean="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n-US" smtClean="0"/>
              <a:t>Checklist Test (826)</a:t>
            </a:r>
            <a:endParaRPr lang="en-US" smtClean="0"/>
          </a:p>
        </p:txBody>
      </p:sp>
      <p:sp>
        <p:nvSpPr>
          <p:cNvPr id="52227" name="Rectangle 3"/>
          <p:cNvSpPr>
            <a:spLocks noGrp="1" noChangeArrowheads="1"/>
          </p:cNvSpPr>
          <p:nvPr>
            <p:ph idx="1"/>
          </p:nvPr>
        </p:nvSpPr>
        <p:spPr/>
        <p:txBody>
          <a:bodyPr/>
          <a:lstStyle/>
          <a:p>
            <a:pPr>
              <a:buNone/>
            </a:pPr>
            <a:r>
              <a:rPr lang="en-US" dirty="0" smtClean="0"/>
              <a:t>BCP is distributed to departments and functional areas for review. The managers read over and indicate if anything is missing or should be modified. (manager “checks off” that the plan is OK for their department)</a:t>
            </a:r>
            <a:endParaRPr lang="en-US" dirty="0" smtClean="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smtClean="0"/>
              <a:t>Structured Walk-Through (826)</a:t>
            </a:r>
            <a:endParaRPr lang="en-US" smtClean="0"/>
          </a:p>
        </p:txBody>
      </p:sp>
      <p:sp>
        <p:nvSpPr>
          <p:cNvPr id="53251" name="Rectangle 3"/>
          <p:cNvSpPr>
            <a:spLocks noGrp="1" noChangeArrowheads="1"/>
          </p:cNvSpPr>
          <p:nvPr>
            <p:ph idx="1"/>
          </p:nvPr>
        </p:nvSpPr>
        <p:spPr/>
        <p:txBody>
          <a:bodyPr/>
          <a:lstStyle/>
          <a:p>
            <a:pPr>
              <a:buNone/>
            </a:pPr>
            <a:r>
              <a:rPr lang="en-US" dirty="0" smtClean="0"/>
              <a:t>Representatives from each department come together AS A GROUP, they walk through the plan and different scenarios from beginning to end to make sure nothing is left out.</a:t>
            </a:r>
            <a:endParaRPr lang="en-US" dirty="0" smtClean="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US" smtClean="0"/>
              <a:t>Simulation Test (827)</a:t>
            </a:r>
            <a:endParaRPr lang="en-US" smtClean="0"/>
          </a:p>
        </p:txBody>
      </p:sp>
      <p:sp>
        <p:nvSpPr>
          <p:cNvPr id="54275" name="Rectangle 3"/>
          <p:cNvSpPr>
            <a:spLocks noGrp="1" noChangeArrowheads="1"/>
          </p:cNvSpPr>
          <p:nvPr>
            <p:ph idx="1"/>
          </p:nvPr>
        </p:nvSpPr>
        <p:spPr/>
        <p:txBody>
          <a:bodyPr/>
          <a:lstStyle/>
          <a:p>
            <a:pPr>
              <a:buNone/>
            </a:pPr>
            <a:r>
              <a:rPr lang="en-US" dirty="0" smtClean="0"/>
              <a:t>A specific scenario is proposed, all required employees come together and start to simulate that the event has happened and start taking action to recover. The idea is to see if any problems come up or if any concerns were left out.</a:t>
            </a:r>
            <a:endParaRPr lang="en-US" dirty="0" smtClean="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US" smtClean="0"/>
              <a:t>Parallel Test (827)</a:t>
            </a:r>
            <a:endParaRPr lang="en-US" smtClean="0"/>
          </a:p>
        </p:txBody>
      </p:sp>
      <p:sp>
        <p:nvSpPr>
          <p:cNvPr id="55299" name="Rectangle 3"/>
          <p:cNvSpPr>
            <a:spLocks noGrp="1" noChangeArrowheads="1"/>
          </p:cNvSpPr>
          <p:nvPr>
            <p:ph idx="1"/>
          </p:nvPr>
        </p:nvSpPr>
        <p:spPr/>
        <p:txBody>
          <a:bodyPr/>
          <a:lstStyle/>
          <a:p>
            <a:pPr>
              <a:buNone/>
            </a:pPr>
            <a:r>
              <a:rPr lang="en-US" dirty="0" smtClean="0"/>
              <a:t>Some systems are moved to the alternate site and processing takes place. The results are compared to the real processing to see if anything needs to change.</a:t>
            </a:r>
            <a:endParaRPr lang="en-US" dirty="0" smtClean="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en-US" smtClean="0"/>
              <a:t>Full Interruption test (827)</a:t>
            </a:r>
            <a:endParaRPr lang="en-US" smtClean="0"/>
          </a:p>
        </p:txBody>
      </p:sp>
      <p:sp>
        <p:nvSpPr>
          <p:cNvPr id="56323" name="Rectangle 3"/>
          <p:cNvSpPr>
            <a:spLocks noGrp="1" noChangeArrowheads="1"/>
          </p:cNvSpPr>
          <p:nvPr>
            <p:ph idx="1"/>
          </p:nvPr>
        </p:nvSpPr>
        <p:spPr/>
        <p:txBody>
          <a:bodyPr>
            <a:normAutofit fontScale="92500" lnSpcReduction="20000"/>
          </a:bodyPr>
          <a:lstStyle/>
          <a:p>
            <a:pPr>
              <a:buNone/>
            </a:pPr>
            <a:r>
              <a:rPr lang="en-US" dirty="0" smtClean="0"/>
              <a:t>The original site is shutdown and processing is moved to the alternate site .The recovery team fulfils it’s obligation in preparing the systems and environment for the alternate site.</a:t>
            </a:r>
          </a:p>
          <a:p>
            <a:pPr lvl="1"/>
            <a:r>
              <a:rPr lang="en-US" dirty="0" smtClean="0"/>
              <a:t>Most intrusive, it is a full blown drill.</a:t>
            </a:r>
          </a:p>
          <a:p>
            <a:pPr lvl="1"/>
            <a:r>
              <a:rPr lang="en-US" dirty="0" smtClean="0"/>
              <a:t>Requires a hot, mirror or redundant site.</a:t>
            </a:r>
          </a:p>
          <a:p>
            <a:pPr lvl="1"/>
            <a:r>
              <a:rPr lang="en-US" dirty="0" smtClean="0"/>
              <a:t>Requires massive planning and co-ordination</a:t>
            </a:r>
          </a:p>
          <a:p>
            <a:pPr lvl="1"/>
            <a:r>
              <a:rPr lang="en-US" dirty="0" smtClean="0"/>
              <a:t>It is a risky test and can cause damage if not managed properly*</a:t>
            </a:r>
          </a:p>
          <a:p>
            <a:pPr lvl="1"/>
            <a:r>
              <a:rPr lang="en-US" dirty="0" smtClean="0"/>
              <a:t>Senior management approval is </a:t>
            </a:r>
            <a:r>
              <a:rPr lang="en-US" b="1" dirty="0" smtClean="0"/>
              <a:t>required</a:t>
            </a:r>
            <a:r>
              <a:rPr lang="en-US" dirty="0" smtClean="0"/>
              <a:t> due to the risks involved*</a:t>
            </a:r>
          </a:p>
          <a:p>
            <a:endParaRPr lang="en-US" dirty="0" smtClean="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normAutofit fontScale="90000"/>
          </a:bodyPr>
          <a:lstStyle/>
          <a:p>
            <a:r>
              <a:rPr lang="en-US" smtClean="0"/>
              <a:t>Phase 7: Maintaining the Plan (829)</a:t>
            </a:r>
            <a:endParaRPr lang="en-US" smtClean="0"/>
          </a:p>
        </p:txBody>
      </p:sp>
      <p:sp>
        <p:nvSpPr>
          <p:cNvPr id="57347" name="Rectangle 3"/>
          <p:cNvSpPr>
            <a:spLocks noGrp="1" noChangeArrowheads="1"/>
          </p:cNvSpPr>
          <p:nvPr>
            <p:ph idx="1"/>
          </p:nvPr>
        </p:nvSpPr>
        <p:spPr/>
        <p:txBody>
          <a:bodyPr>
            <a:normAutofit fontScale="92500" lnSpcReduction="10000"/>
          </a:bodyPr>
          <a:lstStyle/>
          <a:p>
            <a:pPr>
              <a:buNone/>
            </a:pPr>
            <a:r>
              <a:rPr lang="en-US" dirty="0" smtClean="0"/>
              <a:t>Now that the plan it tested and verified. It needs to be maintained!</a:t>
            </a:r>
          </a:p>
          <a:p>
            <a:r>
              <a:rPr lang="en-US" dirty="0" smtClean="0"/>
              <a:t> Systems and processes become out of date and need constant </a:t>
            </a:r>
            <a:r>
              <a:rPr lang="en-US" dirty="0" err="1" smtClean="0"/>
              <a:t>refrest</a:t>
            </a:r>
            <a:r>
              <a:rPr lang="en-US" dirty="0" smtClean="0"/>
              <a:t>.</a:t>
            </a:r>
          </a:p>
          <a:p>
            <a:r>
              <a:rPr lang="en-US" dirty="0" smtClean="0"/>
              <a:t>BCP plan may not be integrated into change management process (it should be)*</a:t>
            </a:r>
          </a:p>
          <a:p>
            <a:r>
              <a:rPr lang="en-US" dirty="0" smtClean="0"/>
              <a:t>Infrastructure or environment changes*</a:t>
            </a:r>
            <a:endParaRPr lang="en-US" dirty="0" smtClean="0">
              <a:sym typeface="Wingdings" pitchFamily="2" charset="2"/>
            </a:endParaRPr>
          </a:p>
          <a:p>
            <a:r>
              <a:rPr lang="en-US" dirty="0" smtClean="0"/>
              <a:t>Company re-organization or growth</a:t>
            </a:r>
          </a:p>
          <a:p>
            <a:r>
              <a:rPr lang="en-US" dirty="0" smtClean="0"/>
              <a:t>Changes in hardware or software</a:t>
            </a:r>
          </a:p>
          <a:p>
            <a:r>
              <a:rPr lang="en-US" dirty="0" smtClean="0"/>
              <a:t>Employee turn over</a:t>
            </a:r>
          </a:p>
          <a:p>
            <a:pPr>
              <a:buNone/>
            </a:pPr>
            <a:endParaRPr lang="en-US"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smtClean="0"/>
              <a:t>Terms</a:t>
            </a:r>
            <a:endParaRPr lang="en-US" smtClean="0"/>
          </a:p>
        </p:txBody>
      </p:sp>
      <p:sp>
        <p:nvSpPr>
          <p:cNvPr id="7171" name="Rectangle 3"/>
          <p:cNvSpPr>
            <a:spLocks noGrp="1" noChangeArrowheads="1"/>
          </p:cNvSpPr>
          <p:nvPr>
            <p:ph idx="1"/>
          </p:nvPr>
        </p:nvSpPr>
        <p:spPr/>
        <p:txBody>
          <a:bodyPr>
            <a:normAutofit fontScale="92500" lnSpcReduction="20000"/>
          </a:bodyPr>
          <a:lstStyle/>
          <a:p>
            <a:r>
              <a:rPr lang="en-US" dirty="0" smtClean="0"/>
              <a:t>Critical Business Functions – The business functions and processes that MUST be restored immediately to ensure the organizations assets are protected, goals met and that the organization is in compliance with any regulations and legal responsibilities.</a:t>
            </a:r>
          </a:p>
          <a:p>
            <a:endParaRPr lang="en-US" dirty="0" smtClean="0"/>
          </a:p>
          <a:p>
            <a:r>
              <a:rPr lang="en-US" dirty="0" smtClean="0"/>
              <a:t>Critical System – The hardware and software necessary to ensure the viability of a business unit or organization during an interruption in normal data processing support.</a:t>
            </a:r>
          </a:p>
          <a:p>
            <a:pPr algn="ctr">
              <a:buNone/>
            </a:pPr>
            <a:r>
              <a:rPr lang="en-US" dirty="0" smtClean="0"/>
              <a:t>(more)</a:t>
            </a:r>
            <a:endParaRPr lang="en-US" dirty="0" smtClean="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normAutofit fontScale="90000"/>
          </a:bodyPr>
          <a:lstStyle/>
          <a:p>
            <a:r>
              <a:rPr lang="en-US" smtClean="0"/>
              <a:t>Phase 7: Maintaining the Plan (829)</a:t>
            </a:r>
            <a:endParaRPr lang="en-US" smtClean="0"/>
          </a:p>
        </p:txBody>
      </p:sp>
      <p:sp>
        <p:nvSpPr>
          <p:cNvPr id="58371" name="Rectangle 3"/>
          <p:cNvSpPr>
            <a:spLocks noGrp="1" noChangeArrowheads="1"/>
          </p:cNvSpPr>
          <p:nvPr>
            <p:ph idx="1"/>
          </p:nvPr>
        </p:nvSpPr>
        <p:spPr/>
        <p:txBody>
          <a:bodyPr>
            <a:normAutofit lnSpcReduction="10000"/>
          </a:bodyPr>
          <a:lstStyle/>
          <a:p>
            <a:pPr>
              <a:buNone/>
            </a:pPr>
            <a:r>
              <a:rPr lang="en-US" dirty="0" smtClean="0"/>
              <a:t>Strategies to keep the plan maintained and valid.</a:t>
            </a:r>
          </a:p>
          <a:p>
            <a:pPr lvl="1"/>
            <a:r>
              <a:rPr lang="en-US" dirty="0" smtClean="0"/>
              <a:t>Make BCP planning part of every business decision!</a:t>
            </a:r>
          </a:p>
          <a:p>
            <a:pPr lvl="1"/>
            <a:r>
              <a:rPr lang="en-US" dirty="0" smtClean="0"/>
              <a:t>Insert BCP maintenance responsibilities into job descriptions</a:t>
            </a:r>
          </a:p>
          <a:p>
            <a:pPr lvl="1"/>
            <a:r>
              <a:rPr lang="en-US" dirty="0" smtClean="0"/>
              <a:t>Include maintenance in personnel evaluations</a:t>
            </a:r>
          </a:p>
          <a:p>
            <a:pPr lvl="1"/>
            <a:r>
              <a:rPr lang="en-US" dirty="0" smtClean="0"/>
              <a:t>Perform internal audits that include DR and BCP procedures</a:t>
            </a:r>
          </a:p>
          <a:p>
            <a:pPr lvl="1"/>
            <a:r>
              <a:rPr lang="en-US" dirty="0" smtClean="0"/>
              <a:t>Test the plan yearly*</a:t>
            </a:r>
            <a:endParaRPr lang="en-US" dirty="0" smtClean="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ctrTitle"/>
          </p:nvPr>
        </p:nvSpPr>
        <p:spPr/>
        <p:txBody>
          <a:bodyPr/>
          <a:lstStyle/>
          <a:p>
            <a:pPr eaLnBrk="1" hangingPunct="1"/>
            <a:r>
              <a:rPr lang="en-US" smtClean="0"/>
              <a:t>Backups</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eaLnBrk="1" hangingPunct="1"/>
            <a:r>
              <a:rPr lang="en-US" smtClean="0"/>
              <a:t>Backups (809)</a:t>
            </a:r>
          </a:p>
        </p:txBody>
      </p:sp>
      <p:sp>
        <p:nvSpPr>
          <p:cNvPr id="60419" name="Rectangle 3"/>
          <p:cNvSpPr>
            <a:spLocks noGrp="1" noChangeArrowheads="1"/>
          </p:cNvSpPr>
          <p:nvPr>
            <p:ph idx="1"/>
          </p:nvPr>
        </p:nvSpPr>
        <p:spPr>
          <a:xfrm>
            <a:off x="228600" y="1524000"/>
            <a:ext cx="8686800" cy="5105400"/>
          </a:xfrm>
        </p:spPr>
        <p:txBody>
          <a:bodyPr/>
          <a:lstStyle/>
          <a:p>
            <a:pPr eaLnBrk="1" hangingPunct="1">
              <a:buNone/>
            </a:pPr>
            <a:endParaRPr lang="en-US" dirty="0" smtClean="0"/>
          </a:p>
          <a:p>
            <a:pPr eaLnBrk="1" hangingPunct="1">
              <a:buNone/>
            </a:pPr>
            <a:endParaRPr lang="en-US" dirty="0" smtClean="0"/>
          </a:p>
          <a:p>
            <a:pPr eaLnBrk="1" hangingPunct="1">
              <a:buNone/>
            </a:pPr>
            <a:endParaRPr lang="en-US" dirty="0" smtClean="0"/>
          </a:p>
          <a:p>
            <a:pPr eaLnBrk="1" hangingPunct="1">
              <a:buNone/>
            </a:pPr>
            <a:endParaRPr lang="en-US" dirty="0" smtClean="0"/>
          </a:p>
          <a:p>
            <a:pPr eaLnBrk="1" hangingPunct="1">
              <a:buNone/>
            </a:pPr>
            <a:r>
              <a:rPr lang="en-US" dirty="0" smtClean="0"/>
              <a:t>I </a:t>
            </a:r>
            <a:r>
              <a:rPr lang="en-US" dirty="0" smtClean="0"/>
              <a:t>said we’d talk about backups later : )</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en-US" smtClean="0"/>
              <a:t>Backup types (809)</a:t>
            </a:r>
            <a:endParaRPr lang="en-US" smtClean="0"/>
          </a:p>
        </p:txBody>
      </p:sp>
      <p:sp>
        <p:nvSpPr>
          <p:cNvPr id="61443" name="Rectangle 3"/>
          <p:cNvSpPr>
            <a:spLocks noGrp="1" noChangeArrowheads="1"/>
          </p:cNvSpPr>
          <p:nvPr>
            <p:ph idx="1"/>
          </p:nvPr>
        </p:nvSpPr>
        <p:spPr/>
        <p:txBody>
          <a:bodyPr/>
          <a:lstStyle/>
          <a:p>
            <a:r>
              <a:rPr lang="en-US" dirty="0" smtClean="0"/>
              <a:t>Archive bit – A bit or way of an operating system of noting when a file has been altered and needs to be backed up. Required for any type of traditional backup.</a:t>
            </a:r>
          </a:p>
          <a:p>
            <a:endParaRPr lang="en-US" dirty="0" smtClean="0"/>
          </a:p>
          <a:p>
            <a:pPr>
              <a:buNone/>
            </a:pPr>
            <a:r>
              <a:rPr lang="en-US" dirty="0" smtClean="0"/>
              <a:t>Type of traditional backups (next slides)</a:t>
            </a:r>
          </a:p>
          <a:p>
            <a:pPr lvl="1"/>
            <a:r>
              <a:rPr lang="en-US" dirty="0" smtClean="0"/>
              <a:t>Full</a:t>
            </a:r>
          </a:p>
          <a:p>
            <a:pPr lvl="1"/>
            <a:r>
              <a:rPr lang="en-US" dirty="0" smtClean="0"/>
              <a:t>Incremental</a:t>
            </a:r>
          </a:p>
          <a:p>
            <a:pPr lvl="1"/>
            <a:r>
              <a:rPr lang="en-US" dirty="0" smtClean="0"/>
              <a:t>Differential</a:t>
            </a:r>
          </a:p>
          <a:p>
            <a:endParaRPr lang="en-US" dirty="0" smtClean="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eaLnBrk="1" hangingPunct="1"/>
            <a:r>
              <a:rPr lang="en-US" smtClean="0"/>
              <a:t>Full (810)</a:t>
            </a:r>
            <a:endParaRPr lang="en-US" smtClean="0"/>
          </a:p>
        </p:txBody>
      </p:sp>
      <p:sp>
        <p:nvSpPr>
          <p:cNvPr id="62467" name="Rectangle 3"/>
          <p:cNvSpPr>
            <a:spLocks noGrp="1" noChangeArrowheads="1"/>
          </p:cNvSpPr>
          <p:nvPr>
            <p:ph idx="1"/>
          </p:nvPr>
        </p:nvSpPr>
        <p:spPr>
          <a:xfrm>
            <a:off x="6172200" y="1600200"/>
            <a:ext cx="2819400" cy="5105400"/>
          </a:xfrm>
        </p:spPr>
        <p:txBody>
          <a:bodyPr/>
          <a:lstStyle/>
          <a:p>
            <a:pPr eaLnBrk="1" hangingPunct="1"/>
            <a:r>
              <a:rPr lang="en-US" smtClean="0"/>
              <a:t>All data everyday!</a:t>
            </a:r>
          </a:p>
          <a:p>
            <a:pPr eaLnBrk="1" hangingPunct="1">
              <a:buFontTx/>
              <a:buNone/>
            </a:pPr>
            <a:endParaRPr lang="en-US" smtClean="0"/>
          </a:p>
          <a:p>
            <a:pPr eaLnBrk="1" hangingPunct="1"/>
            <a:r>
              <a:rPr lang="en-US" smtClean="0"/>
              <a:t>Clear archive bit after backups</a:t>
            </a:r>
            <a:endParaRPr lang="en-US" smtClean="0"/>
          </a:p>
        </p:txBody>
      </p:sp>
      <p:pic>
        <p:nvPicPr>
          <p:cNvPr id="62468" name="Picture 4" descr="fullbackup"/>
          <p:cNvPicPr>
            <a:picLocks noChangeAspect="1" noChangeArrowheads="1"/>
          </p:cNvPicPr>
          <p:nvPr/>
        </p:nvPicPr>
        <p:blipFill>
          <a:blip r:embed="rId2" cstate="print"/>
          <a:srcRect/>
          <a:stretch>
            <a:fillRect/>
          </a:stretch>
        </p:blipFill>
        <p:spPr bwMode="auto">
          <a:xfrm>
            <a:off x="152400" y="1562966"/>
            <a:ext cx="5943600" cy="513310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r>
              <a:rPr lang="en-US" smtClean="0"/>
              <a:t>Incremental (810)</a:t>
            </a:r>
          </a:p>
        </p:txBody>
      </p:sp>
      <p:sp>
        <p:nvSpPr>
          <p:cNvPr id="63491" name="Rectangle 3"/>
          <p:cNvSpPr>
            <a:spLocks noGrp="1" noChangeArrowheads="1"/>
          </p:cNvSpPr>
          <p:nvPr>
            <p:ph idx="1"/>
          </p:nvPr>
        </p:nvSpPr>
        <p:spPr>
          <a:xfrm>
            <a:off x="6019800" y="1752600"/>
            <a:ext cx="2895600" cy="4876800"/>
          </a:xfrm>
        </p:spPr>
        <p:txBody>
          <a:bodyPr/>
          <a:lstStyle/>
          <a:p>
            <a:pPr eaLnBrk="1" hangingPunct="1"/>
            <a:r>
              <a:rPr lang="en-US" smtClean="0"/>
              <a:t>Only files that changed since last full or last incr</a:t>
            </a:r>
          </a:p>
          <a:p>
            <a:pPr eaLnBrk="1" hangingPunct="1"/>
            <a:r>
              <a:rPr lang="en-US" smtClean="0"/>
              <a:t>Reset the archive bit</a:t>
            </a:r>
          </a:p>
        </p:txBody>
      </p:sp>
      <p:pic>
        <p:nvPicPr>
          <p:cNvPr id="63492" name="Picture 4" descr="incrementalbackup"/>
          <p:cNvPicPr>
            <a:picLocks noChangeAspect="1" noChangeArrowheads="1"/>
          </p:cNvPicPr>
          <p:nvPr/>
        </p:nvPicPr>
        <p:blipFill>
          <a:blip r:embed="rId2" cstate="print"/>
          <a:srcRect/>
          <a:stretch>
            <a:fillRect/>
          </a:stretch>
        </p:blipFill>
        <p:spPr bwMode="auto">
          <a:xfrm>
            <a:off x="152400" y="1703388"/>
            <a:ext cx="5791200" cy="50022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eaLnBrk="1" hangingPunct="1"/>
            <a:r>
              <a:rPr lang="en-US" smtClean="0"/>
              <a:t>Differential (810)</a:t>
            </a:r>
          </a:p>
        </p:txBody>
      </p:sp>
      <p:sp>
        <p:nvSpPr>
          <p:cNvPr id="64515" name="Rectangle 3"/>
          <p:cNvSpPr>
            <a:spLocks noGrp="1" noChangeArrowheads="1"/>
          </p:cNvSpPr>
          <p:nvPr>
            <p:ph idx="1"/>
          </p:nvPr>
        </p:nvSpPr>
        <p:spPr>
          <a:xfrm>
            <a:off x="5943600" y="1600200"/>
            <a:ext cx="3048000" cy="4953000"/>
          </a:xfrm>
        </p:spPr>
        <p:txBody>
          <a:bodyPr/>
          <a:lstStyle/>
          <a:p>
            <a:pPr eaLnBrk="1" hangingPunct="1"/>
            <a:r>
              <a:rPr lang="en-US" smtClean="0"/>
              <a:t>Only files changed since last full or diff</a:t>
            </a:r>
          </a:p>
          <a:p>
            <a:pPr eaLnBrk="1" hangingPunct="1"/>
            <a:r>
              <a:rPr lang="en-US" smtClean="0"/>
              <a:t>DO NOT reset the archive bit</a:t>
            </a:r>
          </a:p>
        </p:txBody>
      </p:sp>
      <p:pic>
        <p:nvPicPr>
          <p:cNvPr id="64516" name="Picture 4" descr="differntialbackup"/>
          <p:cNvPicPr>
            <a:picLocks noChangeAspect="1" noChangeArrowheads="1"/>
          </p:cNvPicPr>
          <p:nvPr/>
        </p:nvPicPr>
        <p:blipFill>
          <a:blip r:embed="rId2" cstate="print"/>
          <a:srcRect/>
          <a:stretch>
            <a:fillRect/>
          </a:stretch>
        </p:blipFill>
        <p:spPr bwMode="auto">
          <a:xfrm>
            <a:off x="152400" y="1600200"/>
            <a:ext cx="5867400" cy="50657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r>
              <a:rPr lang="en-US" smtClean="0"/>
              <a:t>Backup Types</a:t>
            </a:r>
            <a:endParaRPr lang="en-US" smtClean="0"/>
          </a:p>
        </p:txBody>
      </p:sp>
      <p:sp>
        <p:nvSpPr>
          <p:cNvPr id="65539" name="Rectangle 3"/>
          <p:cNvSpPr>
            <a:spLocks noGrp="1" noChangeArrowheads="1"/>
          </p:cNvSpPr>
          <p:nvPr>
            <p:ph idx="1"/>
          </p:nvPr>
        </p:nvSpPr>
        <p:spPr/>
        <p:txBody>
          <a:bodyPr/>
          <a:lstStyle/>
          <a:p>
            <a:pPr>
              <a:buNone/>
            </a:pPr>
            <a:r>
              <a:rPr lang="en-US" dirty="0" smtClean="0"/>
              <a:t>For the exam. Be able to </a:t>
            </a:r>
          </a:p>
          <a:p>
            <a:pPr lvl="1"/>
            <a:r>
              <a:rPr lang="en-US" dirty="0" smtClean="0"/>
              <a:t>order the backup types by time needed to backup.</a:t>
            </a:r>
          </a:p>
          <a:p>
            <a:pPr lvl="1"/>
            <a:r>
              <a:rPr lang="en-US" dirty="0" smtClean="0"/>
              <a:t>Explain the Restore process for each type</a:t>
            </a:r>
          </a:p>
          <a:p>
            <a:pPr lvl="1"/>
            <a:r>
              <a:rPr lang="en-US" dirty="0" smtClean="0"/>
              <a:t>Order the backup types by ease needed to restore.</a:t>
            </a:r>
          </a:p>
          <a:p>
            <a:pPr lvl="1"/>
            <a:r>
              <a:rPr lang="en-US" dirty="0" smtClean="0"/>
              <a:t>Determine which type of backup is best for a certain scenario/set of needs and requirements.</a:t>
            </a:r>
          </a:p>
          <a:p>
            <a:endParaRPr lang="en-US" dirty="0" smtClean="0"/>
          </a:p>
          <a:p>
            <a:endParaRPr lang="en-US" dirty="0" smtClean="0"/>
          </a:p>
          <a:p>
            <a:endParaRPr lang="en-US" dirty="0" smtClean="0"/>
          </a:p>
          <a:p>
            <a:endParaRPr lang="en-US" dirty="0" smtClean="0"/>
          </a:p>
          <a:p>
            <a:endParaRPr lang="en-US" dirty="0" smtClean="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r>
              <a:rPr lang="en-US" smtClean="0"/>
              <a:t>Backup storage</a:t>
            </a:r>
            <a:endParaRPr lang="en-US" smtClean="0"/>
          </a:p>
        </p:txBody>
      </p:sp>
      <p:sp>
        <p:nvSpPr>
          <p:cNvPr id="66563" name="Rectangle 3"/>
          <p:cNvSpPr>
            <a:spLocks noGrp="1" noChangeArrowheads="1"/>
          </p:cNvSpPr>
          <p:nvPr>
            <p:ph idx="1"/>
          </p:nvPr>
        </p:nvSpPr>
        <p:spPr/>
        <p:txBody>
          <a:bodyPr/>
          <a:lstStyle/>
          <a:p>
            <a:pPr>
              <a:buNone/>
            </a:pPr>
            <a:r>
              <a:rPr lang="en-US" dirty="0" smtClean="0"/>
              <a:t>Backups should always be </a:t>
            </a:r>
            <a:r>
              <a:rPr lang="en-US" dirty="0" err="1" smtClean="0"/>
              <a:t>storedat</a:t>
            </a:r>
            <a:r>
              <a:rPr lang="en-US" dirty="0" smtClean="0"/>
              <a:t> a </a:t>
            </a:r>
            <a:r>
              <a:rPr lang="en-US" i="1" dirty="0" smtClean="0"/>
              <a:t>s</a:t>
            </a:r>
            <a:r>
              <a:rPr lang="en-US" i="1" dirty="0" smtClean="0"/>
              <a:t>ecure off-site location</a:t>
            </a:r>
          </a:p>
          <a:p>
            <a:pPr lvl="1"/>
            <a:r>
              <a:rPr lang="en-US" dirty="0" smtClean="0"/>
              <a:t>Bank vault</a:t>
            </a:r>
          </a:p>
          <a:p>
            <a:pPr lvl="1"/>
            <a:r>
              <a:rPr lang="en-US" dirty="0" smtClean="0"/>
              <a:t>Other organization location</a:t>
            </a:r>
          </a:p>
          <a:p>
            <a:pPr lvl="1"/>
            <a:r>
              <a:rPr lang="en-US" dirty="0" smtClean="0"/>
              <a:t>Secure storage company</a:t>
            </a:r>
          </a:p>
          <a:p>
            <a:pPr>
              <a:buNone/>
            </a:pPr>
            <a:endParaRPr lang="en-US" dirty="0" smtClean="0"/>
          </a:p>
          <a:p>
            <a:pPr>
              <a:buNone/>
            </a:pPr>
            <a:r>
              <a:rPr lang="en-US" dirty="0" smtClean="0"/>
              <a:t>Additional there should be a set of backups </a:t>
            </a:r>
            <a:r>
              <a:rPr lang="en-US" i="1" dirty="0" smtClean="0"/>
              <a:t>on site.</a:t>
            </a:r>
            <a:endParaRPr lang="en-US" dirty="0" smtClean="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r>
              <a:rPr lang="en-US" smtClean="0"/>
              <a:t>Backups concerns</a:t>
            </a:r>
            <a:endParaRPr lang="en-US" smtClean="0"/>
          </a:p>
        </p:txBody>
      </p:sp>
      <p:sp>
        <p:nvSpPr>
          <p:cNvPr id="67587" name="Rectangle 3"/>
          <p:cNvSpPr>
            <a:spLocks noGrp="1" noChangeArrowheads="1"/>
          </p:cNvSpPr>
          <p:nvPr>
            <p:ph idx="1"/>
          </p:nvPr>
        </p:nvSpPr>
        <p:spPr/>
        <p:txBody>
          <a:bodyPr>
            <a:normAutofit/>
          </a:bodyPr>
          <a:lstStyle/>
          <a:p>
            <a:r>
              <a:rPr lang="en-US" dirty="0" smtClean="0"/>
              <a:t>Ensure all necessary data is backed up</a:t>
            </a:r>
          </a:p>
          <a:p>
            <a:r>
              <a:rPr lang="en-US" dirty="0" smtClean="0"/>
              <a:t>Ensure documentation exists on backup and restore process</a:t>
            </a:r>
          </a:p>
          <a:p>
            <a:r>
              <a:rPr lang="en-US" dirty="0" smtClean="0"/>
              <a:t>Verify backups</a:t>
            </a:r>
          </a:p>
          <a:p>
            <a:r>
              <a:rPr lang="en-US" dirty="0" smtClean="0"/>
              <a:t>Do test restores </a:t>
            </a:r>
          </a:p>
          <a:p>
            <a:r>
              <a:rPr lang="en-US" dirty="0" smtClean="0"/>
              <a:t>Ensure all necessary team members are trained and up to date on this. (rotate responsibilities to ensure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smtClean="0"/>
              <a:t>Terms</a:t>
            </a:r>
            <a:endParaRPr lang="en-US" smtClean="0"/>
          </a:p>
        </p:txBody>
      </p:sp>
      <p:sp>
        <p:nvSpPr>
          <p:cNvPr id="8195" name="Rectangle 3"/>
          <p:cNvSpPr>
            <a:spLocks noGrp="1" noChangeArrowheads="1"/>
          </p:cNvSpPr>
          <p:nvPr>
            <p:ph idx="1"/>
          </p:nvPr>
        </p:nvSpPr>
        <p:spPr/>
        <p:txBody>
          <a:bodyPr/>
          <a:lstStyle/>
          <a:p>
            <a:r>
              <a:rPr lang="en-US" smtClean="0"/>
              <a:t>Disaster Recovery Plan – A plan that provides detailed procedures to facilitate recovery of capabilities at an alternate site.</a:t>
            </a:r>
            <a:endParaRPr lang="en-US" smtClean="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r>
              <a:rPr lang="en-US" smtClean="0"/>
              <a:t>Questions (n/b)</a:t>
            </a:r>
            <a:endParaRPr lang="en-US" smtClean="0"/>
          </a:p>
        </p:txBody>
      </p:sp>
      <p:sp>
        <p:nvSpPr>
          <p:cNvPr id="68611" name="Rectangle 3"/>
          <p:cNvSpPr>
            <a:spLocks noGrp="1" noChangeArrowheads="1"/>
          </p:cNvSpPr>
          <p:nvPr>
            <p:ph idx="1"/>
          </p:nvPr>
        </p:nvSpPr>
        <p:spPr/>
        <p:txBody>
          <a:bodyPr>
            <a:normAutofit fontScale="85000" lnSpcReduction="10000"/>
          </a:bodyPr>
          <a:lstStyle/>
          <a:p>
            <a:r>
              <a:rPr lang="en-US" smtClean="0"/>
              <a:t>If I do a full backup every day, and I lose my data on Wednesday morning. What tapes would I need to restore, what is the restoration order?</a:t>
            </a:r>
          </a:p>
          <a:p>
            <a:r>
              <a:rPr lang="en-US" smtClean="0"/>
              <a:t>If I do a full backup on Sunday and incremental mon-sat, and my system is lost on Wednesday morning, what tapes do I need to restore, what is the restoration order? (problems with this?)</a:t>
            </a:r>
          </a:p>
          <a:p>
            <a:r>
              <a:rPr lang="en-US" smtClean="0"/>
              <a:t>If I do a full backup on Sunday and diffs on mon-sat, system lost on Wednesday morning, what tapes do I need to restore, what is the restoration order.</a:t>
            </a:r>
          </a:p>
          <a:p>
            <a:r>
              <a:rPr lang="en-US" smtClean="0"/>
              <a:t>Can I mix incremental and differential backups? Why or why not?</a:t>
            </a:r>
            <a:endParaRPr lang="en-US" smtClean="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r>
              <a:rPr lang="en-US" smtClean="0"/>
              <a:t>One other type of backup (n/b)</a:t>
            </a:r>
            <a:endParaRPr lang="en-US" smtClean="0"/>
          </a:p>
        </p:txBody>
      </p:sp>
      <p:sp>
        <p:nvSpPr>
          <p:cNvPr id="69635" name="Rectangle 3"/>
          <p:cNvSpPr>
            <a:spLocks noGrp="1" noChangeArrowheads="1"/>
          </p:cNvSpPr>
          <p:nvPr>
            <p:ph idx="1"/>
          </p:nvPr>
        </p:nvSpPr>
        <p:spPr/>
        <p:txBody>
          <a:bodyPr>
            <a:normAutofit lnSpcReduction="10000"/>
          </a:bodyPr>
          <a:lstStyle/>
          <a:p>
            <a:pPr>
              <a:buNone/>
            </a:pPr>
            <a:r>
              <a:rPr lang="en-US" dirty="0" smtClean="0"/>
              <a:t>There is another type of backup, called a </a:t>
            </a:r>
            <a:r>
              <a:rPr lang="en-US" i="1" dirty="0" smtClean="0"/>
              <a:t>delta</a:t>
            </a:r>
            <a:r>
              <a:rPr lang="en-US" dirty="0" smtClean="0"/>
              <a:t> or </a:t>
            </a:r>
            <a:r>
              <a:rPr lang="en-US" i="1" dirty="0" smtClean="0"/>
              <a:t>continuous backup. </a:t>
            </a:r>
            <a:r>
              <a:rPr lang="en-US" dirty="0" smtClean="0"/>
              <a:t>This is a very exciting idea.</a:t>
            </a:r>
          </a:p>
          <a:p>
            <a:endParaRPr lang="en-US" dirty="0" smtClean="0"/>
          </a:p>
          <a:p>
            <a:pPr>
              <a:buNone/>
            </a:pPr>
            <a:r>
              <a:rPr lang="en-US" dirty="0" smtClean="0"/>
              <a:t>How it works.</a:t>
            </a:r>
          </a:p>
          <a:p>
            <a:r>
              <a:rPr lang="en-US" dirty="0" smtClean="0"/>
              <a:t>For each file make sure you get a full copy when the file is created</a:t>
            </a:r>
          </a:p>
          <a:p>
            <a:r>
              <a:rPr lang="en-US" dirty="0" smtClean="0"/>
              <a:t>Anytime a file changes, copy ONLY the changes that occurred. Do this in real time if possible</a:t>
            </a:r>
            <a:endParaRPr lang="en-US" dirty="0" smtClean="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descr="continious1"/>
          <p:cNvPicPr>
            <a:picLocks noChangeAspect="1" noChangeArrowheads="1"/>
          </p:cNvPicPr>
          <p:nvPr/>
        </p:nvPicPr>
        <p:blipFill>
          <a:blip r:embed="rId2" cstate="print"/>
          <a:srcRect/>
          <a:stretch>
            <a:fillRect/>
          </a:stretch>
        </p:blipFill>
        <p:spPr bwMode="auto">
          <a:xfrm>
            <a:off x="1066800" y="1533787"/>
            <a:ext cx="5410200" cy="5306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descr="continious2"/>
          <p:cNvPicPr>
            <a:picLocks noChangeAspect="1" noChangeArrowheads="1"/>
          </p:cNvPicPr>
          <p:nvPr/>
        </p:nvPicPr>
        <p:blipFill>
          <a:blip r:embed="rId2" cstate="print"/>
          <a:srcRect/>
          <a:stretch>
            <a:fillRect/>
          </a:stretch>
        </p:blipFill>
        <p:spPr bwMode="auto">
          <a:xfrm>
            <a:off x="1066799" y="1533787"/>
            <a:ext cx="5410201" cy="530675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descr="continious3"/>
          <p:cNvPicPr>
            <a:picLocks noChangeAspect="1" noChangeArrowheads="1"/>
          </p:cNvPicPr>
          <p:nvPr/>
        </p:nvPicPr>
        <p:blipFill>
          <a:blip r:embed="rId2" cstate="print"/>
          <a:srcRect/>
          <a:stretch>
            <a:fillRect/>
          </a:stretch>
        </p:blipFill>
        <p:spPr bwMode="auto">
          <a:xfrm>
            <a:off x="1066800" y="1533787"/>
            <a:ext cx="5410200" cy="5306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descr="continious4"/>
          <p:cNvPicPr>
            <a:picLocks noChangeAspect="1" noChangeArrowheads="1"/>
          </p:cNvPicPr>
          <p:nvPr/>
        </p:nvPicPr>
        <p:blipFill>
          <a:blip r:embed="rId2" cstate="print"/>
          <a:srcRect/>
          <a:stretch>
            <a:fillRect/>
          </a:stretch>
        </p:blipFill>
        <p:spPr bwMode="auto">
          <a:xfrm>
            <a:off x="1084263" y="1524000"/>
            <a:ext cx="5428270" cy="5324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r>
              <a:rPr lang="en-US" dirty="0" smtClean="0"/>
              <a:t>Continuous Backups</a:t>
            </a:r>
            <a:endParaRPr lang="en-US" dirty="0" smtClean="0"/>
          </a:p>
        </p:txBody>
      </p:sp>
      <p:sp>
        <p:nvSpPr>
          <p:cNvPr id="74755" name="Rectangle 3"/>
          <p:cNvSpPr>
            <a:spLocks noGrp="1" noChangeArrowheads="1"/>
          </p:cNvSpPr>
          <p:nvPr>
            <p:ph idx="1"/>
          </p:nvPr>
        </p:nvSpPr>
        <p:spPr/>
        <p:txBody>
          <a:bodyPr>
            <a:normAutofit/>
          </a:bodyPr>
          <a:lstStyle/>
          <a:p>
            <a:pPr>
              <a:buNone/>
            </a:pPr>
            <a:r>
              <a:rPr lang="en-US" dirty="0" smtClean="0"/>
              <a:t>Advantages:</a:t>
            </a:r>
          </a:p>
          <a:p>
            <a:r>
              <a:rPr lang="en-US" dirty="0" smtClean="0"/>
              <a:t>Much less backup time/cost</a:t>
            </a:r>
          </a:p>
          <a:p>
            <a:r>
              <a:rPr lang="en-US" dirty="0" smtClean="0"/>
              <a:t>Real Time</a:t>
            </a:r>
            <a:r>
              <a:rPr lang="en-US" dirty="0" smtClean="0"/>
              <a:t>!</a:t>
            </a:r>
          </a:p>
          <a:p>
            <a:r>
              <a:rPr lang="en-US" dirty="0" smtClean="0"/>
              <a:t>Point in time recovery!</a:t>
            </a:r>
          </a:p>
          <a:p>
            <a:r>
              <a:rPr lang="en-US" dirty="0" smtClean="0"/>
              <a:t>No scheduled backups</a:t>
            </a:r>
          </a:p>
          <a:p>
            <a:endParaRPr lang="en-US" dirty="0" smtClean="0"/>
          </a:p>
          <a:p>
            <a:pPr>
              <a:buNone/>
            </a:pPr>
            <a:r>
              <a:rPr lang="en-US" dirty="0" smtClean="0"/>
              <a:t>Disadvantages</a:t>
            </a:r>
          </a:p>
          <a:p>
            <a:r>
              <a:rPr lang="en-US" dirty="0" smtClean="0"/>
              <a:t>Usually require online server to handle changes</a:t>
            </a:r>
            <a:endParaRPr lang="en-US" dirty="0" smtClean="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4"/>
          <p:cNvSpPr>
            <a:spLocks noGrp="1" noChangeArrowheads="1"/>
          </p:cNvSpPr>
          <p:nvPr>
            <p:ph type="ctrTitle"/>
          </p:nvPr>
        </p:nvSpPr>
        <p:spPr/>
        <p:txBody>
          <a:bodyPr/>
          <a:lstStyle/>
          <a:p>
            <a:pPr eaLnBrk="1" hangingPunct="1"/>
            <a:r>
              <a:rPr lang="en-US" smtClean="0"/>
              <a:t>Electronic Vaulting and Remote Journaling</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r>
              <a:rPr lang="en-US" smtClean="0"/>
              <a:t>Electronic Vaulting (813)</a:t>
            </a:r>
            <a:endParaRPr lang="en-US" smtClean="0"/>
          </a:p>
        </p:txBody>
      </p:sp>
      <p:sp>
        <p:nvSpPr>
          <p:cNvPr id="76803" name="Rectangle 3"/>
          <p:cNvSpPr>
            <a:spLocks noGrp="1" noChangeArrowheads="1"/>
          </p:cNvSpPr>
          <p:nvPr>
            <p:ph idx="1"/>
          </p:nvPr>
        </p:nvSpPr>
        <p:spPr/>
        <p:txBody>
          <a:bodyPr/>
          <a:lstStyle/>
          <a:p>
            <a:pPr>
              <a:buNone/>
            </a:pPr>
            <a:r>
              <a:rPr lang="en-US" dirty="0" smtClean="0"/>
              <a:t>Electronic Vaulting* is the idea of sending all changes to a file to a remote site (using non-backup methods). This usually done in batches and not real time.</a:t>
            </a:r>
          </a:p>
          <a:p>
            <a:pPr>
              <a:buNone/>
            </a:pPr>
            <a:endParaRPr lang="en-US" dirty="0" smtClean="0"/>
          </a:p>
          <a:p>
            <a:pPr>
              <a:buNone/>
            </a:pPr>
            <a:r>
              <a:rPr lang="en-US" dirty="0" smtClean="0"/>
              <a:t>Example:</a:t>
            </a:r>
          </a:p>
          <a:p>
            <a:pPr lvl="1"/>
            <a:r>
              <a:rPr lang="en-US" dirty="0" smtClean="0"/>
              <a:t>bank transactions might be copied daily to another office</a:t>
            </a:r>
          </a:p>
          <a:p>
            <a:endParaRPr lang="en-US" dirty="0" smtClean="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r>
              <a:rPr lang="en-US" smtClean="0"/>
              <a:t>Remote Journaling ()</a:t>
            </a:r>
            <a:endParaRPr lang="en-US" smtClean="0"/>
          </a:p>
        </p:txBody>
      </p:sp>
      <p:sp>
        <p:nvSpPr>
          <p:cNvPr id="77827" name="Rectangle 3"/>
          <p:cNvSpPr>
            <a:spLocks noGrp="1" noChangeArrowheads="1"/>
          </p:cNvSpPr>
          <p:nvPr>
            <p:ph idx="1"/>
          </p:nvPr>
        </p:nvSpPr>
        <p:spPr/>
        <p:txBody>
          <a:bodyPr>
            <a:normAutofit/>
          </a:bodyPr>
          <a:lstStyle/>
          <a:p>
            <a:pPr>
              <a:buNone/>
            </a:pPr>
            <a:r>
              <a:rPr lang="en-US" dirty="0" smtClean="0"/>
              <a:t>RJ is the same concept as a continuous backup to a </a:t>
            </a:r>
            <a:r>
              <a:rPr lang="en-US" b="1" dirty="0" smtClean="0"/>
              <a:t>remote</a:t>
            </a:r>
            <a:r>
              <a:rPr lang="en-US" dirty="0" smtClean="0"/>
              <a:t> facility. It is different than EJ.</a:t>
            </a:r>
          </a:p>
          <a:p>
            <a:pPr lvl="1"/>
            <a:r>
              <a:rPr lang="en-US" dirty="0" smtClean="0"/>
              <a:t>It is done in </a:t>
            </a:r>
            <a:r>
              <a:rPr lang="en-US" i="1" dirty="0" smtClean="0"/>
              <a:t>real-time</a:t>
            </a:r>
          </a:p>
          <a:p>
            <a:pPr lvl="1"/>
            <a:r>
              <a:rPr lang="en-US" dirty="0" smtClean="0"/>
              <a:t>Entire files are not copied, only changes (deltas) to files. </a:t>
            </a:r>
          </a:p>
          <a:p>
            <a:pPr lvl="2"/>
            <a:r>
              <a:rPr lang="en-US" dirty="0" smtClean="0"/>
              <a:t>also called transaction logs</a:t>
            </a:r>
          </a:p>
          <a:p>
            <a:pPr lvl="1"/>
            <a:r>
              <a:rPr lang="en-US" dirty="0" smtClean="0"/>
              <a:t>From the base files and the transaction logs you can recreate the current environment.</a:t>
            </a:r>
            <a:endParaRPr lang="en-US"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smtClean="0"/>
              <a:t>Objectives of the BCP (779)</a:t>
            </a:r>
            <a:endParaRPr lang="en-US" smtClean="0"/>
          </a:p>
        </p:txBody>
      </p:sp>
      <p:sp>
        <p:nvSpPr>
          <p:cNvPr id="9219" name="Rectangle 3"/>
          <p:cNvSpPr>
            <a:spLocks noGrp="1" noChangeArrowheads="1"/>
          </p:cNvSpPr>
          <p:nvPr>
            <p:ph idx="1"/>
          </p:nvPr>
        </p:nvSpPr>
        <p:spPr/>
        <p:txBody>
          <a:bodyPr>
            <a:normAutofit fontScale="92500" lnSpcReduction="20000"/>
          </a:bodyPr>
          <a:lstStyle/>
          <a:p>
            <a:pPr>
              <a:buNone/>
            </a:pPr>
            <a:r>
              <a:rPr lang="en-US" dirty="0" smtClean="0"/>
              <a:t>By doing BCP planning and DR planning an organization attempts to</a:t>
            </a:r>
          </a:p>
          <a:p>
            <a:r>
              <a:rPr lang="en-US" dirty="0" smtClean="0"/>
              <a:t>Understand the risks to it’s ability to function continually.</a:t>
            </a:r>
          </a:p>
          <a:p>
            <a:r>
              <a:rPr lang="en-US" dirty="0" smtClean="0"/>
              <a:t>Ensure survivability of the business</a:t>
            </a:r>
          </a:p>
          <a:p>
            <a:r>
              <a:rPr lang="en-US" dirty="0" smtClean="0"/>
              <a:t>Reduce business impact of disasters</a:t>
            </a:r>
          </a:p>
          <a:p>
            <a:r>
              <a:rPr lang="en-US" dirty="0" smtClean="0"/>
              <a:t>Provide an immediate response to emergency </a:t>
            </a:r>
            <a:r>
              <a:rPr lang="en-US" dirty="0" smtClean="0"/>
              <a:t>situations</a:t>
            </a:r>
          </a:p>
          <a:p>
            <a:r>
              <a:rPr lang="en-US" dirty="0" smtClean="0"/>
              <a:t>Resume critical business functions ASAP after a disaster</a:t>
            </a:r>
          </a:p>
          <a:p>
            <a:r>
              <a:rPr lang="en-US" dirty="0" smtClean="0"/>
              <a:t>Protect lives and ensure safety*</a:t>
            </a:r>
          </a:p>
          <a:p>
            <a:r>
              <a:rPr lang="en-US" dirty="0" smtClean="0"/>
              <a:t>Reduce confusion during a crisis</a:t>
            </a:r>
            <a:endParaRPr lang="en-US" dirty="0" smtClean="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r>
              <a:rPr lang="en-US" smtClean="0"/>
              <a:t>Tape Vaulting ()</a:t>
            </a:r>
            <a:endParaRPr lang="en-US" smtClean="0"/>
          </a:p>
        </p:txBody>
      </p:sp>
      <p:sp>
        <p:nvSpPr>
          <p:cNvPr id="78851" name="Rectangle 3"/>
          <p:cNvSpPr>
            <a:spLocks noGrp="1" noChangeArrowheads="1"/>
          </p:cNvSpPr>
          <p:nvPr>
            <p:ph idx="1"/>
          </p:nvPr>
        </p:nvSpPr>
        <p:spPr/>
        <p:txBody>
          <a:bodyPr/>
          <a:lstStyle/>
          <a:p>
            <a:pPr>
              <a:buNone/>
            </a:pPr>
            <a:r>
              <a:rPr lang="en-US" dirty="0" smtClean="0"/>
              <a:t>A type of backup, however rather than backing up to a local device you back up to a remote device.</a:t>
            </a:r>
            <a:endParaRPr lang="en-US" dirty="0" smtClean="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r>
              <a:rPr lang="en-US" smtClean="0"/>
              <a:t>Chapter 9 - Review</a:t>
            </a:r>
            <a:endParaRPr lang="en-US" smtClean="0"/>
          </a:p>
        </p:txBody>
      </p:sp>
      <p:sp>
        <p:nvSpPr>
          <p:cNvPr id="79875" name="Rectangle 3"/>
          <p:cNvSpPr>
            <a:spLocks noGrp="1" noChangeArrowheads="1"/>
          </p:cNvSpPr>
          <p:nvPr>
            <p:ph idx="1"/>
          </p:nvPr>
        </p:nvSpPr>
        <p:spPr/>
        <p:txBody>
          <a:bodyPr>
            <a:normAutofit lnSpcReduction="10000"/>
          </a:bodyPr>
          <a:lstStyle/>
          <a:p>
            <a:r>
              <a:rPr lang="en-US" smtClean="0"/>
              <a:t>Q. What is the purpose of a BIA?</a:t>
            </a:r>
          </a:p>
          <a:p>
            <a:endParaRPr lang="en-US" smtClean="0"/>
          </a:p>
          <a:p>
            <a:r>
              <a:rPr lang="en-US" smtClean="0"/>
              <a:t>Q. What is a Hot Site</a:t>
            </a:r>
          </a:p>
          <a:p>
            <a:endParaRPr lang="en-US" smtClean="0"/>
          </a:p>
          <a:p>
            <a:r>
              <a:rPr lang="en-US" smtClean="0"/>
              <a:t>Q. What is a warm site.</a:t>
            </a:r>
          </a:p>
          <a:p>
            <a:endParaRPr lang="en-US" smtClean="0"/>
          </a:p>
          <a:p>
            <a:r>
              <a:rPr lang="en-US" smtClean="0"/>
              <a:t>Q. What is a cold Site.</a:t>
            </a:r>
          </a:p>
          <a:p>
            <a:endParaRPr lang="en-US" smtClean="0"/>
          </a:p>
          <a:p>
            <a:r>
              <a:rPr lang="en-US" smtClean="0"/>
              <a:t>Q. What is the difference between a Hot Site and a Mirror Site</a:t>
            </a:r>
            <a:endParaRPr lang="en-US" smtClean="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r>
              <a:rPr lang="en-US" smtClean="0"/>
              <a:t>Chapter 9 - Review</a:t>
            </a:r>
            <a:endParaRPr lang="en-US" smtClean="0"/>
          </a:p>
        </p:txBody>
      </p:sp>
      <p:sp>
        <p:nvSpPr>
          <p:cNvPr id="80899" name="Rectangle 3"/>
          <p:cNvSpPr>
            <a:spLocks noGrp="1" noChangeArrowheads="1"/>
          </p:cNvSpPr>
          <p:nvPr>
            <p:ph idx="1"/>
          </p:nvPr>
        </p:nvSpPr>
        <p:spPr/>
        <p:txBody>
          <a:bodyPr/>
          <a:lstStyle/>
          <a:p>
            <a:r>
              <a:rPr lang="en-US" smtClean="0"/>
              <a:t>Q. What is a Full Backup</a:t>
            </a:r>
          </a:p>
          <a:p>
            <a:endParaRPr lang="en-US" smtClean="0"/>
          </a:p>
          <a:p>
            <a:r>
              <a:rPr lang="en-US" smtClean="0"/>
              <a:t>Q. What is an incremental Backup</a:t>
            </a:r>
          </a:p>
          <a:p>
            <a:endParaRPr lang="en-US" smtClean="0"/>
          </a:p>
          <a:p>
            <a:r>
              <a:rPr lang="en-US" smtClean="0"/>
              <a:t>Q. What is a differential Backup?</a:t>
            </a:r>
          </a:p>
          <a:p>
            <a:endParaRPr lang="en-US" smtClean="0"/>
          </a:p>
          <a:p>
            <a:r>
              <a:rPr lang="en-US" smtClean="0"/>
              <a:t>Q. What is a continuous Backup?</a:t>
            </a:r>
          </a:p>
          <a:p>
            <a:endParaRPr lang="en-US" smtClean="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p:cNvSpPr>
            <a:spLocks noGrp="1" noChangeArrowheads="1"/>
          </p:cNvSpPr>
          <p:nvPr>
            <p:ph type="ctrTitle"/>
          </p:nvPr>
        </p:nvSpPr>
        <p:spPr/>
        <p:txBody>
          <a:bodyPr/>
          <a:lstStyle/>
          <a:p>
            <a:pPr eaLnBrk="1" hangingPunct="1"/>
            <a:r>
              <a:rPr lang="en-US" smtClean="0"/>
              <a:t>Business Continuity Planning</a:t>
            </a:r>
          </a:p>
        </p:txBody>
      </p:sp>
      <p:sp>
        <p:nvSpPr>
          <p:cNvPr id="10243" name="Rectangle 5"/>
          <p:cNvSpPr>
            <a:spLocks noGrp="1" noChangeArrowheads="1"/>
          </p:cNvSpPr>
          <p:nvPr>
            <p:ph type="subTitle" idx="1"/>
          </p:nvPr>
        </p:nvSpPr>
        <p:spPr/>
        <p:txBody>
          <a:bodyPr/>
          <a:lstStyle/>
          <a:p>
            <a:pPr eaLnBrk="1" hangingPunct="1"/>
            <a:endParaRPr lang="en-US" smtClean="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670</TotalTime>
  <Words>3830</Words>
  <Application>Microsoft Office PowerPoint</Application>
  <PresentationFormat>On-screen Show (4:3)</PresentationFormat>
  <Paragraphs>408</Paragraphs>
  <Slides>82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82</vt:i4>
      </vt:variant>
    </vt:vector>
  </HeadingPairs>
  <TitlesOfParts>
    <vt:vector size="86" baseType="lpstr">
      <vt:lpstr>Arial</vt:lpstr>
      <vt:lpstr>Calibri</vt:lpstr>
      <vt:lpstr>Wingdings</vt:lpstr>
      <vt:lpstr>Module</vt:lpstr>
      <vt:lpstr>Chapter 9 Business Continuity Planning and Disaster Recovery</vt:lpstr>
      <vt:lpstr>BCP and DR (778)</vt:lpstr>
      <vt:lpstr>BCP and DR (778)</vt:lpstr>
      <vt:lpstr>Terms for This Chapter (779)</vt:lpstr>
      <vt:lpstr>Terms</vt:lpstr>
      <vt:lpstr>Terms</vt:lpstr>
      <vt:lpstr>Terms</vt:lpstr>
      <vt:lpstr>Objectives of the BCP (779)</vt:lpstr>
      <vt:lpstr>Business Continuity Planning</vt:lpstr>
      <vt:lpstr>BCP Overview ()</vt:lpstr>
      <vt:lpstr>Steps in BCP (overview) (780)</vt:lpstr>
      <vt:lpstr>Creating the BCP (overview) (772)</vt:lpstr>
      <vt:lpstr>Business Continuity Planning The 7 Steps expanded</vt:lpstr>
      <vt:lpstr>BCP the 7 Step</vt:lpstr>
      <vt:lpstr>BCP: Phase 1 (783)</vt:lpstr>
      <vt:lpstr>BCP: Phase 1 (783)</vt:lpstr>
      <vt:lpstr>BCP Phase 2: BIA</vt:lpstr>
      <vt:lpstr>BCP Phase 2: BIA</vt:lpstr>
      <vt:lpstr>BCP Phase 2: BIA</vt:lpstr>
      <vt:lpstr>BCP Phase : BIA</vt:lpstr>
      <vt:lpstr>BCP Phase 3: : Identify Preventative Controls (794)</vt:lpstr>
      <vt:lpstr>BCP Phase 4: Recovery Strategies (795)</vt:lpstr>
      <vt:lpstr>BCP Phase 4: Recovery Strategies (796)</vt:lpstr>
      <vt:lpstr>Phase 4: Recovery Strategies </vt:lpstr>
      <vt:lpstr>Business Process Recovery (796)</vt:lpstr>
      <vt:lpstr>Facility Recovery (797)</vt:lpstr>
      <vt:lpstr>Facility Recovery (797) Subscription services</vt:lpstr>
      <vt:lpstr>Alternate Sites</vt:lpstr>
      <vt:lpstr>Hot Site (798)*</vt:lpstr>
      <vt:lpstr>Warm Site (798)*</vt:lpstr>
      <vt:lpstr>Cold Site (798)*</vt:lpstr>
      <vt:lpstr>Reciprocal Agreement (801)</vt:lpstr>
      <vt:lpstr>Redundant Sites (802)</vt:lpstr>
      <vt:lpstr>Multiple Processing Centers (803)</vt:lpstr>
      <vt:lpstr>Supply and Technology Recovery (803)</vt:lpstr>
      <vt:lpstr>Hardware backups (804)</vt:lpstr>
      <vt:lpstr>Legacy Equipment</vt:lpstr>
      <vt:lpstr>Legacy Equipment</vt:lpstr>
      <vt:lpstr>Spare Equipment</vt:lpstr>
      <vt:lpstr>Software Backups (805)</vt:lpstr>
      <vt:lpstr>Data and System Backups</vt:lpstr>
      <vt:lpstr>Documentation (806)</vt:lpstr>
      <vt:lpstr>Documentation (806)</vt:lpstr>
      <vt:lpstr>Human Resources (807)</vt:lpstr>
      <vt:lpstr>End User Environment ()</vt:lpstr>
      <vt:lpstr>Phase 4: Restoration Strategies (817)</vt:lpstr>
      <vt:lpstr>Phase 4: Restoration (817)</vt:lpstr>
      <vt:lpstr>Phase 4: Restoration (817)</vt:lpstr>
      <vt:lpstr>Phase 4: Recovery (821)</vt:lpstr>
      <vt:lpstr>Phase 4: Recovery (819)</vt:lpstr>
      <vt:lpstr>Phase 5:  Plan design and development ()</vt:lpstr>
      <vt:lpstr>Phase 5: Plan Design and Development ()</vt:lpstr>
      <vt:lpstr>BCP: Phase 6 – Testing ()</vt:lpstr>
      <vt:lpstr>Checklist Test (826)</vt:lpstr>
      <vt:lpstr>Structured Walk-Through (826)</vt:lpstr>
      <vt:lpstr>Simulation Test (827)</vt:lpstr>
      <vt:lpstr>Parallel Test (827)</vt:lpstr>
      <vt:lpstr>Full Interruption test (827)</vt:lpstr>
      <vt:lpstr>Phase 7: Maintaining the Plan (829)</vt:lpstr>
      <vt:lpstr>Phase 7: Maintaining the Plan (829)</vt:lpstr>
      <vt:lpstr>Backups</vt:lpstr>
      <vt:lpstr>Backups (809)</vt:lpstr>
      <vt:lpstr>Backup types (809)</vt:lpstr>
      <vt:lpstr>Full (810)</vt:lpstr>
      <vt:lpstr>Incremental (810)</vt:lpstr>
      <vt:lpstr>Differential (810)</vt:lpstr>
      <vt:lpstr>Backup Types</vt:lpstr>
      <vt:lpstr>Backup storage</vt:lpstr>
      <vt:lpstr>Backups concerns</vt:lpstr>
      <vt:lpstr>Questions (n/b)</vt:lpstr>
      <vt:lpstr>One other type of backup (n/b)</vt:lpstr>
      <vt:lpstr>Slide 72</vt:lpstr>
      <vt:lpstr>Slide 73</vt:lpstr>
      <vt:lpstr>Slide 74</vt:lpstr>
      <vt:lpstr>Slide 75</vt:lpstr>
      <vt:lpstr>Continuous Backups</vt:lpstr>
      <vt:lpstr>Electronic Vaulting and Remote Journaling</vt:lpstr>
      <vt:lpstr>Electronic Vaulting (813)</vt:lpstr>
      <vt:lpstr>Remote Journaling ()</vt:lpstr>
      <vt:lpstr>Tape Vaulting ()</vt:lpstr>
      <vt:lpstr>Chapter 9 - Review</vt:lpstr>
      <vt:lpstr>Chapter 9 - Review</vt:lpstr>
    </vt:vector>
  </TitlesOfParts>
  <Company>Paladin Group, LLC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9 Business Continuity Planning and Disaster Recovery</dc:title>
  <dc:creator>brianb</dc:creator>
  <cp:lastModifiedBy>brianb</cp:lastModifiedBy>
  <cp:revision>119</cp:revision>
  <dcterms:created xsi:type="dcterms:W3CDTF">2010-01-19T02:11:36Z</dcterms:created>
  <dcterms:modified xsi:type="dcterms:W3CDTF">2011-09-05T18:37:18Z</dcterms:modified>
</cp:coreProperties>
</file>