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71" r:id="rId14"/>
    <p:sldId id="272" r:id="rId15"/>
    <p:sldId id="273" r:id="rId16"/>
    <p:sldId id="268" r:id="rId17"/>
    <p:sldId id="269" r:id="rId18"/>
    <p:sldId id="270"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9" r:id="rId44"/>
    <p:sldId id="300" r:id="rId45"/>
    <p:sldId id="301"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47" r:id="rId69"/>
    <p:sldId id="325" r:id="rId70"/>
    <p:sldId id="326" r:id="rId71"/>
    <p:sldId id="327" r:id="rId72"/>
    <p:sldId id="328" r:id="rId73"/>
    <p:sldId id="329" r:id="rId74"/>
    <p:sldId id="331" r:id="rId75"/>
    <p:sldId id="332" r:id="rId76"/>
    <p:sldId id="333" r:id="rId77"/>
    <p:sldId id="335" r:id="rId78"/>
    <p:sldId id="336" r:id="rId79"/>
    <p:sldId id="337" r:id="rId80"/>
    <p:sldId id="338" r:id="rId81"/>
    <p:sldId id="339" r:id="rId82"/>
    <p:sldId id="340" r:id="rId83"/>
    <p:sldId id="342" r:id="rId84"/>
    <p:sldId id="343" r:id="rId85"/>
    <p:sldId id="341" r:id="rId86"/>
    <p:sldId id="344" r:id="rId87"/>
    <p:sldId id="345" r:id="rId88"/>
    <p:sldId id="346" r:id="rId8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28" autoAdjust="0"/>
    <p:restoredTop sz="94660"/>
  </p:normalViewPr>
  <p:slideViewPr>
    <p:cSldViewPr>
      <p:cViewPr varScale="1">
        <p:scale>
          <a:sx n="88" d="100"/>
          <a:sy n="88" d="100"/>
        </p:scale>
        <p:origin x="-70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62149C-549F-41A3-ADA2-E50C5D07DCD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FBA5D1-BBAE-4F81-A5E7-5717148A4D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A2C9937E-1C92-46B6-A29A-217FF5623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97EE6D-68CB-4844-9BB7-D9D379D633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9317DB-5D2B-43C1-95F6-F3B4204EB1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E5AD4B-3A1B-4A01-9BF4-A2EB66BDCA9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C3ECF9-CD5B-4845-9FB0-97040AB2FF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5F0AD0-41A0-488D-BC51-85569BF03A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90C0E-30E2-4FBA-ADB1-A40BF04486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2C4CDF-1200-4F06-84CE-49DA93F3D040}"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623E0CFC-F388-4E6B-A4A8-F76EDF9B525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7F5D77F6-16C8-4B91-B17F-EC2B98117017}" type="slidenum">
              <a:rPr lang="en-US" smtClean="0"/>
              <a:pPr/>
              <a:t>‹#›</a:t>
            </a:fld>
            <a:endParaRPr lang="en-US"/>
          </a:p>
        </p:txBody>
      </p:sp>
      <p:pic>
        <p:nvPicPr>
          <p:cNvPr id="9" name="Picture 8" descr="J:\Brians Documents\paladingrp\PaladinGroup-logo.png"/>
          <p:cNvPicPr>
            <a:picLocks noChangeAspect="1" noChangeArrowheads="1"/>
          </p:cNvPicPr>
          <p:nvPr userDrawn="1"/>
        </p:nvPicPr>
        <p:blipFill>
          <a:blip r:embed="rId13" cstate="print"/>
          <a:srcRect/>
          <a:stretch>
            <a:fillRect/>
          </a:stretch>
        </p:blipFill>
        <p:spPr bwMode="auto">
          <a:xfrm>
            <a:off x="7620000" y="6346018"/>
            <a:ext cx="1442080" cy="511982"/>
          </a:xfrm>
          <a:prstGeom prst="rect">
            <a:avLst/>
          </a:prstGeom>
          <a:noFill/>
          <a:ln w="9525">
            <a:noFill/>
            <a:miter lim="800000"/>
            <a:headEnd/>
            <a:tailEnd/>
          </a:ln>
        </p:spPr>
      </p:pic>
      <p:sp>
        <p:nvSpPr>
          <p:cNvPr id="11" name="Slide Number Placeholder 5"/>
          <p:cNvSpPr txBox="1">
            <a:spLocks/>
          </p:cNvSpPr>
          <p:nvPr userDrawn="1"/>
        </p:nvSpPr>
        <p:spPr>
          <a:xfrm>
            <a:off x="0" y="6477000"/>
            <a:ext cx="381000"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marL="0" marR="0" lvl="0" indent="0" algn="r" defTabSz="914400" rtl="0" eaLnBrk="1" fontAlgn="base" latinLnBrk="0" hangingPunct="1">
              <a:lnSpc>
                <a:spcPct val="100000"/>
              </a:lnSpc>
              <a:spcBef>
                <a:spcPct val="0"/>
              </a:spcBef>
              <a:spcAft>
                <a:spcPct val="0"/>
              </a:spcAft>
              <a:buClrTx/>
              <a:buSzTx/>
              <a:buFontTx/>
              <a:buNone/>
              <a:tabLst/>
              <a:defRPr/>
            </a:pPr>
            <a:fld id="{51FDABF2-8568-4284-A42E-6743BE8BA1EC}" type="slidenum">
              <a:rPr kumimoji="0" lang="en-US" sz="1200" b="0" i="0" u="none" strike="noStrike" kern="1200" cap="none" spc="0" normalizeH="0" baseline="0" noProof="0" smtClean="0">
                <a:ln>
                  <a:noFill/>
                </a:ln>
                <a:solidFill>
                  <a:schemeClr val="tx1">
                    <a:tint val="95000"/>
                  </a:scheme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schemeClr val="tx1">
                  <a:tint val="95000"/>
                </a:schemeClr>
              </a:solidFill>
              <a:effectLst/>
              <a:uLnTx/>
              <a:uFillTx/>
              <a:latin typeface="Arial" charset="0"/>
              <a:ea typeface="+mn-ea"/>
              <a:cs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Chapter 10 – Legal Stuff</a:t>
            </a:r>
          </a:p>
        </p:txBody>
      </p:sp>
      <p:sp>
        <p:nvSpPr>
          <p:cNvPr id="2051" name="Rectangle 3"/>
          <p:cNvSpPr>
            <a:spLocks noGrp="1" noChangeArrowheads="1"/>
          </p:cNvSpPr>
          <p:nvPr>
            <p:ph type="subTitle" idx="1"/>
          </p:nvPr>
        </p:nvSpPr>
        <p:spPr/>
        <p:txBody>
          <a:bodyPr/>
          <a:lstStyle/>
          <a:p>
            <a:endParaRPr lang="en-US" dirty="0"/>
          </a:p>
        </p:txBody>
      </p:sp>
      <p:pic>
        <p:nvPicPr>
          <p:cNvPr id="10" name="Picture 3" descr="J:\Brians Documents\paladingrp\PaladinGroup-logo.png"/>
          <p:cNvPicPr>
            <a:picLocks noChangeAspect="1" noChangeArrowheads="1"/>
          </p:cNvPicPr>
          <p:nvPr/>
        </p:nvPicPr>
        <p:blipFill>
          <a:blip r:embed="rId2" cstate="print"/>
          <a:srcRect/>
          <a:stretch>
            <a:fillRect/>
          </a:stretch>
        </p:blipFill>
        <p:spPr bwMode="auto">
          <a:xfrm>
            <a:off x="5181600" y="5334000"/>
            <a:ext cx="3810000" cy="135255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Types of Law (856)</a:t>
            </a:r>
            <a:endParaRPr lang="en-US"/>
          </a:p>
        </p:txBody>
      </p:sp>
      <p:sp>
        <p:nvSpPr>
          <p:cNvPr id="21507" name="Rectangle 3"/>
          <p:cNvSpPr>
            <a:spLocks noGrp="1" noChangeArrowheads="1"/>
          </p:cNvSpPr>
          <p:nvPr>
            <p:ph idx="1"/>
          </p:nvPr>
        </p:nvSpPr>
        <p:spPr/>
        <p:txBody>
          <a:bodyPr/>
          <a:lstStyle/>
          <a:p>
            <a:pPr>
              <a:buNone/>
            </a:pPr>
            <a:r>
              <a:rPr lang="en-US" dirty="0" smtClean="0"/>
              <a:t>There are different kinds of legal systems. You need to understand these systems for the exam. </a:t>
            </a:r>
          </a:p>
          <a:p>
            <a:r>
              <a:rPr lang="en-US" dirty="0" smtClean="0"/>
              <a:t>Civil (Code) Law</a:t>
            </a:r>
          </a:p>
          <a:p>
            <a:r>
              <a:rPr lang="en-US" dirty="0" smtClean="0"/>
              <a:t>Common Law</a:t>
            </a:r>
          </a:p>
          <a:p>
            <a:r>
              <a:rPr lang="en-US" dirty="0" smtClean="0"/>
              <a:t>Customary Law</a:t>
            </a:r>
          </a:p>
          <a:p>
            <a:r>
              <a:rPr lang="en-US" dirty="0" smtClean="0"/>
              <a:t>Religious Law</a:t>
            </a:r>
          </a:p>
          <a:p>
            <a:r>
              <a:rPr lang="en-US" dirty="0" smtClean="0"/>
              <a:t>Mixed law</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mtClean="0"/>
              <a:t>Civil Law</a:t>
            </a:r>
            <a:endParaRPr lang="en-US"/>
          </a:p>
        </p:txBody>
      </p:sp>
      <p:sp>
        <p:nvSpPr>
          <p:cNvPr id="22531" name="Rectangle 3"/>
          <p:cNvSpPr>
            <a:spLocks noGrp="1" noChangeArrowheads="1"/>
          </p:cNvSpPr>
          <p:nvPr>
            <p:ph idx="1"/>
          </p:nvPr>
        </p:nvSpPr>
        <p:spPr/>
        <p:txBody>
          <a:bodyPr/>
          <a:lstStyle/>
          <a:p>
            <a:r>
              <a:rPr lang="en-US" smtClean="0"/>
              <a:t>System of Law used in France and Spain</a:t>
            </a:r>
          </a:p>
          <a:p>
            <a:r>
              <a:rPr lang="en-US" smtClean="0"/>
              <a:t>Different than Common law used in the UK and US</a:t>
            </a:r>
          </a:p>
          <a:p>
            <a:r>
              <a:rPr lang="en-US" smtClean="0"/>
              <a:t>Rule based NOT precedence based</a:t>
            </a:r>
          </a:p>
          <a:p>
            <a:r>
              <a:rPr lang="en-US" smtClean="0"/>
              <a:t>Focused on written/codified laws</a:t>
            </a:r>
          </a:p>
          <a:p>
            <a:r>
              <a:rPr lang="en-US" smtClean="0"/>
              <a:t>Not the same as civil (or tort) laws in the US</a:t>
            </a:r>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mtClean="0"/>
              <a:t>Common Law</a:t>
            </a:r>
            <a:endParaRPr lang="en-US"/>
          </a:p>
        </p:txBody>
      </p:sp>
      <p:sp>
        <p:nvSpPr>
          <p:cNvPr id="23555" name="Rectangle 3"/>
          <p:cNvSpPr>
            <a:spLocks noGrp="1" noChangeArrowheads="1"/>
          </p:cNvSpPr>
          <p:nvPr>
            <p:ph idx="1"/>
          </p:nvPr>
        </p:nvSpPr>
        <p:spPr/>
        <p:txBody>
          <a:bodyPr>
            <a:normAutofit fontScale="92500" lnSpcReduction="10000"/>
          </a:bodyPr>
          <a:lstStyle/>
          <a:p>
            <a:r>
              <a:rPr lang="en-US" dirty="0" smtClean="0"/>
              <a:t>Developed in England</a:t>
            </a:r>
          </a:p>
          <a:p>
            <a:r>
              <a:rPr lang="en-US" dirty="0" smtClean="0"/>
              <a:t>Based on previous interpretation of law (precedence)</a:t>
            </a:r>
          </a:p>
          <a:p>
            <a:r>
              <a:rPr lang="en-US" dirty="0" smtClean="0"/>
              <a:t>Today it uses Judges and juries of peers</a:t>
            </a:r>
          </a:p>
          <a:p>
            <a:r>
              <a:rPr lang="en-US" dirty="0" smtClean="0"/>
              <a:t>Broken down into (more later)</a:t>
            </a:r>
          </a:p>
          <a:p>
            <a:pPr lvl="1"/>
            <a:r>
              <a:rPr lang="en-US" dirty="0" smtClean="0"/>
              <a:t>Criminal</a:t>
            </a:r>
          </a:p>
          <a:p>
            <a:pPr lvl="1"/>
            <a:r>
              <a:rPr lang="en-US" dirty="0" smtClean="0"/>
              <a:t>Civil</a:t>
            </a:r>
          </a:p>
          <a:p>
            <a:pPr lvl="1"/>
            <a:r>
              <a:rPr lang="en-US" dirty="0" smtClean="0"/>
              <a:t>Regulatory</a:t>
            </a:r>
          </a:p>
          <a:p>
            <a:r>
              <a:rPr lang="en-US" dirty="0" smtClean="0"/>
              <a:t>Innocent until proven guilty</a:t>
            </a:r>
          </a:p>
          <a:p>
            <a:r>
              <a:rPr lang="en-US" dirty="0" smtClean="0"/>
              <a:t>US, Canada, UK, Australia, New Zealand</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en-US" smtClean="0"/>
              <a:t>Criminal Law (common law subtype)</a:t>
            </a:r>
            <a:endParaRPr lang="en-US"/>
          </a:p>
        </p:txBody>
      </p:sp>
      <p:sp>
        <p:nvSpPr>
          <p:cNvPr id="27651" name="Rectangle 3"/>
          <p:cNvSpPr>
            <a:spLocks noGrp="1" noChangeArrowheads="1"/>
          </p:cNvSpPr>
          <p:nvPr>
            <p:ph idx="1"/>
          </p:nvPr>
        </p:nvSpPr>
        <p:spPr/>
        <p:txBody>
          <a:bodyPr/>
          <a:lstStyle/>
          <a:p>
            <a:pPr>
              <a:buNone/>
            </a:pPr>
            <a:r>
              <a:rPr lang="en-US" dirty="0" smtClean="0"/>
              <a:t>Defined as individual conduct violating government laws enacted for the protection of the people. </a:t>
            </a:r>
          </a:p>
          <a:p>
            <a:r>
              <a:rPr lang="en-US" dirty="0" smtClean="0"/>
              <a:t>Conviction usually results in jail time </a:t>
            </a:r>
          </a:p>
          <a:p>
            <a:r>
              <a:rPr lang="en-US" dirty="0" smtClean="0"/>
              <a:t>Could end in financial restitution</a:t>
            </a:r>
          </a:p>
          <a:p>
            <a:r>
              <a:rPr lang="en-US" dirty="0" smtClean="0"/>
              <a:t>Main purpose is punishment for the offender</a:t>
            </a:r>
          </a:p>
          <a:p>
            <a:r>
              <a:rPr lang="en-US" dirty="0" smtClean="0"/>
              <a:t>Jury must find beyond a reasonable doubt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Civil law (common law subtype)</a:t>
            </a:r>
          </a:p>
        </p:txBody>
      </p:sp>
      <p:sp>
        <p:nvSpPr>
          <p:cNvPr id="28675" name="Rectangle 3"/>
          <p:cNvSpPr>
            <a:spLocks noGrp="1" noChangeArrowheads="1"/>
          </p:cNvSpPr>
          <p:nvPr>
            <p:ph idx="1"/>
          </p:nvPr>
        </p:nvSpPr>
        <p:spPr/>
        <p:txBody>
          <a:bodyPr/>
          <a:lstStyle/>
          <a:p>
            <a:pPr>
              <a:buFontTx/>
              <a:buNone/>
            </a:pPr>
            <a:r>
              <a:rPr lang="en-US"/>
              <a:t>Called “tort law”, it is defined as a wrong against an individual or business, typically resulting in damage or loss to an entity.</a:t>
            </a:r>
          </a:p>
          <a:p>
            <a:pPr>
              <a:buFontTx/>
              <a:buNone/>
            </a:pPr>
            <a:r>
              <a:rPr lang="en-US"/>
              <a:t>Major difference between criminal and civil is the level of proof needed (less in civil) and there is no jail sentence in civil. Either financial or injunctive relief.</a:t>
            </a:r>
          </a:p>
          <a:p>
            <a:pPr algn="ctr">
              <a:buFontTx/>
              <a:buNone/>
            </a:pPr>
            <a:r>
              <a:rPr lang="en-US"/>
              <a:t>(more)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Civil Law (common law subtype)</a:t>
            </a:r>
          </a:p>
        </p:txBody>
      </p:sp>
      <p:sp>
        <p:nvSpPr>
          <p:cNvPr id="29699" name="Rectangle 3"/>
          <p:cNvSpPr>
            <a:spLocks noGrp="1" noChangeArrowheads="1"/>
          </p:cNvSpPr>
          <p:nvPr>
            <p:ph idx="1"/>
          </p:nvPr>
        </p:nvSpPr>
        <p:spPr/>
        <p:txBody>
          <a:bodyPr/>
          <a:lstStyle/>
          <a:p>
            <a:pPr>
              <a:buFontTx/>
              <a:buNone/>
            </a:pPr>
            <a:r>
              <a:rPr lang="en-US"/>
              <a:t>With Financial restitution damages can be</a:t>
            </a:r>
          </a:p>
          <a:p>
            <a:r>
              <a:rPr lang="en-US"/>
              <a:t>Compensatory damages – repay damage</a:t>
            </a:r>
          </a:p>
          <a:p>
            <a:r>
              <a:rPr lang="en-US"/>
              <a:t>Punitive damages – punish </a:t>
            </a:r>
          </a:p>
          <a:p>
            <a:r>
              <a:rPr lang="en-US"/>
              <a:t>Statutory damages – determined by law, violation of the law entitles the victim to a statutory award.</a:t>
            </a:r>
          </a:p>
          <a:p>
            <a:pPr>
              <a:buFontTx/>
              <a:buNone/>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Customary Law</a:t>
            </a:r>
          </a:p>
        </p:txBody>
      </p:sp>
      <p:sp>
        <p:nvSpPr>
          <p:cNvPr id="24579" name="Rectangle 3"/>
          <p:cNvSpPr>
            <a:spLocks noGrp="1" noChangeArrowheads="1"/>
          </p:cNvSpPr>
          <p:nvPr>
            <p:ph idx="1"/>
          </p:nvPr>
        </p:nvSpPr>
        <p:spPr/>
        <p:txBody>
          <a:bodyPr/>
          <a:lstStyle/>
          <a:p>
            <a:r>
              <a:rPr lang="en-US"/>
              <a:t>Deals with personal conduct and behavior</a:t>
            </a:r>
          </a:p>
          <a:p>
            <a:r>
              <a:rPr lang="en-US"/>
              <a:t>Based on traditions</a:t>
            </a:r>
          </a:p>
          <a:p>
            <a:r>
              <a:rPr lang="en-US"/>
              <a:t>Used in regions where there are mixed legal systems (China, India)</a:t>
            </a:r>
          </a:p>
          <a:p>
            <a:r>
              <a:rPr lang="en-US"/>
              <a:t>Emerged when co-operation of individuals became necessary</a:t>
            </a:r>
          </a:p>
          <a:p>
            <a:r>
              <a:rPr lang="en-US"/>
              <a:t>No purely customary law practiced, mixed with other forms</a:t>
            </a:r>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mtClean="0"/>
              <a:t>Religious Law</a:t>
            </a:r>
            <a:endParaRPr lang="en-US"/>
          </a:p>
        </p:txBody>
      </p:sp>
      <p:sp>
        <p:nvSpPr>
          <p:cNvPr id="25603" name="Rectangle 3"/>
          <p:cNvSpPr>
            <a:spLocks noGrp="1" noChangeArrowheads="1"/>
          </p:cNvSpPr>
          <p:nvPr>
            <p:ph idx="1"/>
          </p:nvPr>
        </p:nvSpPr>
        <p:spPr/>
        <p:txBody>
          <a:bodyPr/>
          <a:lstStyle/>
          <a:p>
            <a:r>
              <a:rPr lang="en-US" smtClean="0"/>
              <a:t>Based on religious beliefs</a:t>
            </a:r>
          </a:p>
          <a:p>
            <a:r>
              <a:rPr lang="en-US" smtClean="0"/>
              <a:t>Commonly divided into</a:t>
            </a:r>
          </a:p>
          <a:p>
            <a:pPr lvl="1"/>
            <a:r>
              <a:rPr lang="en-US" smtClean="0"/>
              <a:t>Responsibilities to others</a:t>
            </a:r>
          </a:p>
          <a:p>
            <a:pPr lvl="1"/>
            <a:r>
              <a:rPr lang="en-US" smtClean="0"/>
              <a:t>Religious duties</a:t>
            </a:r>
          </a:p>
          <a:p>
            <a:r>
              <a:rPr lang="en-US" smtClean="0"/>
              <a:t>Rules are defined by their deities'</a:t>
            </a:r>
          </a:p>
          <a:p>
            <a:r>
              <a:rPr lang="en-US" smtClean="0"/>
              <a:t>Also involve morality.</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mtClean="0"/>
              <a:t>Mixed Law</a:t>
            </a:r>
            <a:endParaRPr lang="en-US"/>
          </a:p>
        </p:txBody>
      </p:sp>
      <p:sp>
        <p:nvSpPr>
          <p:cNvPr id="26627" name="Rectangle 3"/>
          <p:cNvSpPr>
            <a:spLocks noGrp="1" noChangeArrowheads="1"/>
          </p:cNvSpPr>
          <p:nvPr>
            <p:ph idx="1"/>
          </p:nvPr>
        </p:nvSpPr>
        <p:spPr/>
        <p:txBody>
          <a:bodyPr/>
          <a:lstStyle/>
          <a:p>
            <a:r>
              <a:rPr lang="en-US" smtClean="0"/>
              <a:t>Two or more legal systems</a:t>
            </a:r>
          </a:p>
          <a:p>
            <a:r>
              <a:rPr lang="en-US" smtClean="0"/>
              <a:t>For example may use civil law in regards to certain crimes and religious law in regards to other crimes.</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Intellectual Property Law (860)</a:t>
            </a:r>
            <a:endParaRPr lang="en-US"/>
          </a:p>
        </p:txBody>
      </p:sp>
      <p:sp>
        <p:nvSpPr>
          <p:cNvPr id="31747" name="Rectangle 3"/>
          <p:cNvSpPr>
            <a:spLocks noGrp="1" noChangeArrowheads="1"/>
          </p:cNvSpPr>
          <p:nvPr>
            <p:ph idx="1"/>
          </p:nvPr>
        </p:nvSpPr>
        <p:spPr/>
        <p:txBody>
          <a:bodyPr/>
          <a:lstStyle/>
          <a:p>
            <a:pPr>
              <a:buNone/>
            </a:pPr>
            <a:r>
              <a:rPr lang="en-US" dirty="0" smtClean="0"/>
              <a:t>Not necessarily concerned with right or wrong, but how a company can protect what it owns.</a:t>
            </a:r>
          </a:p>
          <a:p>
            <a:r>
              <a:rPr lang="en-US" dirty="0" smtClean="0"/>
              <a:t>A major issue involved with IPL is what a company did to protect it’s resources.</a:t>
            </a:r>
          </a:p>
          <a:p>
            <a:r>
              <a:rPr lang="en-US" dirty="0" smtClean="0"/>
              <a:t>Generally a company must show that data is specifically important, and that it took appropriate steps to protect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Background (845)</a:t>
            </a:r>
            <a:endParaRPr lang="en-US"/>
          </a:p>
        </p:txBody>
      </p:sp>
      <p:sp>
        <p:nvSpPr>
          <p:cNvPr id="3075" name="Rectangle 3"/>
          <p:cNvSpPr>
            <a:spLocks noGrp="1" noChangeArrowheads="1"/>
          </p:cNvSpPr>
          <p:nvPr>
            <p:ph idx="1"/>
          </p:nvPr>
        </p:nvSpPr>
        <p:spPr/>
        <p:txBody>
          <a:bodyPr>
            <a:normAutofit/>
          </a:bodyPr>
          <a:lstStyle/>
          <a:p>
            <a:pPr>
              <a:buNone/>
            </a:pPr>
            <a:r>
              <a:rPr lang="en-US" dirty="0" smtClean="0"/>
              <a:t>As technology increases and becomes more and more complex and people integrate it more and more, computer crime becomes a new avenue for criminals.</a:t>
            </a:r>
          </a:p>
          <a:p>
            <a:r>
              <a:rPr lang="en-US" dirty="0" smtClean="0"/>
              <a:t>Identity theft</a:t>
            </a:r>
          </a:p>
          <a:p>
            <a:r>
              <a:rPr lang="en-US" dirty="0" smtClean="0"/>
              <a:t>Trade secrets (corporate espionage)</a:t>
            </a:r>
          </a:p>
          <a:p>
            <a:r>
              <a:rPr lang="en-US" dirty="0" smtClean="0"/>
              <a:t>Fraud</a:t>
            </a:r>
          </a:p>
          <a:p>
            <a:r>
              <a:rPr lang="en-US" dirty="0" smtClean="0"/>
              <a:t>Computer crime is the fastest growing white collar crime.</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mtClean="0"/>
              <a:t>IPL</a:t>
            </a:r>
            <a:endParaRPr lang="en-US"/>
          </a:p>
        </p:txBody>
      </p:sp>
      <p:sp>
        <p:nvSpPr>
          <p:cNvPr id="33795" name="Rectangle 3"/>
          <p:cNvSpPr>
            <a:spLocks noGrp="1" noChangeArrowheads="1"/>
          </p:cNvSpPr>
          <p:nvPr>
            <p:ph idx="1"/>
          </p:nvPr>
        </p:nvSpPr>
        <p:spPr/>
        <p:txBody>
          <a:bodyPr/>
          <a:lstStyle/>
          <a:p>
            <a:pPr>
              <a:buNone/>
            </a:pPr>
            <a:r>
              <a:rPr lang="en-US" dirty="0" smtClean="0"/>
              <a:t>Type of IPL laws</a:t>
            </a:r>
          </a:p>
          <a:p>
            <a:r>
              <a:rPr lang="en-US" dirty="0" smtClean="0"/>
              <a:t>Trade Secret</a:t>
            </a:r>
          </a:p>
          <a:p>
            <a:r>
              <a:rPr lang="en-US" dirty="0" smtClean="0"/>
              <a:t>Copyright</a:t>
            </a:r>
          </a:p>
          <a:p>
            <a:r>
              <a:rPr lang="en-US" dirty="0" smtClean="0"/>
              <a:t>Trademark</a:t>
            </a:r>
          </a:p>
          <a:p>
            <a:r>
              <a:rPr lang="en-US" dirty="0" smtClean="0"/>
              <a:t>Patent</a:t>
            </a:r>
          </a:p>
          <a:p>
            <a:endParaRPr lang="en-US" dirty="0" smtClean="0"/>
          </a:p>
          <a:p>
            <a:r>
              <a:rPr lang="en-US" dirty="0" smtClean="0"/>
              <a:t>Each is explained on the upcoming slides.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Trade Secret</a:t>
            </a:r>
          </a:p>
        </p:txBody>
      </p:sp>
      <p:sp>
        <p:nvSpPr>
          <p:cNvPr id="36867" name="Rectangle 3"/>
          <p:cNvSpPr>
            <a:spLocks noGrp="1" noChangeArrowheads="1"/>
          </p:cNvSpPr>
          <p:nvPr>
            <p:ph idx="1"/>
          </p:nvPr>
        </p:nvSpPr>
        <p:spPr/>
        <p:txBody>
          <a:bodyPr/>
          <a:lstStyle/>
          <a:p>
            <a:pPr>
              <a:buFontTx/>
              <a:buNone/>
            </a:pPr>
            <a:r>
              <a:rPr lang="en-US"/>
              <a:t>Some information that provides the company with some type of competitive advantage.</a:t>
            </a:r>
          </a:p>
          <a:p>
            <a:r>
              <a:rPr lang="en-US"/>
              <a:t>A trade secret is important for a companies survivability and profitability.</a:t>
            </a:r>
          </a:p>
          <a:p>
            <a:r>
              <a:rPr lang="en-US"/>
              <a:t>Examples: formula used for coke.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Copyright (861)</a:t>
            </a:r>
          </a:p>
        </p:txBody>
      </p:sp>
      <p:sp>
        <p:nvSpPr>
          <p:cNvPr id="41987" name="Rectangle 3"/>
          <p:cNvSpPr>
            <a:spLocks noGrp="1" noChangeArrowheads="1"/>
          </p:cNvSpPr>
          <p:nvPr>
            <p:ph idx="1"/>
          </p:nvPr>
        </p:nvSpPr>
        <p:spPr/>
        <p:txBody>
          <a:bodyPr/>
          <a:lstStyle/>
          <a:p>
            <a:pPr>
              <a:lnSpc>
                <a:spcPct val="90000"/>
              </a:lnSpc>
            </a:pPr>
            <a:r>
              <a:rPr lang="en-US"/>
              <a:t>Protects the rights of an author to control the public distribution, display and adaption of his original work.</a:t>
            </a:r>
          </a:p>
          <a:p>
            <a:pPr>
              <a:lnSpc>
                <a:spcPct val="90000"/>
              </a:lnSpc>
            </a:pPr>
            <a:r>
              <a:rPr lang="en-US"/>
              <a:t>It does not protect a specific resources, but protects the </a:t>
            </a:r>
            <a:r>
              <a:rPr lang="en-US" i="1"/>
              <a:t>expression</a:t>
            </a:r>
            <a:r>
              <a:rPr lang="en-US"/>
              <a:t> of the idea.</a:t>
            </a:r>
          </a:p>
          <a:p>
            <a:pPr>
              <a:lnSpc>
                <a:spcPct val="90000"/>
              </a:lnSpc>
            </a:pPr>
            <a:r>
              <a:rPr lang="en-US"/>
              <a:t>Source code for software can be copyrighted.</a:t>
            </a:r>
          </a:p>
          <a:p>
            <a:pPr>
              <a:lnSpc>
                <a:spcPct val="90000"/>
              </a:lnSpc>
            </a:pPr>
            <a:r>
              <a:rPr lang="en-US"/>
              <a:t>Protects the un authorized copying and distribution of a work.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Trademark (862)</a:t>
            </a:r>
          </a:p>
        </p:txBody>
      </p:sp>
      <p:sp>
        <p:nvSpPr>
          <p:cNvPr id="44035" name="Rectangle 3"/>
          <p:cNvSpPr>
            <a:spLocks noGrp="1" noChangeArrowheads="1"/>
          </p:cNvSpPr>
          <p:nvPr>
            <p:ph idx="1"/>
          </p:nvPr>
        </p:nvSpPr>
        <p:spPr/>
        <p:txBody>
          <a:bodyPr/>
          <a:lstStyle/>
          <a:p>
            <a:pPr>
              <a:buFontTx/>
              <a:buNone/>
            </a:pPr>
            <a:r>
              <a:rPr lang="en-US"/>
              <a:t>Used to protect a work, name, symbol, sound, shape, color or combination of these.. </a:t>
            </a:r>
          </a:p>
          <a:p>
            <a:pPr>
              <a:buFontTx/>
              <a:buNone/>
            </a:pPr>
            <a:r>
              <a:rPr lang="en-US"/>
              <a:t>A marketing concept.</a:t>
            </a:r>
          </a:p>
          <a:p>
            <a:pPr>
              <a:buFontTx/>
              <a:buNone/>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Patent (863)</a:t>
            </a:r>
          </a:p>
        </p:txBody>
      </p:sp>
      <p:sp>
        <p:nvSpPr>
          <p:cNvPr id="46083" name="Rectangle 3"/>
          <p:cNvSpPr>
            <a:spLocks noGrp="1" noChangeArrowheads="1"/>
          </p:cNvSpPr>
          <p:nvPr>
            <p:ph idx="1"/>
          </p:nvPr>
        </p:nvSpPr>
        <p:spPr/>
        <p:txBody>
          <a:bodyPr/>
          <a:lstStyle/>
          <a:p>
            <a:pPr>
              <a:lnSpc>
                <a:spcPct val="90000"/>
              </a:lnSpc>
              <a:buFontTx/>
              <a:buNone/>
            </a:pPr>
            <a:r>
              <a:rPr lang="en-US" sz="2400"/>
              <a:t>Ownership of an idea or invention.</a:t>
            </a:r>
          </a:p>
          <a:p>
            <a:pPr>
              <a:lnSpc>
                <a:spcPct val="90000"/>
              </a:lnSpc>
              <a:buFontTx/>
              <a:buNone/>
            </a:pPr>
            <a:r>
              <a:rPr lang="en-US" sz="2400"/>
              <a:t>Idea must be</a:t>
            </a:r>
          </a:p>
          <a:p>
            <a:pPr>
              <a:lnSpc>
                <a:spcPct val="90000"/>
              </a:lnSpc>
            </a:pPr>
            <a:r>
              <a:rPr lang="en-US" sz="2400"/>
              <a:t>Novel - different from anything seen or known before </a:t>
            </a:r>
          </a:p>
          <a:p>
            <a:pPr>
              <a:lnSpc>
                <a:spcPct val="90000"/>
              </a:lnSpc>
            </a:pPr>
            <a:r>
              <a:rPr lang="en-US" sz="2400"/>
              <a:t>Useful </a:t>
            </a:r>
          </a:p>
          <a:p>
            <a:pPr>
              <a:lnSpc>
                <a:spcPct val="90000"/>
              </a:lnSpc>
            </a:pPr>
            <a:r>
              <a:rPr lang="en-US" sz="2400"/>
              <a:t>Not obvious</a:t>
            </a:r>
          </a:p>
          <a:p>
            <a:pPr>
              <a:lnSpc>
                <a:spcPct val="90000"/>
              </a:lnSpc>
            </a:pPr>
            <a:endParaRPr lang="en-US" sz="2400"/>
          </a:p>
          <a:p>
            <a:pPr>
              <a:lnSpc>
                <a:spcPct val="90000"/>
              </a:lnSpc>
              <a:buFontTx/>
              <a:buNone/>
            </a:pPr>
            <a:r>
              <a:rPr lang="en-US" sz="2400"/>
              <a:t>Applies for a specific period of time. Algorithms can be patented.</a:t>
            </a:r>
          </a:p>
          <a:p>
            <a:pPr>
              <a:lnSpc>
                <a:spcPct val="90000"/>
              </a:lnSpc>
              <a:buFontTx/>
              <a:buNone/>
            </a:pPr>
            <a:r>
              <a:rPr lang="en-US" sz="2400"/>
              <a:t>Other companies can license an idea in which they pay the company that holds the patent for the right to use their idea.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r>
              <a:rPr lang="en-US" smtClean="0"/>
              <a:t>International Protection of Property</a:t>
            </a:r>
            <a:endParaRPr lang="en-US"/>
          </a:p>
        </p:txBody>
      </p:sp>
      <p:sp>
        <p:nvSpPr>
          <p:cNvPr id="50179" name="Rectangle 3"/>
          <p:cNvSpPr>
            <a:spLocks noGrp="1" noChangeArrowheads="1"/>
          </p:cNvSpPr>
          <p:nvPr>
            <p:ph idx="1"/>
          </p:nvPr>
        </p:nvSpPr>
        <p:spPr/>
        <p:txBody>
          <a:bodyPr/>
          <a:lstStyle/>
          <a:p>
            <a:pPr>
              <a:buNone/>
            </a:pPr>
            <a:r>
              <a:rPr lang="en-US" dirty="0" smtClean="0"/>
              <a:t>When you have a resource you want to protect you integrate the data into the companies data classification scheme. This should be directed by management and carried out by the IT staff. The resources should have the necessary level of access control, auditing, and proper storage. This is due care… If a company fails in this, it may not be protected by laws.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mtClean="0"/>
              <a:t>Software Piracy (863)</a:t>
            </a:r>
            <a:endParaRPr lang="en-US"/>
          </a:p>
        </p:txBody>
      </p:sp>
      <p:sp>
        <p:nvSpPr>
          <p:cNvPr id="53251" name="Rectangle 3"/>
          <p:cNvSpPr>
            <a:spLocks noGrp="1" noChangeArrowheads="1"/>
          </p:cNvSpPr>
          <p:nvPr>
            <p:ph idx="1"/>
          </p:nvPr>
        </p:nvSpPr>
        <p:spPr/>
        <p:txBody>
          <a:bodyPr/>
          <a:lstStyle/>
          <a:p>
            <a:pPr>
              <a:buNone/>
            </a:pPr>
            <a:r>
              <a:rPr lang="en-US" dirty="0" smtClean="0"/>
              <a:t>Generally companies license software (right to use) legally. However piracy does occur in some companies, and piracy is rampant with individuals. Some organizations help enforce proper use of software</a:t>
            </a:r>
          </a:p>
          <a:p>
            <a:r>
              <a:rPr lang="en-US" dirty="0" smtClean="0"/>
              <a:t>SPA – formed by companies</a:t>
            </a:r>
          </a:p>
          <a:p>
            <a:r>
              <a:rPr lang="en-US" dirty="0" smtClean="0"/>
              <a:t>FAST – Federation Against Software Theft</a:t>
            </a:r>
          </a:p>
          <a:p>
            <a:r>
              <a:rPr lang="en-US" dirty="0" smtClean="0"/>
              <a:t>BSA – Business Software Alliance</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mtClean="0"/>
              <a:t>Software Piracy (864)</a:t>
            </a:r>
            <a:endParaRPr lang="en-US"/>
          </a:p>
        </p:txBody>
      </p:sp>
      <p:sp>
        <p:nvSpPr>
          <p:cNvPr id="57347" name="Rectangle 3"/>
          <p:cNvSpPr>
            <a:spLocks noGrp="1" noChangeArrowheads="1"/>
          </p:cNvSpPr>
          <p:nvPr>
            <p:ph idx="1"/>
          </p:nvPr>
        </p:nvSpPr>
        <p:spPr/>
        <p:txBody>
          <a:bodyPr/>
          <a:lstStyle/>
          <a:p>
            <a:pPr>
              <a:buNone/>
            </a:pPr>
            <a:r>
              <a:rPr lang="en-US" dirty="0" smtClean="0"/>
              <a:t>Often to break copy protection software is “decompiled”. Decompiling can show how to exploit security holes, however it’s often done to disable copy protection mechanisms and license checks.</a:t>
            </a:r>
          </a:p>
          <a:p>
            <a:r>
              <a:rPr lang="en-US" dirty="0" smtClean="0"/>
              <a:t>The DMCA (Digital Millennium Copyright Act) makes it illegal to create products that circumvent copyright protection.</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mtClean="0"/>
              <a:t>Privacy (865)</a:t>
            </a:r>
            <a:endParaRPr lang="en-US"/>
          </a:p>
        </p:txBody>
      </p:sp>
      <p:sp>
        <p:nvSpPr>
          <p:cNvPr id="58371" name="Rectangle 3"/>
          <p:cNvSpPr>
            <a:spLocks noGrp="1" noChangeArrowheads="1"/>
          </p:cNvSpPr>
          <p:nvPr>
            <p:ph idx="1"/>
          </p:nvPr>
        </p:nvSpPr>
        <p:spPr/>
        <p:txBody>
          <a:bodyPr/>
          <a:lstStyle/>
          <a:p>
            <a:pPr>
              <a:buNone/>
            </a:pPr>
            <a:r>
              <a:rPr lang="en-US" dirty="0" smtClean="0"/>
              <a:t>With the rise of technology and all kinds of information and processing happening with computers privacy is becoming threatened. Many countries are implementing laws to protect individuals data. Usually these law require something along the lines of</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Piracy</a:t>
            </a:r>
            <a:endParaRPr lang="en-US"/>
          </a:p>
        </p:txBody>
      </p:sp>
      <p:sp>
        <p:nvSpPr>
          <p:cNvPr id="59395" name="Rectangle 3"/>
          <p:cNvSpPr>
            <a:spLocks noGrp="1" noChangeArrowheads="1"/>
          </p:cNvSpPr>
          <p:nvPr>
            <p:ph idx="1"/>
          </p:nvPr>
        </p:nvSpPr>
        <p:spPr/>
        <p:txBody>
          <a:bodyPr>
            <a:normAutofit fontScale="85000" lnSpcReduction="20000"/>
          </a:bodyPr>
          <a:lstStyle/>
          <a:p>
            <a:r>
              <a:rPr lang="en-US" smtClean="0"/>
              <a:t>Data may only be used for the purposes it was collected.</a:t>
            </a:r>
          </a:p>
          <a:p>
            <a:r>
              <a:rPr lang="en-US" smtClean="0"/>
              <a:t>Data may only be held for a reasonable amount of time</a:t>
            </a:r>
          </a:p>
          <a:p>
            <a:r>
              <a:rPr lang="en-US" smtClean="0"/>
              <a:t>If data is collected on you, you have a right to receive a report outlining the data collected</a:t>
            </a:r>
          </a:p>
          <a:p>
            <a:r>
              <a:rPr lang="en-US" smtClean="0"/>
              <a:t>Information must be accurate, kept up to date and not disclosed to a third party without permission.</a:t>
            </a:r>
          </a:p>
          <a:p>
            <a:r>
              <a:rPr lang="en-US" smtClean="0"/>
              <a:t>People have the right to make corrections to their information.</a:t>
            </a:r>
          </a:p>
          <a:p>
            <a:r>
              <a:rPr lang="en-US" smtClean="0"/>
              <a:t>If data is to be transmitted to a location where the data cannot be protected then transmission is prohibited</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Background (846)</a:t>
            </a:r>
            <a:endParaRPr lang="en-US"/>
          </a:p>
        </p:txBody>
      </p:sp>
      <p:sp>
        <p:nvSpPr>
          <p:cNvPr id="5123" name="Rectangle 3"/>
          <p:cNvSpPr>
            <a:spLocks noGrp="1" noChangeArrowheads="1"/>
          </p:cNvSpPr>
          <p:nvPr>
            <p:ph idx="1"/>
          </p:nvPr>
        </p:nvSpPr>
        <p:spPr/>
        <p:txBody>
          <a:bodyPr/>
          <a:lstStyle/>
          <a:p>
            <a:pPr>
              <a:buNone/>
            </a:pPr>
            <a:r>
              <a:rPr lang="en-US" dirty="0" smtClean="0"/>
              <a:t>Computer crime laws (cyber law) when they exist deal with some of the core issues.</a:t>
            </a:r>
          </a:p>
          <a:p>
            <a:r>
              <a:rPr lang="en-US" dirty="0" smtClean="0"/>
              <a:t>Un authorized modification</a:t>
            </a:r>
          </a:p>
          <a:p>
            <a:r>
              <a:rPr lang="en-US" dirty="0" smtClean="0"/>
              <a:t>Destruction</a:t>
            </a:r>
          </a:p>
          <a:p>
            <a:r>
              <a:rPr lang="en-US" dirty="0" smtClean="0"/>
              <a:t>Disclosure of secret information</a:t>
            </a:r>
          </a:p>
          <a:p>
            <a:r>
              <a:rPr lang="en-US" dirty="0" smtClean="0"/>
              <a:t>Un authorized access</a:t>
            </a:r>
          </a:p>
          <a:p>
            <a:endParaRPr lang="en-US" dirty="0" smtClean="0"/>
          </a:p>
          <a:p>
            <a:pPr>
              <a:buNone/>
            </a:pP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smtClean="0"/>
              <a:t>Privacy</a:t>
            </a:r>
            <a:endParaRPr lang="en-US"/>
          </a:p>
        </p:txBody>
      </p:sp>
      <p:sp>
        <p:nvSpPr>
          <p:cNvPr id="60419" name="Rectangle 3"/>
          <p:cNvSpPr>
            <a:spLocks noGrp="1" noChangeArrowheads="1"/>
          </p:cNvSpPr>
          <p:nvPr>
            <p:ph idx="1"/>
          </p:nvPr>
        </p:nvSpPr>
        <p:spPr/>
        <p:txBody>
          <a:bodyPr>
            <a:normAutofit lnSpcReduction="10000"/>
          </a:bodyPr>
          <a:lstStyle/>
          <a:p>
            <a:pPr>
              <a:buNone/>
            </a:pPr>
            <a:r>
              <a:rPr lang="en-US" dirty="0" smtClean="0"/>
              <a:t>Consideration of Privacy</a:t>
            </a:r>
          </a:p>
          <a:p>
            <a:pPr>
              <a:buNone/>
            </a:pPr>
            <a:r>
              <a:rPr lang="en-US" dirty="0" smtClean="0"/>
              <a:t>The following issues have increased the need for more privacy laws and regulation</a:t>
            </a:r>
          </a:p>
          <a:p>
            <a:r>
              <a:rPr lang="en-US" dirty="0" smtClean="0"/>
              <a:t>Data Aggregation and retrieval technologies advancement</a:t>
            </a:r>
          </a:p>
          <a:p>
            <a:r>
              <a:rPr lang="en-US" dirty="0" smtClean="0"/>
              <a:t>Loss of borders (data travelling across borders)</a:t>
            </a:r>
          </a:p>
          <a:p>
            <a:r>
              <a:rPr lang="en-US" dirty="0" smtClean="0"/>
              <a:t>Convergent technologies advancement – gathering, mining and distributing information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Different Laws and Regulations</a:t>
            </a:r>
            <a:endParaRPr lang="en-US"/>
          </a:p>
        </p:txBody>
      </p:sp>
      <p:sp>
        <p:nvSpPr>
          <p:cNvPr id="61443" name="Rectangle 3"/>
          <p:cNvSpPr>
            <a:spLocks noGrp="1" noChangeArrowheads="1"/>
          </p:cNvSpPr>
          <p:nvPr>
            <p:ph idx="1"/>
          </p:nvPr>
        </p:nvSpPr>
        <p:spPr/>
        <p:txBody>
          <a:bodyPr/>
          <a:lstStyle/>
          <a:p>
            <a:pPr>
              <a:buNone/>
            </a:pPr>
            <a:r>
              <a:rPr lang="en-US" dirty="0" smtClean="0"/>
              <a:t>Some important laws and regulations we will talk about are</a:t>
            </a:r>
          </a:p>
          <a:p>
            <a:r>
              <a:rPr lang="en-US" dirty="0" smtClean="0"/>
              <a:t>Sarbanes Oxley (SOX)</a:t>
            </a:r>
          </a:p>
          <a:p>
            <a:r>
              <a:rPr lang="en-US" dirty="0" smtClean="0"/>
              <a:t>Health Insurance Portability and Accountability Act (HIPPA)</a:t>
            </a:r>
          </a:p>
          <a:p>
            <a:r>
              <a:rPr lang="en-US" dirty="0" smtClean="0"/>
              <a:t>Gramm-Leach-Bliley Act of 1999 (GLBA)</a:t>
            </a:r>
          </a:p>
          <a:p>
            <a:r>
              <a:rPr lang="en-US" dirty="0" smtClean="0"/>
              <a:t>Computer Fraud and Abuse Act</a:t>
            </a:r>
          </a:p>
          <a:p>
            <a:r>
              <a:rPr lang="en-US" dirty="0" smtClean="0"/>
              <a:t>Federal Privacy Act of 1974</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mtClean="0"/>
              <a:t>Different Laws and Regulations</a:t>
            </a:r>
            <a:endParaRPr lang="en-US"/>
          </a:p>
        </p:txBody>
      </p:sp>
      <p:sp>
        <p:nvSpPr>
          <p:cNvPr id="62467" name="Rectangle 3"/>
          <p:cNvSpPr>
            <a:spLocks noGrp="1" noChangeArrowheads="1"/>
          </p:cNvSpPr>
          <p:nvPr>
            <p:ph idx="1"/>
          </p:nvPr>
        </p:nvSpPr>
        <p:spPr/>
        <p:txBody>
          <a:bodyPr/>
          <a:lstStyle/>
          <a:p>
            <a:r>
              <a:rPr lang="en-US" smtClean="0"/>
              <a:t>Basel II</a:t>
            </a:r>
          </a:p>
          <a:p>
            <a:r>
              <a:rPr lang="en-US" smtClean="0"/>
              <a:t>PCI DSS</a:t>
            </a:r>
          </a:p>
          <a:p>
            <a:r>
              <a:rPr lang="en-US" smtClean="0"/>
              <a:t>Computer Security Act of 1987</a:t>
            </a:r>
          </a:p>
          <a:p>
            <a:r>
              <a:rPr lang="en-US" smtClean="0"/>
              <a:t>Economic Espionage Act of 1996</a:t>
            </a:r>
          </a:p>
          <a:p>
            <a:endParaRPr lang="en-US" smtClean="0"/>
          </a:p>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SOX (867)</a:t>
            </a:r>
            <a:endParaRPr lang="en-US"/>
          </a:p>
        </p:txBody>
      </p:sp>
      <p:sp>
        <p:nvSpPr>
          <p:cNvPr id="65539" name="Rectangle 3"/>
          <p:cNvSpPr>
            <a:spLocks noGrp="1" noChangeArrowheads="1"/>
          </p:cNvSpPr>
          <p:nvPr>
            <p:ph idx="1"/>
          </p:nvPr>
        </p:nvSpPr>
        <p:spPr/>
        <p:txBody>
          <a:bodyPr/>
          <a:lstStyle/>
          <a:p>
            <a:pPr>
              <a:buNone/>
            </a:pPr>
            <a:r>
              <a:rPr lang="en-US" dirty="0" smtClean="0"/>
              <a:t>Sarbanes Oxley was created in the wake of corporate scandals and fraud which costs investors billions of dollars.</a:t>
            </a:r>
          </a:p>
          <a:p>
            <a:r>
              <a:rPr lang="en-US" dirty="0" smtClean="0"/>
              <a:t>Applies to any publically traded company</a:t>
            </a:r>
          </a:p>
          <a:p>
            <a:r>
              <a:rPr lang="en-US" dirty="0" smtClean="0"/>
              <a:t>Governs Accounting Practices</a:t>
            </a:r>
          </a:p>
          <a:p>
            <a:r>
              <a:rPr lang="en-US" dirty="0" smtClean="0"/>
              <a:t>Some parts apply directly to Information Technology</a:t>
            </a:r>
          </a:p>
          <a:p>
            <a:r>
              <a:rPr lang="en-US" dirty="0" smtClean="0"/>
              <a:t>(more)</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smtClean="0"/>
              <a:t>SOX</a:t>
            </a:r>
            <a:endParaRPr lang="en-US"/>
          </a:p>
        </p:txBody>
      </p:sp>
      <p:sp>
        <p:nvSpPr>
          <p:cNvPr id="66563" name="Rectangle 3"/>
          <p:cNvSpPr>
            <a:spLocks noGrp="1" noChangeArrowheads="1"/>
          </p:cNvSpPr>
          <p:nvPr>
            <p:ph idx="1"/>
          </p:nvPr>
        </p:nvSpPr>
        <p:spPr/>
        <p:txBody>
          <a:bodyPr/>
          <a:lstStyle/>
          <a:p>
            <a:r>
              <a:rPr lang="en-US" smtClean="0"/>
              <a:t>Provides requirements on how companies must trade manage and report on their financials.</a:t>
            </a:r>
          </a:p>
          <a:p>
            <a:r>
              <a:rPr lang="en-US" smtClean="0"/>
              <a:t>Failure to comply can lead to stiff penalties and possible jail time for company executives. (CEO, CFO etc)</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mtClean="0"/>
              <a:t>HIPPA (868)</a:t>
            </a:r>
            <a:endParaRPr lang="en-US"/>
          </a:p>
        </p:txBody>
      </p:sp>
      <p:sp>
        <p:nvSpPr>
          <p:cNvPr id="68611" name="Rectangle 3"/>
          <p:cNvSpPr>
            <a:spLocks noGrp="1" noChangeArrowheads="1"/>
          </p:cNvSpPr>
          <p:nvPr>
            <p:ph idx="1"/>
          </p:nvPr>
        </p:nvSpPr>
        <p:spPr/>
        <p:txBody>
          <a:bodyPr>
            <a:normAutofit fontScale="92500" lnSpcReduction="10000"/>
          </a:bodyPr>
          <a:lstStyle/>
          <a:p>
            <a:pPr>
              <a:buNone/>
            </a:pPr>
            <a:r>
              <a:rPr lang="en-US" dirty="0" smtClean="0"/>
              <a:t>Health Insurance Portability and Accountability Act (HIPPA)</a:t>
            </a:r>
          </a:p>
          <a:p>
            <a:r>
              <a:rPr lang="en-US" dirty="0" smtClean="0"/>
              <a:t>Provided to provide national standards and procedures for the storage, use and transmission of personal medical information.</a:t>
            </a:r>
          </a:p>
          <a:p>
            <a:r>
              <a:rPr lang="en-US" dirty="0" smtClean="0"/>
              <a:t>HIPPA mandates penalties for non-compliance even by mistake. </a:t>
            </a:r>
          </a:p>
          <a:p>
            <a:pPr lvl="1"/>
            <a:r>
              <a:rPr lang="en-US" dirty="0" smtClean="0"/>
              <a:t>$100 per incident up to $25,000. </a:t>
            </a:r>
          </a:p>
          <a:p>
            <a:pPr lvl="1"/>
            <a:r>
              <a:rPr lang="en-US" dirty="0" smtClean="0"/>
              <a:t>If knowingly violated $50,000 and 1 year in prison</a:t>
            </a:r>
          </a:p>
          <a:p>
            <a:pPr lvl="1"/>
            <a:r>
              <a:rPr lang="en-US" dirty="0" smtClean="0"/>
              <a:t>If on purpose $250,000 and 10 years in prison</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Gramm-Leach-Bliley Act of 1999</a:t>
            </a:r>
            <a:endParaRPr lang="en-US"/>
          </a:p>
        </p:txBody>
      </p:sp>
      <p:sp>
        <p:nvSpPr>
          <p:cNvPr id="69635" name="Rectangle 3"/>
          <p:cNvSpPr>
            <a:spLocks noGrp="1" noChangeArrowheads="1"/>
          </p:cNvSpPr>
          <p:nvPr>
            <p:ph idx="1"/>
          </p:nvPr>
        </p:nvSpPr>
        <p:spPr/>
        <p:txBody>
          <a:bodyPr>
            <a:normAutofit lnSpcReduction="10000"/>
          </a:bodyPr>
          <a:lstStyle/>
          <a:p>
            <a:pPr>
              <a:buNone/>
            </a:pPr>
            <a:r>
              <a:rPr lang="en-US" dirty="0" smtClean="0"/>
              <a:t>Requires financial information to develop privacy notices and give their customers the option to prohibit financial institutions from sharing their information with 3rd parties.</a:t>
            </a:r>
          </a:p>
          <a:p>
            <a:r>
              <a:rPr lang="en-US" dirty="0" smtClean="0"/>
              <a:t>This act dictates that the board of directors is responsible for many of the security issues in a financial institution.</a:t>
            </a:r>
          </a:p>
          <a:p>
            <a:r>
              <a:rPr lang="en-US" dirty="0" smtClean="0"/>
              <a:t>Dictates that risk management and due care concepts must be practiced</a:t>
            </a:r>
          </a:p>
          <a:p>
            <a:r>
              <a:rPr lang="en-US" dirty="0" smtClean="0"/>
              <a:t>Requires a written security policy</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fontScale="90000"/>
          </a:bodyPr>
          <a:lstStyle/>
          <a:p>
            <a:r>
              <a:rPr lang="en-US" smtClean="0"/>
              <a:t>Computer Fraud and Abuse Act (869)</a:t>
            </a:r>
            <a:endParaRPr lang="en-US"/>
          </a:p>
        </p:txBody>
      </p:sp>
      <p:sp>
        <p:nvSpPr>
          <p:cNvPr id="70659" name="Rectangle 3"/>
          <p:cNvSpPr>
            <a:spLocks noGrp="1" noChangeArrowheads="1"/>
          </p:cNvSpPr>
          <p:nvPr>
            <p:ph idx="1"/>
          </p:nvPr>
        </p:nvSpPr>
        <p:spPr/>
        <p:txBody>
          <a:bodyPr>
            <a:normAutofit fontScale="92500" lnSpcReduction="10000"/>
          </a:bodyPr>
          <a:lstStyle/>
          <a:p>
            <a:pPr>
              <a:buNone/>
            </a:pPr>
            <a:r>
              <a:rPr lang="en-US" dirty="0" smtClean="0"/>
              <a:t>This act was written in 1986 and amended in 1996, and is the primary “anti-hacking” statute. It prohibits 7 kinds of crime.</a:t>
            </a:r>
          </a:p>
          <a:p>
            <a:pPr marL="633222" indent="-514350">
              <a:buFont typeface="+mj-lt"/>
              <a:buAutoNum type="arabicPeriod"/>
            </a:pPr>
            <a:r>
              <a:rPr lang="en-US" dirty="0" smtClean="0"/>
              <a:t>Knowingly accessing federal government computers in an attempt to access classified information</a:t>
            </a:r>
          </a:p>
          <a:p>
            <a:pPr marL="633222" indent="-514350">
              <a:buFont typeface="+mj-lt"/>
              <a:buAutoNum type="arabicPeriod"/>
            </a:pPr>
            <a:r>
              <a:rPr lang="en-US" dirty="0" smtClean="0"/>
              <a:t>Intentional access of a computer to obtain information from an financial institution, federal government or any protected computer involved in interstate or foreign commerce.</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Computer Fraud and Abuse Act</a:t>
            </a:r>
          </a:p>
        </p:txBody>
      </p:sp>
      <p:sp>
        <p:nvSpPr>
          <p:cNvPr id="72707" name="Rectangle 3"/>
          <p:cNvSpPr>
            <a:spLocks noGrp="1" noChangeArrowheads="1"/>
          </p:cNvSpPr>
          <p:nvPr>
            <p:ph idx="1"/>
          </p:nvPr>
        </p:nvSpPr>
        <p:spPr>
          <a:xfrm>
            <a:off x="457200" y="1600200"/>
            <a:ext cx="8229600" cy="4876800"/>
          </a:xfrm>
        </p:spPr>
        <p:txBody>
          <a:bodyPr/>
          <a:lstStyle/>
          <a:p>
            <a:pPr marL="609600" indent="-609600">
              <a:lnSpc>
                <a:spcPct val="90000"/>
              </a:lnSpc>
              <a:buFontTx/>
              <a:buAutoNum type="arabicPeriod" startAt="3"/>
            </a:pPr>
            <a:r>
              <a:rPr lang="en-US" sz="2800"/>
              <a:t>The international and un authorized access of computers of the federal government or used by the federal governments.</a:t>
            </a:r>
          </a:p>
          <a:p>
            <a:pPr marL="609600" indent="-609600">
              <a:lnSpc>
                <a:spcPct val="90000"/>
              </a:lnSpc>
              <a:buFontTx/>
              <a:buAutoNum type="arabicPeriod" startAt="3"/>
            </a:pPr>
            <a:r>
              <a:rPr lang="en-US" sz="2800"/>
              <a:t>The knowing access of a protected computer without authorization</a:t>
            </a:r>
          </a:p>
          <a:p>
            <a:pPr marL="609600" indent="-609600">
              <a:lnSpc>
                <a:spcPct val="90000"/>
              </a:lnSpc>
              <a:buFontTx/>
              <a:buAutoNum type="arabicPeriod" startAt="3"/>
            </a:pPr>
            <a:r>
              <a:rPr lang="en-US" sz="2800"/>
              <a:t>Knowingly causing the transmission of a program, information, code or command and as a result of such conduct intentionally causing damage without authorization to a protected computer</a:t>
            </a:r>
          </a:p>
          <a:p>
            <a:pPr marL="609600" indent="-609600" algn="ctr">
              <a:lnSpc>
                <a:spcPct val="90000"/>
              </a:lnSpc>
              <a:buFontTx/>
              <a:buNone/>
            </a:pPr>
            <a:r>
              <a:rPr lang="en-US" sz="2800"/>
              <a:t>(more)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Computer Fraud and Abuse Act</a:t>
            </a:r>
          </a:p>
        </p:txBody>
      </p:sp>
      <p:sp>
        <p:nvSpPr>
          <p:cNvPr id="73731" name="Rectangle 3"/>
          <p:cNvSpPr>
            <a:spLocks noGrp="1" noChangeArrowheads="1"/>
          </p:cNvSpPr>
          <p:nvPr>
            <p:ph idx="1"/>
          </p:nvPr>
        </p:nvSpPr>
        <p:spPr>
          <a:xfrm>
            <a:off x="457200" y="1600200"/>
            <a:ext cx="8229600" cy="4876800"/>
          </a:xfrm>
        </p:spPr>
        <p:txBody>
          <a:bodyPr/>
          <a:lstStyle/>
          <a:p>
            <a:pPr marL="609600" indent="-609600">
              <a:buFontTx/>
              <a:buAutoNum type="arabicPeriod" startAt="6"/>
            </a:pPr>
            <a:r>
              <a:rPr lang="en-US" dirty="0"/>
              <a:t>The knowing trafficking of computer passwords with the intent to defraud</a:t>
            </a:r>
          </a:p>
          <a:p>
            <a:pPr marL="609600" indent="-609600">
              <a:buFontTx/>
              <a:buAutoNum type="arabicPeriod" startAt="6"/>
            </a:pPr>
            <a:r>
              <a:rPr lang="en-US" dirty="0"/>
              <a:t>The transmissions of communications containing threats to cause damage to a protected computer</a:t>
            </a:r>
          </a:p>
          <a:p>
            <a:pPr marL="609600" indent="-609600">
              <a:buFontTx/>
              <a:buNone/>
            </a:pPr>
            <a:endParaRPr lang="en-US" dirty="0"/>
          </a:p>
          <a:p>
            <a:pPr marL="609600" indent="-609600">
              <a:buFontTx/>
              <a:buNone/>
            </a:pPr>
            <a:r>
              <a:rPr lang="en-US" dirty="0"/>
              <a:t>Note: all these requires that the computer is </a:t>
            </a:r>
            <a:r>
              <a:rPr lang="en-US" b="1" dirty="0" smtClean="0"/>
              <a:t>protected</a:t>
            </a:r>
            <a:r>
              <a:rPr lang="en-US" dirty="0" smtClean="0"/>
              <a:t> </a:t>
            </a:r>
            <a:r>
              <a:rPr lang="en-US" dirty="0"/>
              <a:t>and the </a:t>
            </a:r>
            <a:r>
              <a:rPr lang="en-US" dirty="0" smtClean="0"/>
              <a:t>access </a:t>
            </a:r>
            <a:r>
              <a:rPr lang="en-US" b="1" dirty="0" smtClean="0"/>
              <a:t>unauthorized</a:t>
            </a: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Background (846)</a:t>
            </a:r>
            <a:endParaRPr lang="en-US"/>
          </a:p>
        </p:txBody>
      </p:sp>
      <p:sp>
        <p:nvSpPr>
          <p:cNvPr id="6147" name="Rectangle 3"/>
          <p:cNvSpPr>
            <a:spLocks noGrp="1" noChangeArrowheads="1"/>
          </p:cNvSpPr>
          <p:nvPr>
            <p:ph idx="1"/>
          </p:nvPr>
        </p:nvSpPr>
        <p:spPr/>
        <p:txBody>
          <a:bodyPr/>
          <a:lstStyle/>
          <a:p>
            <a:pPr>
              <a:buNone/>
            </a:pPr>
            <a:r>
              <a:rPr lang="en-US" dirty="0" smtClean="0"/>
              <a:t>There are 3 categories of computer crime</a:t>
            </a:r>
          </a:p>
          <a:p>
            <a:r>
              <a:rPr lang="en-US" dirty="0" smtClean="0"/>
              <a:t>Computer assisted crime – computer as a tool</a:t>
            </a:r>
          </a:p>
          <a:p>
            <a:r>
              <a:rPr lang="en-US" dirty="0" smtClean="0"/>
              <a:t>Computer targeted crime – computer is the victim</a:t>
            </a:r>
          </a:p>
          <a:p>
            <a:r>
              <a:rPr lang="en-US" dirty="0" smtClean="0"/>
              <a:t>Computer incidental – not attacker or victim, just happened to be involved but involvement is insignificant</a:t>
            </a:r>
          </a:p>
          <a:p>
            <a:endParaRPr lang="en-US" dirty="0" smtClean="0"/>
          </a:p>
          <a:p>
            <a:pPr>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smtClean="0"/>
              <a:t>Federal Privacy Act of 1974 (869)</a:t>
            </a:r>
            <a:endParaRPr lang="en-US"/>
          </a:p>
        </p:txBody>
      </p:sp>
      <p:sp>
        <p:nvSpPr>
          <p:cNvPr id="77827" name="Rectangle 3"/>
          <p:cNvSpPr>
            <a:spLocks noGrp="1" noChangeArrowheads="1"/>
          </p:cNvSpPr>
          <p:nvPr>
            <p:ph idx="1"/>
          </p:nvPr>
        </p:nvSpPr>
        <p:spPr/>
        <p:txBody>
          <a:bodyPr/>
          <a:lstStyle/>
          <a:p>
            <a:pPr>
              <a:buNone/>
            </a:pPr>
            <a:r>
              <a:rPr lang="en-US" dirty="0" smtClean="0"/>
              <a:t>Applies to records and documents developed and maintained by specific branches of the federal government. (not congressional, judiciary and territorial subdivisions)</a:t>
            </a:r>
          </a:p>
          <a:p>
            <a:r>
              <a:rPr lang="en-US" dirty="0" smtClean="0"/>
              <a:t>The act dictates that agency cannot disclose the information without permission from the individual.*</a:t>
            </a:r>
          </a:p>
          <a:p>
            <a:r>
              <a:rPr lang="en-US" dirty="0" smtClean="0"/>
              <a:t>Data can be collected, but must be relevant and necessary for it’s purpose.*</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smtClean="0"/>
              <a:t>Basel II (870)</a:t>
            </a:r>
            <a:endParaRPr lang="en-US"/>
          </a:p>
        </p:txBody>
      </p:sp>
      <p:sp>
        <p:nvSpPr>
          <p:cNvPr id="78851" name="Rectangle 3"/>
          <p:cNvSpPr>
            <a:spLocks noGrp="1" noChangeArrowheads="1"/>
          </p:cNvSpPr>
          <p:nvPr>
            <p:ph idx="1"/>
          </p:nvPr>
        </p:nvSpPr>
        <p:spPr/>
        <p:txBody>
          <a:bodyPr>
            <a:normAutofit lnSpcReduction="10000"/>
          </a:bodyPr>
          <a:lstStyle/>
          <a:p>
            <a:pPr>
              <a:buNone/>
            </a:pPr>
            <a:r>
              <a:rPr lang="en-US" dirty="0" smtClean="0"/>
              <a:t>A means of protecting banks from overextending themselves and becoming insolvent.</a:t>
            </a:r>
          </a:p>
          <a:p>
            <a:r>
              <a:rPr lang="en-US" dirty="0" smtClean="0"/>
              <a:t>Built on 3 main components called pillars</a:t>
            </a:r>
          </a:p>
          <a:p>
            <a:r>
              <a:rPr lang="en-US" dirty="0" smtClean="0"/>
              <a:t>Minimum Capital requirements</a:t>
            </a:r>
          </a:p>
          <a:p>
            <a:r>
              <a:rPr lang="en-US" dirty="0" smtClean="0"/>
              <a:t>Supervision – a framework for oversight and risk analysis</a:t>
            </a:r>
          </a:p>
          <a:p>
            <a:r>
              <a:rPr lang="en-US" dirty="0" smtClean="0"/>
              <a:t>Market Discipline – requires members to disclose exposure to risk and validate adequate market capital.</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smtClean="0"/>
              <a:t>PCI DSS (870)</a:t>
            </a:r>
            <a:endParaRPr lang="en-US"/>
          </a:p>
        </p:txBody>
      </p:sp>
      <p:sp>
        <p:nvSpPr>
          <p:cNvPr id="81923" name="Rectangle 3"/>
          <p:cNvSpPr>
            <a:spLocks noGrp="1" noChangeArrowheads="1"/>
          </p:cNvSpPr>
          <p:nvPr>
            <p:ph idx="1"/>
          </p:nvPr>
        </p:nvSpPr>
        <p:spPr/>
        <p:txBody>
          <a:bodyPr>
            <a:normAutofit fontScale="92500" lnSpcReduction="20000"/>
          </a:bodyPr>
          <a:lstStyle/>
          <a:p>
            <a:pPr>
              <a:buNone/>
            </a:pPr>
            <a:r>
              <a:rPr lang="en-US" dirty="0" smtClean="0"/>
              <a:t>Created by the Credit Card industry to stabilize customer trust, companies started with their own initiatives, but eventually came together with PCI DSS.</a:t>
            </a:r>
          </a:p>
          <a:p>
            <a:r>
              <a:rPr lang="en-US" dirty="0" smtClean="0"/>
              <a:t>Applies to any entity that process, transmits, stores, and accepts credit card data.</a:t>
            </a:r>
          </a:p>
          <a:p>
            <a:r>
              <a:rPr lang="en-US" dirty="0" smtClean="0"/>
              <a:t>Varying levels of compliance and penalties exist and depend on the size of the customer and the volume of transactions.</a:t>
            </a:r>
          </a:p>
          <a:p>
            <a:r>
              <a:rPr lang="en-US" dirty="0" smtClean="0"/>
              <a:t>12 main requirements</a:t>
            </a:r>
          </a:p>
          <a:p>
            <a:r>
              <a:rPr lang="en-US" dirty="0" smtClean="0"/>
              <a:t>Private sector initiative, NOT law.</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r>
              <a:rPr lang="en-US" smtClean="0"/>
              <a:t>Computer Security Act of 1987 (872)</a:t>
            </a:r>
            <a:endParaRPr lang="en-US"/>
          </a:p>
        </p:txBody>
      </p:sp>
      <p:sp>
        <p:nvSpPr>
          <p:cNvPr id="83971" name="Rectangle 3"/>
          <p:cNvSpPr>
            <a:spLocks noGrp="1" noChangeArrowheads="1"/>
          </p:cNvSpPr>
          <p:nvPr>
            <p:ph idx="1"/>
          </p:nvPr>
        </p:nvSpPr>
        <p:spPr/>
        <p:txBody>
          <a:bodyPr/>
          <a:lstStyle/>
          <a:p>
            <a:pPr>
              <a:buNone/>
            </a:pPr>
            <a:r>
              <a:rPr lang="en-US" dirty="0" smtClean="0"/>
              <a:t>Requires US federal agencies to identify computers systems that contain sensitive information. </a:t>
            </a:r>
          </a:p>
          <a:p>
            <a:r>
              <a:rPr lang="en-US" dirty="0" smtClean="0"/>
              <a:t>Agencies must develop a security policy for each system and conduct training for individuals involved with these systems.</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smtClean="0"/>
              <a:t>Economic Espionage Act of 1996</a:t>
            </a:r>
            <a:endParaRPr lang="en-US"/>
          </a:p>
        </p:txBody>
      </p:sp>
      <p:sp>
        <p:nvSpPr>
          <p:cNvPr id="84995" name="Rectangle 3"/>
          <p:cNvSpPr>
            <a:spLocks noGrp="1" noChangeArrowheads="1"/>
          </p:cNvSpPr>
          <p:nvPr>
            <p:ph idx="1"/>
          </p:nvPr>
        </p:nvSpPr>
        <p:spPr/>
        <p:txBody>
          <a:bodyPr/>
          <a:lstStyle/>
          <a:p>
            <a:pPr>
              <a:buNone/>
            </a:pPr>
            <a:r>
              <a:rPr lang="en-US" dirty="0" smtClean="0"/>
              <a:t>Provides the structure when dealing with corporate espionage.</a:t>
            </a:r>
          </a:p>
          <a:p>
            <a:r>
              <a:rPr lang="en-US" dirty="0" smtClean="0"/>
              <a:t>This allows the FBI to investigate corporate espionage cases.</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smtClean="0"/>
              <a:t>Employee Privacy Issues</a:t>
            </a:r>
            <a:endParaRPr lang="en-US"/>
          </a:p>
        </p:txBody>
      </p:sp>
      <p:sp>
        <p:nvSpPr>
          <p:cNvPr id="89091" name="Rectangle 3"/>
          <p:cNvSpPr>
            <a:spLocks noGrp="1" noChangeArrowheads="1"/>
          </p:cNvSpPr>
          <p:nvPr>
            <p:ph idx="1"/>
          </p:nvPr>
        </p:nvSpPr>
        <p:spPr/>
        <p:txBody>
          <a:bodyPr>
            <a:normAutofit/>
          </a:bodyPr>
          <a:lstStyle/>
          <a:p>
            <a:pPr>
              <a:buNone/>
            </a:pPr>
            <a:r>
              <a:rPr lang="en-US" dirty="0" smtClean="0"/>
              <a:t>In any work environment the company must be able to protect it’s resources. Part of this will be monitoring employees activities.. However you must be careful.</a:t>
            </a:r>
          </a:p>
          <a:p>
            <a:endParaRPr lang="en-US" dirty="0" smtClean="0"/>
          </a:p>
          <a:p>
            <a:r>
              <a:rPr lang="en-US" dirty="0" smtClean="0"/>
              <a:t>A company MUST take proper steps to ensure that the employees KNOW what type of monitoring can take place. If they don’t they can be sued for violation of privacy laws.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smtClean="0"/>
              <a:t>Employee Privacy Issues</a:t>
            </a:r>
            <a:endParaRPr lang="en-US"/>
          </a:p>
        </p:txBody>
      </p:sp>
      <p:sp>
        <p:nvSpPr>
          <p:cNvPr id="91139" name="Rectangle 3"/>
          <p:cNvSpPr>
            <a:spLocks noGrp="1" noChangeArrowheads="1"/>
          </p:cNvSpPr>
          <p:nvPr>
            <p:ph idx="1"/>
          </p:nvPr>
        </p:nvSpPr>
        <p:spPr/>
        <p:txBody>
          <a:bodyPr>
            <a:normAutofit fontScale="92500" lnSpcReduction="20000"/>
          </a:bodyPr>
          <a:lstStyle/>
          <a:p>
            <a:r>
              <a:rPr lang="en-US" smtClean="0"/>
              <a:t>Monitoring must be work related.</a:t>
            </a:r>
          </a:p>
          <a:p>
            <a:r>
              <a:rPr lang="en-US" smtClean="0"/>
              <a:t>Monitoring must be done in a consistent way, and should happen in a broad manner. rather than just one or two people that are being monitored.</a:t>
            </a:r>
          </a:p>
          <a:p>
            <a:r>
              <a:rPr lang="en-US" smtClean="0"/>
              <a:t>Any monitoring should be stated in the security policy, </a:t>
            </a:r>
          </a:p>
          <a:p>
            <a:r>
              <a:rPr lang="en-US" smtClean="0"/>
              <a:t>Stated in employment agreements (which are signed by the employee) </a:t>
            </a:r>
          </a:p>
          <a:p>
            <a:r>
              <a:rPr lang="en-US" smtClean="0"/>
              <a:t>Login BANNERS* should be when they log in, stating that they will be monitored.</a:t>
            </a:r>
          </a:p>
          <a:p>
            <a:r>
              <a:rPr lang="en-US" smtClean="0"/>
              <a:t>(more) </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smtClean="0"/>
              <a:t>Employee Privacy Issues</a:t>
            </a:r>
            <a:endParaRPr lang="en-US"/>
          </a:p>
        </p:txBody>
      </p:sp>
      <p:sp>
        <p:nvSpPr>
          <p:cNvPr id="94211" name="Rectangle 3"/>
          <p:cNvSpPr>
            <a:spLocks noGrp="1" noChangeArrowheads="1"/>
          </p:cNvSpPr>
          <p:nvPr>
            <p:ph idx="1"/>
          </p:nvPr>
        </p:nvSpPr>
        <p:spPr/>
        <p:txBody>
          <a:bodyPr/>
          <a:lstStyle/>
          <a:p>
            <a:r>
              <a:rPr lang="en-US" smtClean="0"/>
              <a:t>Email monitoring policy should state who can and cannot read employee messages and where they can read messages.</a:t>
            </a:r>
          </a:p>
          <a:p>
            <a:r>
              <a:rPr lang="en-US" smtClean="0"/>
              <a:t>A company must not promise privacy and then read messages, otherwise they may be sued.</a:t>
            </a:r>
          </a:p>
          <a:p>
            <a:r>
              <a:rPr lang="en-US" smtClean="0"/>
              <a:t>A company MUST state what types of activity are and are not allowed.</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smtClean="0"/>
              <a:t>Company Liability issues</a:t>
            </a:r>
            <a:endParaRPr lang="en-US"/>
          </a:p>
        </p:txBody>
      </p:sp>
      <p:sp>
        <p:nvSpPr>
          <p:cNvPr id="95235" name="Rectangle 3"/>
          <p:cNvSpPr>
            <a:spLocks noGrp="1" noChangeArrowheads="1"/>
          </p:cNvSpPr>
          <p:nvPr>
            <p:ph idx="1"/>
          </p:nvPr>
        </p:nvSpPr>
        <p:spPr/>
        <p:txBody>
          <a:bodyPr>
            <a:normAutofit fontScale="92500" lnSpcReduction="20000"/>
          </a:bodyPr>
          <a:lstStyle/>
          <a:p>
            <a:r>
              <a:rPr lang="en-US" dirty="0" smtClean="0"/>
              <a:t>Due Diligence – Research into risks</a:t>
            </a:r>
          </a:p>
          <a:p>
            <a:r>
              <a:rPr lang="en-US" dirty="0" smtClean="0"/>
              <a:t>Due Care – operational activities to mitigate risk</a:t>
            </a:r>
          </a:p>
          <a:p>
            <a:r>
              <a:rPr lang="en-US" dirty="0" smtClean="0"/>
              <a:t>Downstream liability – if we give private information to another company (partner maybe) and they don’t protect it, properly we can be sued.</a:t>
            </a:r>
          </a:p>
          <a:p>
            <a:r>
              <a:rPr lang="en-US" dirty="0" smtClean="0"/>
              <a:t>Cracker attacks – if a company does not provide the necessary level of protection and personal or financial data is stolen, they may also be held liable for being negligent in it’s protection of data.</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4"/>
          <p:cNvSpPr>
            <a:spLocks noGrp="1" noChangeArrowheads="1"/>
          </p:cNvSpPr>
          <p:nvPr>
            <p:ph type="ctrTitle"/>
          </p:nvPr>
        </p:nvSpPr>
        <p:spPr/>
        <p:txBody>
          <a:bodyPr/>
          <a:lstStyle/>
          <a:p>
            <a:r>
              <a:rPr lang="en-US"/>
              <a:t>Computer Forensic Investigation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Background</a:t>
            </a:r>
            <a:endParaRPr lang="en-US"/>
          </a:p>
        </p:txBody>
      </p:sp>
      <p:sp>
        <p:nvSpPr>
          <p:cNvPr id="8195" name="Rectangle 3"/>
          <p:cNvSpPr>
            <a:spLocks noGrp="1" noChangeArrowheads="1"/>
          </p:cNvSpPr>
          <p:nvPr>
            <p:ph idx="1"/>
          </p:nvPr>
        </p:nvSpPr>
        <p:spPr/>
        <p:txBody>
          <a:bodyPr/>
          <a:lstStyle/>
          <a:p>
            <a:pPr>
              <a:buNone/>
            </a:pPr>
            <a:r>
              <a:rPr lang="en-US" dirty="0" smtClean="0"/>
              <a:t>The reason these 3 categories are created is to try to help computer law into current laws (example so trespassing laws can apply to computer access, rather than creating new computer specific laws)</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smtClean="0"/>
              <a:t>Investigations (879)</a:t>
            </a:r>
            <a:endParaRPr lang="en-US"/>
          </a:p>
        </p:txBody>
      </p:sp>
      <p:sp>
        <p:nvSpPr>
          <p:cNvPr id="98307" name="Rectangle 3"/>
          <p:cNvSpPr>
            <a:spLocks noGrp="1" noChangeArrowheads="1"/>
          </p:cNvSpPr>
          <p:nvPr>
            <p:ph idx="1"/>
          </p:nvPr>
        </p:nvSpPr>
        <p:spPr/>
        <p:txBody>
          <a:bodyPr/>
          <a:lstStyle/>
          <a:p>
            <a:pPr>
              <a:buNone/>
            </a:pPr>
            <a:r>
              <a:rPr lang="en-US" dirty="0" smtClean="0"/>
              <a:t>Computer Crimes are increasing, security professionals should understand how investigations should be carried out.</a:t>
            </a:r>
          </a:p>
          <a:p>
            <a:r>
              <a:rPr lang="en-US" dirty="0" smtClean="0"/>
              <a:t>It is critical that any computer investigation be carried out in a way such that evidence is admissible in court. There are many steps that we need to carry out appropriately. Which we will talk about soon.</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smtClean="0"/>
              <a:t>Incident Response (883)</a:t>
            </a:r>
            <a:endParaRPr lang="en-US"/>
          </a:p>
        </p:txBody>
      </p:sp>
      <p:sp>
        <p:nvSpPr>
          <p:cNvPr id="103427" name="Rectangle 3"/>
          <p:cNvSpPr>
            <a:spLocks noGrp="1" noChangeArrowheads="1"/>
          </p:cNvSpPr>
          <p:nvPr>
            <p:ph idx="1"/>
          </p:nvPr>
        </p:nvSpPr>
        <p:spPr/>
        <p:txBody>
          <a:bodyPr/>
          <a:lstStyle/>
          <a:p>
            <a:pPr>
              <a:buNone/>
            </a:pPr>
            <a:r>
              <a:rPr lang="en-US" dirty="0" smtClean="0"/>
              <a:t>Terms</a:t>
            </a:r>
          </a:p>
          <a:p>
            <a:r>
              <a:rPr lang="en-US" dirty="0" smtClean="0"/>
              <a:t>Event – a negative occurrence that can be observed, verified and documented.</a:t>
            </a:r>
          </a:p>
          <a:p>
            <a:r>
              <a:rPr lang="en-US" dirty="0" smtClean="0"/>
              <a:t>Incident – a series of events that negatively affects the company or impacts it’s security posture.</a:t>
            </a:r>
          </a:p>
          <a:p>
            <a:endParaRPr lang="en-US"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smtClean="0"/>
              <a:t>Incident Response</a:t>
            </a:r>
            <a:endParaRPr lang="en-US"/>
          </a:p>
        </p:txBody>
      </p:sp>
      <p:sp>
        <p:nvSpPr>
          <p:cNvPr id="104451" name="Rectangle 3"/>
          <p:cNvSpPr>
            <a:spLocks noGrp="1" noChangeArrowheads="1"/>
          </p:cNvSpPr>
          <p:nvPr>
            <p:ph idx="1"/>
          </p:nvPr>
        </p:nvSpPr>
        <p:spPr/>
        <p:txBody>
          <a:bodyPr>
            <a:normAutofit fontScale="92500" lnSpcReduction="20000"/>
          </a:bodyPr>
          <a:lstStyle/>
          <a:p>
            <a:pPr>
              <a:buNone/>
            </a:pPr>
            <a:r>
              <a:rPr lang="en-US" dirty="0" smtClean="0"/>
              <a:t>It is very important that a response to an incident be in a controlled an methodic manner. Once detected the evidence should remain unaltered until someone familiar with the proper procedures for collecting data from a computer crime can be involved. Otherwise data can be destroyed or invalidated.</a:t>
            </a:r>
          </a:p>
          <a:p>
            <a:pPr>
              <a:buNone/>
            </a:pPr>
            <a:r>
              <a:rPr lang="en-US" dirty="0" smtClean="0"/>
              <a:t>There should also be a company incident response policy that lays out procedures. It should indicate if a system should immediately be taken off line, or continue functioning (why would we do either?) and cover other concerns.</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a:t>Incident Response</a:t>
            </a:r>
          </a:p>
        </p:txBody>
      </p:sp>
      <p:sp>
        <p:nvSpPr>
          <p:cNvPr id="108547" name="Rectangle 3"/>
          <p:cNvSpPr>
            <a:spLocks noGrp="1" noChangeArrowheads="1"/>
          </p:cNvSpPr>
          <p:nvPr>
            <p:ph idx="1"/>
          </p:nvPr>
        </p:nvSpPr>
        <p:spPr/>
        <p:txBody>
          <a:bodyPr/>
          <a:lstStyle/>
          <a:p>
            <a:pPr>
              <a:buFontTx/>
              <a:buNone/>
            </a:pPr>
            <a:r>
              <a:rPr lang="en-US"/>
              <a:t>All organizations should also develop an incident response team. The team should have </a:t>
            </a:r>
          </a:p>
          <a:p>
            <a:r>
              <a:rPr lang="en-US"/>
              <a:t>Someone from senior management</a:t>
            </a:r>
          </a:p>
          <a:p>
            <a:r>
              <a:rPr lang="en-US"/>
              <a:t>A network administrator / system admin</a:t>
            </a:r>
          </a:p>
          <a:p>
            <a:r>
              <a:rPr lang="en-US"/>
              <a:t>Security officer</a:t>
            </a:r>
          </a:p>
          <a:p>
            <a:r>
              <a:rPr lang="en-US"/>
              <a:t>Public affairs personnel etc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smtClean="0"/>
              <a:t>Incident Response team</a:t>
            </a:r>
            <a:endParaRPr lang="en-US"/>
          </a:p>
        </p:txBody>
      </p:sp>
      <p:sp>
        <p:nvSpPr>
          <p:cNvPr id="109571" name="Rectangle 3"/>
          <p:cNvSpPr>
            <a:spLocks noGrp="1" noChangeArrowheads="1"/>
          </p:cNvSpPr>
          <p:nvPr>
            <p:ph idx="1"/>
          </p:nvPr>
        </p:nvSpPr>
        <p:spPr/>
        <p:txBody>
          <a:bodyPr>
            <a:normAutofit fontScale="85000" lnSpcReduction="10000"/>
          </a:bodyPr>
          <a:lstStyle/>
          <a:p>
            <a:r>
              <a:rPr lang="en-US" smtClean="0"/>
              <a:t>There should be a set of predetermined steps that are taken to ensure uniformity and that no steps are skipped. (see later)</a:t>
            </a:r>
          </a:p>
          <a:p>
            <a:r>
              <a:rPr lang="en-US" smtClean="0"/>
              <a:t>Part of the plan should determine whether the company just “fixes” the problem or tries to prosecute.</a:t>
            </a:r>
          </a:p>
          <a:p>
            <a:r>
              <a:rPr lang="en-US" smtClean="0"/>
              <a:t>If the team determines a response has happened senior management should be immediately notified.</a:t>
            </a:r>
          </a:p>
          <a:p>
            <a:r>
              <a:rPr lang="en-US" smtClean="0"/>
              <a:t>HR should be notified if a suspect is an employee.</a:t>
            </a:r>
          </a:p>
          <a:p>
            <a:r>
              <a:rPr lang="en-US" smtClean="0"/>
              <a:t>Incident response should be part of the companies Disaster Recovery Plan (why?)</a:t>
            </a: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rmAutofit fontScale="90000"/>
          </a:bodyPr>
          <a:lstStyle/>
          <a:p>
            <a:r>
              <a:rPr lang="en-US" smtClean="0"/>
              <a:t>Incident Response Procedures (883)</a:t>
            </a:r>
            <a:endParaRPr lang="en-US"/>
          </a:p>
        </p:txBody>
      </p:sp>
      <p:sp>
        <p:nvSpPr>
          <p:cNvPr id="110595" name="Rectangle 3"/>
          <p:cNvSpPr>
            <a:spLocks noGrp="1" noChangeArrowheads="1"/>
          </p:cNvSpPr>
          <p:nvPr>
            <p:ph idx="1"/>
          </p:nvPr>
        </p:nvSpPr>
        <p:spPr/>
        <p:txBody>
          <a:bodyPr/>
          <a:lstStyle/>
          <a:p>
            <a:pPr>
              <a:buNone/>
            </a:pPr>
            <a:r>
              <a:rPr lang="en-US" dirty="0" smtClean="0"/>
              <a:t>We said earlier there should be a set of procedures for incident response, these can vary from company to company, here are ISC2 recommended procedures</a:t>
            </a:r>
          </a:p>
          <a:p>
            <a:r>
              <a:rPr lang="en-US" dirty="0" smtClean="0"/>
              <a:t>Triage</a:t>
            </a:r>
          </a:p>
          <a:p>
            <a:r>
              <a:rPr lang="en-US" dirty="0" smtClean="0"/>
              <a:t>Reaction</a:t>
            </a:r>
          </a:p>
          <a:p>
            <a:r>
              <a:rPr lang="en-US" dirty="0" smtClean="0"/>
              <a:t>Follow Up</a:t>
            </a:r>
          </a:p>
          <a:p>
            <a:r>
              <a:rPr lang="en-US" dirty="0" smtClean="0"/>
              <a:t>We will talk about each of these</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a:t>IRP Step 1: Triage</a:t>
            </a:r>
          </a:p>
        </p:txBody>
      </p:sp>
      <p:sp>
        <p:nvSpPr>
          <p:cNvPr id="111619" name="Rectangle 3"/>
          <p:cNvSpPr>
            <a:spLocks noGrp="1" noChangeArrowheads="1"/>
          </p:cNvSpPr>
          <p:nvPr>
            <p:ph idx="1"/>
          </p:nvPr>
        </p:nvSpPr>
        <p:spPr/>
        <p:txBody>
          <a:bodyPr/>
          <a:lstStyle/>
          <a:p>
            <a:pPr>
              <a:buFontTx/>
              <a:buNone/>
            </a:pPr>
            <a:r>
              <a:rPr lang="en-US"/>
              <a:t>Triage – determine what systems/networks etc have been compromised, determine the extent of compromise. Set priorities.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a:t>IRP Step 2: Reaction</a:t>
            </a:r>
          </a:p>
        </p:txBody>
      </p:sp>
      <p:sp>
        <p:nvSpPr>
          <p:cNvPr id="112643" name="Rectangle 3"/>
          <p:cNvSpPr>
            <a:spLocks noGrp="1" noChangeArrowheads="1"/>
          </p:cNvSpPr>
          <p:nvPr>
            <p:ph idx="1"/>
          </p:nvPr>
        </p:nvSpPr>
        <p:spPr/>
        <p:txBody>
          <a:bodyPr/>
          <a:lstStyle/>
          <a:p>
            <a:pPr marL="609600" indent="-609600">
              <a:buFontTx/>
              <a:buNone/>
            </a:pPr>
            <a:r>
              <a:rPr lang="en-US"/>
              <a:t>Reaction contains 3 steps</a:t>
            </a:r>
          </a:p>
          <a:p>
            <a:pPr marL="990600" lvl="1" indent="-533400">
              <a:buFontTx/>
              <a:buAutoNum type="arabicPeriod"/>
            </a:pPr>
            <a:r>
              <a:rPr lang="en-US"/>
              <a:t>Containment – what is this? What are the pros/cons of containment?</a:t>
            </a:r>
          </a:p>
          <a:p>
            <a:pPr marL="990600" lvl="1" indent="-533400">
              <a:buFontTx/>
              <a:buAutoNum type="arabicPeriod"/>
            </a:pPr>
            <a:r>
              <a:rPr lang="en-US"/>
              <a:t>Analysis – gather logs and try to figure out what happened.</a:t>
            </a:r>
          </a:p>
          <a:p>
            <a:pPr marL="990600" lvl="1" indent="-533400">
              <a:buFontTx/>
              <a:buAutoNum type="arabicPeriod"/>
            </a:pPr>
            <a:r>
              <a:rPr lang="en-US"/>
              <a:t>Tracking – determine if source is internal or external, track as much as possible.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t>IRP Step 3: Follow Up</a:t>
            </a:r>
          </a:p>
        </p:txBody>
      </p:sp>
      <p:sp>
        <p:nvSpPr>
          <p:cNvPr id="113667" name="Rectangle 3"/>
          <p:cNvSpPr>
            <a:spLocks noGrp="1" noChangeArrowheads="1"/>
          </p:cNvSpPr>
          <p:nvPr>
            <p:ph idx="1"/>
          </p:nvPr>
        </p:nvSpPr>
        <p:spPr/>
        <p:txBody>
          <a:bodyPr/>
          <a:lstStyle/>
          <a:p>
            <a:pPr marL="609600" indent="-609600">
              <a:lnSpc>
                <a:spcPct val="90000"/>
              </a:lnSpc>
              <a:buFontTx/>
              <a:buNone/>
            </a:pPr>
            <a:r>
              <a:rPr lang="en-US"/>
              <a:t>Follow up tries to ensure that the vulnerability gets fixed and that it can not happen again. has 3 stages</a:t>
            </a:r>
          </a:p>
          <a:p>
            <a:pPr marL="609600" indent="-609600">
              <a:lnSpc>
                <a:spcPct val="90000"/>
              </a:lnSpc>
              <a:buFontTx/>
              <a:buAutoNum type="arabicPeriod"/>
            </a:pPr>
            <a:r>
              <a:rPr lang="en-US"/>
              <a:t>Repair – fix initial problem, stop any additional damage.</a:t>
            </a:r>
          </a:p>
          <a:p>
            <a:pPr marL="609600" indent="-609600">
              <a:lnSpc>
                <a:spcPct val="90000"/>
              </a:lnSpc>
              <a:buFontTx/>
              <a:buAutoNum type="arabicPeriod"/>
            </a:pPr>
            <a:r>
              <a:rPr lang="en-US"/>
              <a:t>Recovery – get things back up and running</a:t>
            </a:r>
          </a:p>
          <a:p>
            <a:pPr marL="609600" indent="-609600">
              <a:lnSpc>
                <a:spcPct val="90000"/>
              </a:lnSpc>
              <a:buFontTx/>
              <a:buAutoNum type="arabicPeriod"/>
            </a:pPr>
            <a:r>
              <a:rPr lang="en-US"/>
              <a:t>Prevention – take steps to make sure thing cannot happen again</a:t>
            </a:r>
          </a:p>
          <a:p>
            <a:pPr marL="609600" indent="-609600">
              <a:lnSpc>
                <a:spcPct val="90000"/>
              </a:lnSpc>
              <a:buFontTx/>
              <a:buAutoNum type="arabicPeriod"/>
            </a:pPr>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normAutofit fontScale="90000"/>
          </a:bodyPr>
          <a:lstStyle/>
          <a:p>
            <a:r>
              <a:rPr lang="en-US" smtClean="0"/>
              <a:t>Computer Forensics and Proper Collection of Evidence</a:t>
            </a:r>
            <a:endParaRPr lang="en-US"/>
          </a:p>
        </p:txBody>
      </p:sp>
      <p:sp>
        <p:nvSpPr>
          <p:cNvPr id="117763" name="Rectangle 3"/>
          <p:cNvSpPr>
            <a:spLocks noGrp="1" noChangeArrowheads="1"/>
          </p:cNvSpPr>
          <p:nvPr>
            <p:ph idx="1"/>
          </p:nvPr>
        </p:nvSpPr>
        <p:spPr/>
        <p:txBody>
          <a:bodyPr/>
          <a:lstStyle/>
          <a:p>
            <a:pPr>
              <a:buNone/>
            </a:pPr>
            <a:r>
              <a:rPr lang="en-US" dirty="0" smtClean="0"/>
              <a:t>The past model did not include forensics and prosecution as that is up to management to decide and not all companies will try to prosecute (why not?)</a:t>
            </a:r>
          </a:p>
          <a:p>
            <a:r>
              <a:rPr lang="en-US" dirty="0" smtClean="0"/>
              <a:t>If we do try to prosecute there are some concepts we need to understand.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mtClean="0"/>
              <a:t>Complexities in Cybercrime (949)</a:t>
            </a:r>
            <a:endParaRPr lang="en-US"/>
          </a:p>
        </p:txBody>
      </p:sp>
      <p:sp>
        <p:nvSpPr>
          <p:cNvPr id="7171" name="Rectangle 3"/>
          <p:cNvSpPr>
            <a:spLocks noGrp="1" noChangeArrowheads="1"/>
          </p:cNvSpPr>
          <p:nvPr>
            <p:ph idx="1"/>
          </p:nvPr>
        </p:nvSpPr>
        <p:spPr/>
        <p:txBody>
          <a:bodyPr>
            <a:normAutofit/>
          </a:bodyPr>
          <a:lstStyle/>
          <a:p>
            <a:pPr>
              <a:buNone/>
            </a:pPr>
            <a:r>
              <a:rPr lang="en-US" dirty="0" smtClean="0"/>
              <a:t>It is very difficult to prosecute cybercrime</a:t>
            </a:r>
          </a:p>
          <a:p>
            <a:r>
              <a:rPr lang="en-US" dirty="0" smtClean="0"/>
              <a:t>Laws are fairly new if they exist at all, they are also not often complete</a:t>
            </a:r>
          </a:p>
          <a:p>
            <a:r>
              <a:rPr lang="en-US" dirty="0" smtClean="0"/>
              <a:t>Hackers can commit crimes without any physical evidence</a:t>
            </a:r>
          </a:p>
          <a:p>
            <a:r>
              <a:rPr lang="en-US" dirty="0" smtClean="0"/>
              <a:t>Hackers can spoof addresses, or attack from other machines than they simple clean or destroy</a:t>
            </a:r>
          </a:p>
          <a:p>
            <a:r>
              <a:rPr lang="en-US" dirty="0" smtClean="0"/>
              <a:t>Attackers can setup zombie/</a:t>
            </a:r>
            <a:r>
              <a:rPr lang="en-US" dirty="0" err="1" smtClean="0"/>
              <a:t>botnet</a:t>
            </a:r>
            <a:r>
              <a:rPr lang="en-US" dirty="0" smtClean="0"/>
              <a:t> armies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US"/>
              <a:t>Forensics</a:t>
            </a:r>
          </a:p>
        </p:txBody>
      </p:sp>
      <p:sp>
        <p:nvSpPr>
          <p:cNvPr id="122883" name="Rectangle 3"/>
          <p:cNvSpPr>
            <a:spLocks noGrp="1" noChangeArrowheads="1"/>
          </p:cNvSpPr>
          <p:nvPr>
            <p:ph idx="1"/>
          </p:nvPr>
        </p:nvSpPr>
        <p:spPr/>
        <p:txBody>
          <a:bodyPr/>
          <a:lstStyle/>
          <a:p>
            <a:pPr marL="533400" indent="-533400">
              <a:lnSpc>
                <a:spcPct val="90000"/>
              </a:lnSpc>
              <a:buFontTx/>
              <a:buNone/>
            </a:pPr>
            <a:r>
              <a:rPr lang="en-US" sz="2800"/>
              <a:t>First of Digital forensics is the science for the recovery and analysis of electronic data on computer systems.</a:t>
            </a:r>
          </a:p>
          <a:p>
            <a:pPr marL="533400" indent="-533400">
              <a:lnSpc>
                <a:spcPct val="90000"/>
              </a:lnSpc>
              <a:buFontTx/>
              <a:buNone/>
            </a:pPr>
            <a:r>
              <a:rPr lang="en-US" sz="2800"/>
              <a:t>There are specific processes in how to do forensics and anyone that is involved in digital forensics work should be properly trained. There are many steps that you need to take when doing forensics not following best practices can destroy or invalidate critical tracking information and evidence.</a:t>
            </a:r>
          </a:p>
          <a:p>
            <a:pPr marL="533400" indent="-533400" algn="ctr">
              <a:lnSpc>
                <a:spcPct val="90000"/>
              </a:lnSpc>
              <a:buFontTx/>
              <a:buNone/>
            </a:pPr>
            <a:r>
              <a:rPr lang="en-US" sz="2800"/>
              <a:t>(more)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US"/>
              <a:t>Forensics</a:t>
            </a:r>
          </a:p>
        </p:txBody>
      </p:sp>
      <p:sp>
        <p:nvSpPr>
          <p:cNvPr id="123907" name="Rectangle 3"/>
          <p:cNvSpPr>
            <a:spLocks noGrp="1" noChangeArrowheads="1"/>
          </p:cNvSpPr>
          <p:nvPr>
            <p:ph idx="1"/>
          </p:nvPr>
        </p:nvSpPr>
        <p:spPr/>
        <p:txBody>
          <a:bodyPr/>
          <a:lstStyle/>
          <a:p>
            <a:pPr>
              <a:buFontTx/>
              <a:buNone/>
            </a:pPr>
            <a:r>
              <a:rPr lang="en-US" sz="2800" dirty="0"/>
              <a:t>Before doing any investigative work on a system the system should</a:t>
            </a:r>
          </a:p>
          <a:p>
            <a:r>
              <a:rPr lang="en-US" sz="2800" dirty="0"/>
              <a:t>Have a memory dump </a:t>
            </a:r>
            <a:r>
              <a:rPr lang="en-US" sz="2800" dirty="0" smtClean="0"/>
              <a:t>preformed.</a:t>
            </a:r>
            <a:endParaRPr lang="en-US" sz="2800" dirty="0"/>
          </a:p>
          <a:p>
            <a:r>
              <a:rPr lang="en-US" sz="2800" dirty="0"/>
              <a:t>Duplicate the hard drives, only do forensics work on the duplicated hard drive as not to contaminate critical system data.</a:t>
            </a:r>
          </a:p>
          <a:p>
            <a:r>
              <a:rPr lang="en-US" sz="2800" dirty="0"/>
              <a:t>Forensics investigators should have an notebook (with pages not easily removed), camera and evidence id tags.</a:t>
            </a:r>
          </a:p>
          <a:p>
            <a:pPr algn="ctr">
              <a:buFontTx/>
              <a:buNone/>
            </a:pPr>
            <a:endParaRPr lang="en-US" sz="28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t>IOCE (888)</a:t>
            </a:r>
          </a:p>
        </p:txBody>
      </p:sp>
      <p:sp>
        <p:nvSpPr>
          <p:cNvPr id="124931" name="Rectangle 3"/>
          <p:cNvSpPr>
            <a:spLocks noGrp="1" noChangeArrowheads="1"/>
          </p:cNvSpPr>
          <p:nvPr>
            <p:ph idx="1"/>
          </p:nvPr>
        </p:nvSpPr>
        <p:spPr>
          <a:xfrm>
            <a:off x="457200" y="1600200"/>
            <a:ext cx="8229600" cy="4876800"/>
          </a:xfrm>
        </p:spPr>
        <p:txBody>
          <a:bodyPr/>
          <a:lstStyle/>
          <a:p>
            <a:pPr marL="609600" indent="-609600">
              <a:lnSpc>
                <a:spcPct val="80000"/>
              </a:lnSpc>
              <a:buFontTx/>
              <a:buNone/>
            </a:pPr>
            <a:r>
              <a:rPr lang="en-US" sz="2800"/>
              <a:t>The International Organization on Computer Evidence was created to develop principles dealing with how to collect and handle digital evidence. The principles are</a:t>
            </a:r>
          </a:p>
          <a:p>
            <a:pPr marL="609600" indent="-609600">
              <a:lnSpc>
                <a:spcPct val="80000"/>
              </a:lnSpc>
              <a:buFontTx/>
              <a:buAutoNum type="arabicPeriod"/>
            </a:pPr>
            <a:r>
              <a:rPr lang="en-US" sz="2800"/>
              <a:t>When dealing with digital evidence, all general forensics and procedural principals must be applied</a:t>
            </a:r>
          </a:p>
          <a:p>
            <a:pPr marL="609600" indent="-609600">
              <a:lnSpc>
                <a:spcPct val="80000"/>
              </a:lnSpc>
              <a:buFontTx/>
              <a:buAutoNum type="arabicPeriod"/>
            </a:pPr>
            <a:r>
              <a:rPr lang="en-US" sz="2800"/>
              <a:t>Upon seizing digital evidence, actions should not alter the evidence*</a:t>
            </a:r>
          </a:p>
          <a:p>
            <a:pPr marL="609600" indent="-609600">
              <a:lnSpc>
                <a:spcPct val="80000"/>
              </a:lnSpc>
              <a:buFontTx/>
              <a:buAutoNum type="arabicPeriod"/>
            </a:pPr>
            <a:r>
              <a:rPr lang="en-US" sz="2800"/>
              <a:t>When accessing original evidence that person should be properly trained</a:t>
            </a:r>
          </a:p>
          <a:p>
            <a:pPr marL="609600" indent="-609600" algn="ctr">
              <a:lnSpc>
                <a:spcPct val="80000"/>
              </a:lnSpc>
              <a:buFontTx/>
              <a:buNone/>
            </a:pPr>
            <a:r>
              <a:rPr lang="en-US" sz="2800"/>
              <a:t>(more)</a:t>
            </a:r>
          </a:p>
          <a:p>
            <a:pPr marL="609600" indent="-609600">
              <a:lnSpc>
                <a:spcPct val="80000"/>
              </a:lnSpc>
              <a:buFontTx/>
              <a:buAutoNum type="arabicPeriod"/>
            </a:pPr>
            <a:endParaRPr lang="en-US" sz="2800"/>
          </a:p>
          <a:p>
            <a:pPr marL="609600" indent="-609600">
              <a:lnSpc>
                <a:spcPct val="80000"/>
              </a:lnSpc>
              <a:buFontTx/>
              <a:buAutoNum type="arabicPeriod"/>
            </a:pPr>
            <a:endParaRPr lang="en-US" sz="28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t>IOCE (888)</a:t>
            </a:r>
          </a:p>
        </p:txBody>
      </p:sp>
      <p:sp>
        <p:nvSpPr>
          <p:cNvPr id="125955" name="Rectangle 3"/>
          <p:cNvSpPr>
            <a:spLocks noGrp="1" noChangeArrowheads="1"/>
          </p:cNvSpPr>
          <p:nvPr>
            <p:ph idx="1"/>
          </p:nvPr>
        </p:nvSpPr>
        <p:spPr/>
        <p:txBody>
          <a:bodyPr/>
          <a:lstStyle/>
          <a:p>
            <a:pPr marL="609600" indent="-609600">
              <a:buFontTx/>
              <a:buAutoNum type="arabicPeriod" startAt="4"/>
            </a:pPr>
            <a:r>
              <a:rPr lang="en-US" sz="2800"/>
              <a:t>All activity relating to the seizure, access, storage and transfer of digital data should be fully documented (i.e.. Chain of custody)</a:t>
            </a:r>
          </a:p>
          <a:p>
            <a:pPr marL="609600" indent="-609600">
              <a:buFontTx/>
              <a:buAutoNum type="arabicPeriod" startAt="4"/>
            </a:pPr>
            <a:r>
              <a:rPr lang="en-US" sz="2800"/>
              <a:t>An individual is responsible for all actions taken on the evidence while in their possession</a:t>
            </a:r>
          </a:p>
          <a:p>
            <a:pPr marL="609600" indent="-609600">
              <a:buFontTx/>
              <a:buAutoNum type="arabicPeriod" startAt="4"/>
            </a:pPr>
            <a:r>
              <a:rPr lang="en-US" sz="2800"/>
              <a:t>Any agency involved in the seizure, access, storing or transferring of said evidence should be in compliance with these principals</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t>Motive Opportunity and Means</a:t>
            </a:r>
          </a:p>
        </p:txBody>
      </p:sp>
      <p:sp>
        <p:nvSpPr>
          <p:cNvPr id="126979" name="Rectangle 3"/>
          <p:cNvSpPr>
            <a:spLocks noGrp="1" noChangeArrowheads="1"/>
          </p:cNvSpPr>
          <p:nvPr>
            <p:ph idx="1"/>
          </p:nvPr>
        </p:nvSpPr>
        <p:spPr/>
        <p:txBody>
          <a:bodyPr/>
          <a:lstStyle/>
          <a:p>
            <a:pPr>
              <a:buFontTx/>
              <a:buNone/>
            </a:pPr>
            <a:r>
              <a:rPr lang="en-US"/>
              <a:t>Just like regular crimes it is necessary to understand the Motive Opportunity and Means of computer crimes.</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smtClean="0"/>
              <a:t>Forensics process</a:t>
            </a:r>
            <a:endParaRPr lang="en-US"/>
          </a:p>
        </p:txBody>
      </p:sp>
      <p:sp>
        <p:nvSpPr>
          <p:cNvPr id="128003" name="Rectangle 3"/>
          <p:cNvSpPr>
            <a:spLocks noGrp="1" noChangeArrowheads="1"/>
          </p:cNvSpPr>
          <p:nvPr>
            <p:ph idx="1"/>
          </p:nvPr>
        </p:nvSpPr>
        <p:spPr/>
        <p:txBody>
          <a:bodyPr>
            <a:normAutofit fontScale="92500" lnSpcReduction="10000"/>
          </a:bodyPr>
          <a:lstStyle/>
          <a:p>
            <a:pPr>
              <a:buNone/>
            </a:pPr>
            <a:r>
              <a:rPr lang="en-US" dirty="0" smtClean="0"/>
              <a:t>Forensics investigations should follow a standard set of procedures</a:t>
            </a:r>
          </a:p>
          <a:p>
            <a:r>
              <a:rPr lang="en-US" dirty="0" smtClean="0"/>
              <a:t>Identify – that a crime has been committed</a:t>
            </a:r>
          </a:p>
          <a:p>
            <a:r>
              <a:rPr lang="en-US" dirty="0" smtClean="0"/>
              <a:t>Preservation* - preserve original data*</a:t>
            </a:r>
          </a:p>
          <a:p>
            <a:pPr lvl="1"/>
            <a:r>
              <a:rPr lang="en-US" dirty="0" smtClean="0"/>
              <a:t>Only allow authorized individuals to the crime scene.</a:t>
            </a:r>
          </a:p>
          <a:p>
            <a:pPr lvl="1"/>
            <a:r>
              <a:rPr lang="en-US" dirty="0" smtClean="0"/>
              <a:t>Take many pictures of  the scene</a:t>
            </a:r>
          </a:p>
          <a:p>
            <a:pPr lvl="1"/>
            <a:r>
              <a:rPr lang="en-US" dirty="0" smtClean="0"/>
              <a:t>Duplicate the hard drive using a bit level copy (ex. </a:t>
            </a:r>
            <a:r>
              <a:rPr lang="en-US" dirty="0" err="1" smtClean="0"/>
              <a:t>dd</a:t>
            </a:r>
            <a:r>
              <a:rPr lang="en-US" dirty="0" smtClean="0"/>
              <a:t> on Unix) make at least 2 copies (primary/control) and working image</a:t>
            </a:r>
          </a:p>
          <a:p>
            <a:pPr lvl="1"/>
            <a:r>
              <a:rPr lang="en-US" dirty="0" smtClean="0"/>
              <a:t>Create hashes on files before analysis (why)</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a:t>Forensics process</a:t>
            </a:r>
          </a:p>
        </p:txBody>
      </p:sp>
      <p:sp>
        <p:nvSpPr>
          <p:cNvPr id="129027" name="Rectangle 3"/>
          <p:cNvSpPr>
            <a:spLocks noGrp="1" noChangeArrowheads="1"/>
          </p:cNvSpPr>
          <p:nvPr>
            <p:ph idx="1"/>
          </p:nvPr>
        </p:nvSpPr>
        <p:spPr/>
        <p:txBody>
          <a:bodyPr/>
          <a:lstStyle/>
          <a:p>
            <a:r>
              <a:rPr lang="en-US" dirty="0"/>
              <a:t>Collect – collect all relevant data for analysis</a:t>
            </a:r>
          </a:p>
          <a:p>
            <a:r>
              <a:rPr lang="en-US" dirty="0"/>
              <a:t>Examine – pretty obvious</a:t>
            </a:r>
          </a:p>
          <a:p>
            <a:r>
              <a:rPr lang="en-US" dirty="0"/>
              <a:t>Presentation – present findings</a:t>
            </a:r>
          </a:p>
          <a:p>
            <a:r>
              <a:rPr lang="en-US" dirty="0"/>
              <a:t>Decision </a:t>
            </a:r>
          </a:p>
          <a:p>
            <a:pPr>
              <a:buFontTx/>
              <a:buNone/>
            </a:pP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t>Forensics process</a:t>
            </a:r>
          </a:p>
        </p:txBody>
      </p:sp>
      <p:sp>
        <p:nvSpPr>
          <p:cNvPr id="130051" name="Rectangle 3"/>
          <p:cNvSpPr>
            <a:spLocks noGrp="1" noChangeArrowheads="1"/>
          </p:cNvSpPr>
          <p:nvPr>
            <p:ph idx="1"/>
          </p:nvPr>
        </p:nvSpPr>
        <p:spPr>
          <a:xfrm>
            <a:off x="152400" y="1447800"/>
            <a:ext cx="8839200" cy="5257800"/>
          </a:xfrm>
        </p:spPr>
        <p:txBody>
          <a:bodyPr/>
          <a:lstStyle/>
          <a:p>
            <a:pPr>
              <a:buFontTx/>
              <a:buNone/>
            </a:pPr>
            <a:r>
              <a:rPr lang="en-US"/>
              <a:t>It is critically important that when dealing with evidence a proper chain of custody is kept.</a:t>
            </a:r>
          </a:p>
          <a:p>
            <a:pPr>
              <a:buFontTx/>
              <a:buNone/>
            </a:pPr>
            <a:r>
              <a:rPr lang="en-US"/>
              <a:t>Photographs should be taken before equipment is disassembled.</a:t>
            </a:r>
          </a:p>
          <a:p>
            <a:pPr>
              <a:buFontTx/>
              <a:buNone/>
            </a:pPr>
            <a:r>
              <a:rPr lang="en-US"/>
              <a:t>All evidence gathered MUST be marked in some way with the date, time, case number and initials of the collector.</a:t>
            </a:r>
          </a:p>
          <a:p>
            <a:pPr>
              <a:buFontTx/>
              <a:buNone/>
            </a:pPr>
            <a:r>
              <a:rPr lang="en-US"/>
              <a:t>Any time evidence is accessed/opened, similar information should be kept in the chain of custody log (just like on CSI etc)</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6" name="Rectangle 4"/>
          <p:cNvSpPr>
            <a:spLocks noGrp="1" noChangeArrowheads="1"/>
          </p:cNvSpPr>
          <p:nvPr>
            <p:ph type="ctrTitle"/>
          </p:nvPr>
        </p:nvSpPr>
        <p:spPr/>
        <p:txBody>
          <a:bodyPr/>
          <a:lstStyle/>
          <a:p>
            <a:r>
              <a:rPr lang="en-US"/>
              <a:t>Evidence and Court</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smtClean="0"/>
              <a:t>What is admissible in Court?</a:t>
            </a:r>
            <a:endParaRPr lang="en-US"/>
          </a:p>
        </p:txBody>
      </p:sp>
      <p:sp>
        <p:nvSpPr>
          <p:cNvPr id="132099" name="Rectangle 3"/>
          <p:cNvSpPr>
            <a:spLocks noGrp="1" noChangeArrowheads="1"/>
          </p:cNvSpPr>
          <p:nvPr>
            <p:ph idx="1"/>
          </p:nvPr>
        </p:nvSpPr>
        <p:spPr/>
        <p:txBody>
          <a:bodyPr>
            <a:normAutofit fontScale="85000" lnSpcReduction="10000"/>
          </a:bodyPr>
          <a:lstStyle/>
          <a:p>
            <a:pPr>
              <a:buNone/>
            </a:pPr>
            <a:r>
              <a:rPr lang="en-US" dirty="0" smtClean="0"/>
              <a:t>Generally computer evidence is considered hearsay meaning the evidence is “secondary” evidence (later)</a:t>
            </a:r>
          </a:p>
          <a:p>
            <a:r>
              <a:rPr lang="en-US" dirty="0" smtClean="0"/>
              <a:t>Hearsay is not generally admissible in court.</a:t>
            </a:r>
          </a:p>
          <a:p>
            <a:r>
              <a:rPr lang="en-US" dirty="0" smtClean="0"/>
              <a:t>For computer evidence to be admissible there should be the testimony of a security person that generated the logs and collected and analyzed them.</a:t>
            </a:r>
          </a:p>
          <a:p>
            <a:r>
              <a:rPr lang="en-US" dirty="0" smtClean="0"/>
              <a:t>Logs used must be generated as the normal part of business activities and not just for this single event.*</a:t>
            </a:r>
          </a:p>
          <a:p>
            <a:r>
              <a:rPr lang="en-US" dirty="0" smtClean="0"/>
              <a:t>Chain of custody tries to show that the evidence has not been tampered with.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Complexities in Cybercrime</a:t>
            </a:r>
            <a:endParaRPr lang="en-US"/>
          </a:p>
        </p:txBody>
      </p:sp>
      <p:sp>
        <p:nvSpPr>
          <p:cNvPr id="11267" name="Rectangle 3"/>
          <p:cNvSpPr>
            <a:spLocks noGrp="1" noChangeArrowheads="1"/>
          </p:cNvSpPr>
          <p:nvPr>
            <p:ph idx="1"/>
          </p:nvPr>
        </p:nvSpPr>
        <p:spPr/>
        <p:txBody>
          <a:bodyPr/>
          <a:lstStyle/>
          <a:p>
            <a:r>
              <a:rPr lang="en-US" dirty="0" smtClean="0"/>
              <a:t>Not everyone reports breaches (</a:t>
            </a:r>
          </a:p>
          <a:p>
            <a:pPr lvl="1"/>
            <a:r>
              <a:rPr lang="en-US" dirty="0" smtClean="0"/>
              <a:t>in fact many companies do not due to public relations concerns</a:t>
            </a:r>
          </a:p>
          <a:p>
            <a:r>
              <a:rPr lang="en-US" dirty="0" smtClean="0"/>
              <a:t>Companies often don’t understand security and it’s implications, or they don’t want to deal with it because they see it as only a cost. They don’t understand how much it can cost NOT to provide proper security.</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smtClean="0"/>
              <a:t>Evidence</a:t>
            </a:r>
            <a:endParaRPr lang="en-US"/>
          </a:p>
        </p:txBody>
      </p:sp>
      <p:sp>
        <p:nvSpPr>
          <p:cNvPr id="133123" name="Rectangle 3"/>
          <p:cNvSpPr>
            <a:spLocks noGrp="1" noChangeArrowheads="1"/>
          </p:cNvSpPr>
          <p:nvPr>
            <p:ph idx="1"/>
          </p:nvPr>
        </p:nvSpPr>
        <p:spPr/>
        <p:txBody>
          <a:bodyPr>
            <a:normAutofit lnSpcReduction="10000"/>
          </a:bodyPr>
          <a:lstStyle/>
          <a:p>
            <a:pPr>
              <a:buNone/>
            </a:pPr>
            <a:r>
              <a:rPr lang="en-US" dirty="0" smtClean="0"/>
              <a:t>Any evidence that is introduced should have the following attributes</a:t>
            </a:r>
          </a:p>
          <a:p>
            <a:r>
              <a:rPr lang="en-US" dirty="0" smtClean="0"/>
              <a:t>It is sufficient – must be persuasive enough to convince someone of it’s validity, it cannot be subject to interpretation.</a:t>
            </a:r>
          </a:p>
          <a:p>
            <a:r>
              <a:rPr lang="en-US" dirty="0" smtClean="0"/>
              <a:t>It is reliable – it must be consistent with the facts, cannot be based on opinions or copies of an original document (that’s where digital evidence often has problems)</a:t>
            </a:r>
          </a:p>
          <a:p>
            <a:r>
              <a:rPr lang="en-US" dirty="0" smtClean="0"/>
              <a:t>(more)</a:t>
            </a: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smtClean="0"/>
              <a:t>Evidence</a:t>
            </a:r>
            <a:endParaRPr lang="en-US"/>
          </a:p>
        </p:txBody>
      </p:sp>
      <p:sp>
        <p:nvSpPr>
          <p:cNvPr id="134147" name="Rectangle 3"/>
          <p:cNvSpPr>
            <a:spLocks noGrp="1" noChangeArrowheads="1"/>
          </p:cNvSpPr>
          <p:nvPr>
            <p:ph idx="1"/>
          </p:nvPr>
        </p:nvSpPr>
        <p:spPr/>
        <p:txBody>
          <a:bodyPr/>
          <a:lstStyle/>
          <a:p>
            <a:r>
              <a:rPr lang="en-US" smtClean="0"/>
              <a:t>It is relevant – must have a reasonable relationship to the findings.</a:t>
            </a:r>
          </a:p>
          <a:p>
            <a:r>
              <a:rPr lang="en-US" smtClean="0"/>
              <a:t>It is legally permissible – obtained in a legal way</a:t>
            </a:r>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t>Evidence Types (899)</a:t>
            </a:r>
          </a:p>
        </p:txBody>
      </p:sp>
      <p:sp>
        <p:nvSpPr>
          <p:cNvPr id="138243" name="Rectangle 3"/>
          <p:cNvSpPr>
            <a:spLocks noGrp="1" noChangeArrowheads="1"/>
          </p:cNvSpPr>
          <p:nvPr>
            <p:ph idx="1"/>
          </p:nvPr>
        </p:nvSpPr>
        <p:spPr/>
        <p:txBody>
          <a:bodyPr/>
          <a:lstStyle/>
          <a:p>
            <a:pPr>
              <a:buFontTx/>
              <a:buNone/>
            </a:pPr>
            <a:r>
              <a:rPr lang="en-US" sz="2800"/>
              <a:t>There are a few categories of evidence that you need to be aware of</a:t>
            </a:r>
          </a:p>
          <a:p>
            <a:r>
              <a:rPr lang="en-US" sz="2800"/>
              <a:t>Best Evidence – most reliable evidence, (ex. An original signed contract), physical evidence</a:t>
            </a:r>
          </a:p>
          <a:p>
            <a:r>
              <a:rPr lang="en-US" sz="2800"/>
              <a:t>Secondary Evidence – not viewed as reliable. Oral evidence such as a witness testimony or copies of an original document are secondary evidence.</a:t>
            </a:r>
          </a:p>
          <a:p>
            <a:pPr algn="ctr">
              <a:buFontTx/>
              <a:buNone/>
            </a:pPr>
            <a:r>
              <a:rPr lang="en-US" sz="2800"/>
              <a:t>(more)</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smtClean="0"/>
              <a:t>Evidence Types (899)</a:t>
            </a:r>
            <a:endParaRPr lang="en-US"/>
          </a:p>
        </p:txBody>
      </p:sp>
      <p:sp>
        <p:nvSpPr>
          <p:cNvPr id="140291" name="Rectangle 3"/>
          <p:cNvSpPr>
            <a:spLocks noGrp="1" noChangeArrowheads="1"/>
          </p:cNvSpPr>
          <p:nvPr>
            <p:ph idx="1"/>
          </p:nvPr>
        </p:nvSpPr>
        <p:spPr/>
        <p:txBody>
          <a:bodyPr/>
          <a:lstStyle/>
          <a:p>
            <a:r>
              <a:rPr lang="en-US" dirty="0" smtClean="0"/>
              <a:t>Direct Evidence – evidence that can prove a fact all by itself and does not need backup information. Presumptions are not required. Example is testimony of a direct witness to a crime. (this is secondary in nature, but does not require evidence to back it up). Often based on information gathered by the 5 senses.</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Evidence Types (899)</a:t>
            </a:r>
          </a:p>
        </p:txBody>
      </p:sp>
      <p:sp>
        <p:nvSpPr>
          <p:cNvPr id="142339" name="Rectangle 3"/>
          <p:cNvSpPr>
            <a:spLocks noGrp="1" noChangeArrowheads="1"/>
          </p:cNvSpPr>
          <p:nvPr>
            <p:ph idx="1"/>
          </p:nvPr>
        </p:nvSpPr>
        <p:spPr/>
        <p:txBody>
          <a:bodyPr/>
          <a:lstStyle/>
          <a:p>
            <a:pPr>
              <a:lnSpc>
                <a:spcPct val="90000"/>
              </a:lnSpc>
            </a:pPr>
            <a:r>
              <a:rPr lang="en-US"/>
              <a:t>Conclusive Evidence – irrefutable and cannot be contradicted. Does not require corroboration.</a:t>
            </a:r>
          </a:p>
          <a:p>
            <a:pPr>
              <a:lnSpc>
                <a:spcPct val="90000"/>
              </a:lnSpc>
            </a:pPr>
            <a:r>
              <a:rPr lang="en-US"/>
              <a:t>Circumstantial Evidence – can prove an intermediate fact, which then be used to assume the existence of another fact.  (example if someone said a friend said he was going to take down eBay)</a:t>
            </a:r>
          </a:p>
          <a:p>
            <a:pPr algn="ctr">
              <a:lnSpc>
                <a:spcPct val="90000"/>
              </a:lnSpc>
              <a:buFontTx/>
              <a:buNone/>
            </a:pPr>
            <a:r>
              <a:rPr lang="en-US"/>
              <a:t>(more)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Evidence Types (900)</a:t>
            </a:r>
          </a:p>
        </p:txBody>
      </p:sp>
      <p:sp>
        <p:nvSpPr>
          <p:cNvPr id="146435" name="Rectangle 3"/>
          <p:cNvSpPr>
            <a:spLocks noGrp="1" noChangeArrowheads="1"/>
          </p:cNvSpPr>
          <p:nvPr>
            <p:ph idx="1"/>
          </p:nvPr>
        </p:nvSpPr>
        <p:spPr/>
        <p:txBody>
          <a:bodyPr/>
          <a:lstStyle/>
          <a:p>
            <a:pPr>
              <a:lnSpc>
                <a:spcPct val="90000"/>
              </a:lnSpc>
            </a:pPr>
            <a:r>
              <a:rPr lang="en-US"/>
              <a:t>Corroborative Evidence – supporting evidence that is used to help prove an idea or a point. It cannot stand on it’s own but is used to help prove a primary piece of evidence.</a:t>
            </a:r>
          </a:p>
          <a:p>
            <a:pPr>
              <a:lnSpc>
                <a:spcPct val="90000"/>
              </a:lnSpc>
            </a:pPr>
            <a:r>
              <a:rPr lang="en-US"/>
              <a:t>Opinion evidence – opinions cannot be used in testimony, unless the opinion is that of an expert in a field.</a:t>
            </a:r>
          </a:p>
          <a:p>
            <a:pPr algn="ctr">
              <a:lnSpc>
                <a:spcPct val="90000"/>
              </a:lnSpc>
              <a:buFontTx/>
              <a:buNone/>
            </a:pPr>
            <a:r>
              <a:rPr lang="en-US"/>
              <a:t>(more)</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a:t>Evidence Types (900)</a:t>
            </a:r>
          </a:p>
        </p:txBody>
      </p:sp>
      <p:sp>
        <p:nvSpPr>
          <p:cNvPr id="147459" name="Rectangle 3"/>
          <p:cNvSpPr>
            <a:spLocks noGrp="1" noChangeArrowheads="1"/>
          </p:cNvSpPr>
          <p:nvPr>
            <p:ph idx="1"/>
          </p:nvPr>
        </p:nvSpPr>
        <p:spPr>
          <a:xfrm>
            <a:off x="152400" y="1524000"/>
            <a:ext cx="8839200" cy="5181600"/>
          </a:xfrm>
        </p:spPr>
        <p:txBody>
          <a:bodyPr/>
          <a:lstStyle/>
          <a:p>
            <a:r>
              <a:rPr lang="en-US"/>
              <a:t>Hearsay Evidence – oral or written evidence presented in court that is secondhand and has no firsthand proof of accuracy or reliability. This is most computer log evidence</a:t>
            </a:r>
          </a:p>
          <a:p>
            <a:pPr lvl="1"/>
            <a:r>
              <a:rPr lang="en-US"/>
              <a:t>However If documents are made during regular business routines, they may be admissible</a:t>
            </a:r>
          </a:p>
          <a:p>
            <a:pPr lvl="1"/>
            <a:endParaRPr lang="en-US"/>
          </a:p>
          <a:p>
            <a:pPr lvl="1" algn="ctr">
              <a:buFontTx/>
              <a:buNone/>
            </a:pPr>
            <a:r>
              <a:rPr lang="en-US"/>
              <a:t>(more)</a:t>
            </a:r>
          </a:p>
          <a:p>
            <a:pPr>
              <a:buFontTx/>
              <a:buNone/>
            </a:pPr>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n-US" smtClean="0"/>
              <a:t>Evidence Types</a:t>
            </a:r>
            <a:endParaRPr lang="en-US"/>
          </a:p>
        </p:txBody>
      </p:sp>
      <p:sp>
        <p:nvSpPr>
          <p:cNvPr id="149507" name="Rectangle 3"/>
          <p:cNvSpPr>
            <a:spLocks noGrp="1" noChangeArrowheads="1"/>
          </p:cNvSpPr>
          <p:nvPr>
            <p:ph idx="1"/>
          </p:nvPr>
        </p:nvSpPr>
        <p:spPr/>
        <p:txBody>
          <a:bodyPr/>
          <a:lstStyle/>
          <a:p>
            <a:pPr lvl="1"/>
            <a:r>
              <a:rPr lang="en-US" smtClean="0"/>
              <a:t>Admissibility is based on the following</a:t>
            </a:r>
          </a:p>
          <a:p>
            <a:pPr lvl="2"/>
            <a:r>
              <a:rPr lang="en-US" smtClean="0"/>
              <a:t>Procedures for collecting and maintaining evidence</a:t>
            </a:r>
          </a:p>
          <a:p>
            <a:pPr lvl="2"/>
            <a:r>
              <a:rPr lang="en-US" smtClean="0"/>
              <a:t>Proof of how errors were avoided</a:t>
            </a:r>
          </a:p>
          <a:p>
            <a:pPr lvl="2"/>
            <a:r>
              <a:rPr lang="en-US" smtClean="0"/>
              <a:t>Identification of custodial and skill set</a:t>
            </a:r>
          </a:p>
          <a:p>
            <a:pPr lvl="2"/>
            <a:r>
              <a:rPr lang="en-US" smtClean="0"/>
              <a:t>Reasonable explanation for</a:t>
            </a:r>
          </a:p>
          <a:p>
            <a:pPr lvl="3"/>
            <a:r>
              <a:rPr lang="en-US" smtClean="0"/>
              <a:t>Why certain actions were taken</a:t>
            </a:r>
          </a:p>
          <a:p>
            <a:pPr lvl="3"/>
            <a:r>
              <a:rPr lang="en-US" smtClean="0"/>
              <a:t>Why specific procedures were bypassed</a:t>
            </a:r>
          </a:p>
          <a:p>
            <a:r>
              <a:rPr lang="en-US" smtClean="0"/>
              <a:t>Note, logs created on a one time basis are NOT allowed.*</a:t>
            </a:r>
          </a:p>
          <a:p>
            <a:pPr lvl="1"/>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sz="4000"/>
              <a:t>Surveillance, Search and Seizure</a:t>
            </a:r>
          </a:p>
        </p:txBody>
      </p:sp>
      <p:sp>
        <p:nvSpPr>
          <p:cNvPr id="150531" name="Rectangle 3"/>
          <p:cNvSpPr>
            <a:spLocks noGrp="1" noChangeArrowheads="1"/>
          </p:cNvSpPr>
          <p:nvPr>
            <p:ph idx="1"/>
          </p:nvPr>
        </p:nvSpPr>
        <p:spPr/>
        <p:txBody>
          <a:bodyPr/>
          <a:lstStyle/>
          <a:p>
            <a:pPr>
              <a:buFontTx/>
              <a:buNone/>
            </a:pPr>
            <a:r>
              <a:rPr lang="en-US"/>
              <a:t>Enticement - describe</a:t>
            </a:r>
          </a:p>
          <a:p>
            <a:pPr>
              <a:buFontTx/>
              <a:buNone/>
            </a:pPr>
            <a:r>
              <a:rPr lang="en-US"/>
              <a:t>Entrapment – describe</a:t>
            </a:r>
          </a:p>
          <a:p>
            <a:pPr>
              <a:buFontTx/>
              <a:buNone/>
            </a:pPr>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r>
              <a:rPr lang="en-US" smtClean="0"/>
              <a:t>Different Types of Attacks (903)</a:t>
            </a:r>
            <a:endParaRPr lang="en-US"/>
          </a:p>
        </p:txBody>
      </p:sp>
      <p:sp>
        <p:nvSpPr>
          <p:cNvPr id="151555" name="Rectangle 3"/>
          <p:cNvSpPr>
            <a:spLocks noGrp="1" noChangeArrowheads="1"/>
          </p:cNvSpPr>
          <p:nvPr>
            <p:ph idx="1"/>
          </p:nvPr>
        </p:nvSpPr>
        <p:spPr/>
        <p:txBody>
          <a:bodyPr/>
          <a:lstStyle/>
          <a:p>
            <a:r>
              <a:rPr lang="en-US" smtClean="0"/>
              <a:t>Salami – small un-noticeable crimes leading to a larger crime. (Superman/office space accounting)</a:t>
            </a:r>
          </a:p>
          <a:p>
            <a:r>
              <a:rPr lang="en-US" smtClean="0"/>
              <a:t>Data Diddling – altering existing data, usually as it’s being entered. Example (ringing up $40.00 of charge, charging customer $60, keeping $20). Altering invalid info into an application such as accounting revenue data)</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mtClean="0"/>
              <a:t>Evolutions of Attacks</a:t>
            </a:r>
            <a:endParaRPr lang="en-US"/>
          </a:p>
        </p:txBody>
      </p:sp>
      <p:sp>
        <p:nvSpPr>
          <p:cNvPr id="19459" name="Rectangle 3"/>
          <p:cNvSpPr>
            <a:spLocks noGrp="1" noChangeArrowheads="1"/>
          </p:cNvSpPr>
          <p:nvPr>
            <p:ph idx="1"/>
          </p:nvPr>
        </p:nvSpPr>
        <p:spPr/>
        <p:txBody>
          <a:bodyPr/>
          <a:lstStyle/>
          <a:p>
            <a:pPr>
              <a:buNone/>
            </a:pPr>
            <a:r>
              <a:rPr lang="en-US" dirty="0" smtClean="0"/>
              <a:t>Years ago attackers where mainly made up of technical people who were interested in how things worked. Some of this was just for curiosity some was for bragging rights.</a:t>
            </a:r>
          </a:p>
          <a:p>
            <a:r>
              <a:rPr lang="en-US" dirty="0" smtClean="0"/>
              <a:t>Then script kiddies* came on board, again mostly to be “cool”</a:t>
            </a:r>
          </a:p>
          <a:p>
            <a:r>
              <a:rPr lang="en-US" dirty="0" smtClean="0"/>
              <a:t>However as there is more assets in computing, organized crime is now involved.</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US" smtClean="0"/>
              <a:t>Different Types of Attacks</a:t>
            </a:r>
            <a:endParaRPr lang="en-US"/>
          </a:p>
        </p:txBody>
      </p:sp>
      <p:sp>
        <p:nvSpPr>
          <p:cNvPr id="152579" name="Rectangle 3"/>
          <p:cNvSpPr>
            <a:spLocks noGrp="1" noChangeArrowheads="1"/>
          </p:cNvSpPr>
          <p:nvPr>
            <p:ph idx="1"/>
          </p:nvPr>
        </p:nvSpPr>
        <p:spPr/>
        <p:txBody>
          <a:bodyPr/>
          <a:lstStyle/>
          <a:p>
            <a:r>
              <a:rPr lang="en-US" smtClean="0"/>
              <a:t>Excessive Privileges – when privileges are mis-configured giving someone more privilege that they need.</a:t>
            </a:r>
          </a:p>
          <a:p>
            <a:r>
              <a:rPr lang="en-US" smtClean="0"/>
              <a:t>Password Sniffing – </a:t>
            </a:r>
          </a:p>
          <a:p>
            <a:r>
              <a:rPr lang="en-US" smtClean="0"/>
              <a:t>IP Spoofing</a:t>
            </a:r>
          </a:p>
          <a:p>
            <a:r>
              <a:rPr lang="en-US" smtClean="0"/>
              <a:t>Dumpster Diving</a:t>
            </a:r>
          </a:p>
          <a:p>
            <a:r>
              <a:rPr lang="en-US" smtClean="0"/>
              <a:t>Emanations Capturing</a:t>
            </a:r>
          </a:p>
          <a:p>
            <a:r>
              <a:rPr lang="en-US" smtClean="0"/>
              <a:t>Wiretapping</a:t>
            </a:r>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en-US" smtClean="0"/>
              <a:t>Ethics (ISC) (906)</a:t>
            </a:r>
            <a:endParaRPr lang="en-US"/>
          </a:p>
        </p:txBody>
      </p:sp>
      <p:sp>
        <p:nvSpPr>
          <p:cNvPr id="153603" name="Rectangle 3"/>
          <p:cNvSpPr>
            <a:spLocks noGrp="1" noChangeArrowheads="1"/>
          </p:cNvSpPr>
          <p:nvPr>
            <p:ph idx="1"/>
          </p:nvPr>
        </p:nvSpPr>
        <p:spPr/>
        <p:txBody>
          <a:bodyPr>
            <a:normAutofit fontScale="85000" lnSpcReduction="10000"/>
          </a:bodyPr>
          <a:lstStyle/>
          <a:p>
            <a:r>
              <a:rPr lang="en-US" smtClean="0"/>
              <a:t>Any computer security professional should follow a code of ethics, ISC will ask you about ethical questions on the exam.</a:t>
            </a:r>
          </a:p>
          <a:p>
            <a:r>
              <a:rPr lang="en-US" smtClean="0"/>
              <a:t>You should know their basic code</a:t>
            </a:r>
          </a:p>
          <a:p>
            <a:r>
              <a:rPr lang="en-US" smtClean="0"/>
              <a:t>Act honorably, honestly, justly.. To protect society</a:t>
            </a:r>
          </a:p>
          <a:p>
            <a:r>
              <a:rPr lang="en-US" smtClean="0"/>
              <a:t>Work diligently, provide competent services, and advance the security profession</a:t>
            </a:r>
          </a:p>
          <a:p>
            <a:r>
              <a:rPr lang="en-US" smtClean="0"/>
              <a:t>Encourage, teach, mentor and value the certification</a:t>
            </a:r>
          </a:p>
          <a:p>
            <a:r>
              <a:rPr lang="en-US" smtClean="0"/>
              <a:t>Discourage FUD, and do not consent to bad practices</a:t>
            </a:r>
          </a:p>
          <a:p>
            <a:r>
              <a:rPr lang="en-US" smtClean="0"/>
              <a:t>(more)</a:t>
            </a:r>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smtClean="0"/>
              <a:t>Ethics (ISC)</a:t>
            </a:r>
            <a:endParaRPr lang="en-US"/>
          </a:p>
        </p:txBody>
      </p:sp>
      <p:sp>
        <p:nvSpPr>
          <p:cNvPr id="154627" name="Rectangle 3"/>
          <p:cNvSpPr>
            <a:spLocks noGrp="1" noChangeArrowheads="1"/>
          </p:cNvSpPr>
          <p:nvPr>
            <p:ph idx="1"/>
          </p:nvPr>
        </p:nvSpPr>
        <p:spPr/>
        <p:txBody>
          <a:bodyPr/>
          <a:lstStyle/>
          <a:p>
            <a:r>
              <a:rPr lang="en-US" smtClean="0"/>
              <a:t>Observe all contracts and give prudent advice</a:t>
            </a:r>
          </a:p>
          <a:p>
            <a:r>
              <a:rPr lang="en-US" smtClean="0"/>
              <a:t>Avoid conflicts of interest, and take only the jobs you are qualified for</a:t>
            </a:r>
          </a:p>
          <a:p>
            <a:r>
              <a:rPr lang="en-US" smtClean="0"/>
              <a:t>Stay current on all skills</a:t>
            </a:r>
          </a:p>
          <a:p>
            <a:endParaRPr lang="en-US" smtClean="0"/>
          </a:p>
          <a:p>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a:t>Computer Ethics Institute (907)</a:t>
            </a:r>
          </a:p>
        </p:txBody>
      </p:sp>
      <p:sp>
        <p:nvSpPr>
          <p:cNvPr id="156675" name="Rectangle 3"/>
          <p:cNvSpPr>
            <a:spLocks noGrp="1" noChangeArrowheads="1"/>
          </p:cNvSpPr>
          <p:nvPr>
            <p:ph idx="1"/>
          </p:nvPr>
        </p:nvSpPr>
        <p:spPr/>
        <p:txBody>
          <a:bodyPr/>
          <a:lstStyle/>
          <a:p>
            <a:pPr>
              <a:buFontTx/>
              <a:buNone/>
            </a:pPr>
            <a:r>
              <a:rPr lang="en-US"/>
              <a:t>10 commandments – read on 907</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r>
              <a:rPr lang="en-US" smtClean="0"/>
              <a:t>IAB (908)</a:t>
            </a:r>
            <a:endParaRPr lang="en-US"/>
          </a:p>
        </p:txBody>
      </p:sp>
      <p:sp>
        <p:nvSpPr>
          <p:cNvPr id="157699" name="Rectangle 3"/>
          <p:cNvSpPr>
            <a:spLocks noGrp="1" noChangeArrowheads="1"/>
          </p:cNvSpPr>
          <p:nvPr>
            <p:ph idx="1"/>
          </p:nvPr>
        </p:nvSpPr>
        <p:spPr/>
        <p:txBody>
          <a:bodyPr>
            <a:normAutofit fontScale="92500" lnSpcReduction="20000"/>
          </a:bodyPr>
          <a:lstStyle/>
          <a:p>
            <a:pPr>
              <a:buNone/>
            </a:pPr>
            <a:r>
              <a:rPr lang="en-US" dirty="0" smtClean="0"/>
              <a:t>Internet Architecture Board – is generally concerned with the following unacceptable behavior</a:t>
            </a:r>
          </a:p>
          <a:p>
            <a:r>
              <a:rPr lang="en-US" dirty="0" smtClean="0"/>
              <a:t>Seeking to gain unauthorized access to internet resources</a:t>
            </a:r>
          </a:p>
          <a:p>
            <a:r>
              <a:rPr lang="en-US" dirty="0" smtClean="0"/>
              <a:t>Disrupting the use of the Internet*</a:t>
            </a:r>
          </a:p>
          <a:p>
            <a:r>
              <a:rPr lang="en-US" dirty="0" smtClean="0"/>
              <a:t>Wasting resources*</a:t>
            </a:r>
          </a:p>
          <a:p>
            <a:r>
              <a:rPr lang="en-US" dirty="0" smtClean="0"/>
              <a:t>Destroying the integrity of computer based information</a:t>
            </a:r>
          </a:p>
          <a:p>
            <a:r>
              <a:rPr lang="en-US" dirty="0" smtClean="0"/>
              <a:t>Compromising the privacy of others</a:t>
            </a:r>
          </a:p>
          <a:p>
            <a:r>
              <a:rPr lang="en-US" dirty="0" smtClean="0"/>
              <a:t>Conducting Internet-wide experiments</a:t>
            </a: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US" smtClean="0"/>
              <a:t>Ethics</a:t>
            </a:r>
            <a:endParaRPr lang="en-US"/>
          </a:p>
        </p:txBody>
      </p:sp>
      <p:sp>
        <p:nvSpPr>
          <p:cNvPr id="155651" name="Rectangle 3"/>
          <p:cNvSpPr>
            <a:spLocks noGrp="1" noChangeArrowheads="1"/>
          </p:cNvSpPr>
          <p:nvPr>
            <p:ph idx="1"/>
          </p:nvPr>
        </p:nvSpPr>
        <p:spPr/>
        <p:txBody>
          <a:bodyPr/>
          <a:lstStyle/>
          <a:p>
            <a:pPr>
              <a:buNone/>
            </a:pPr>
            <a:r>
              <a:rPr lang="en-US" dirty="0" smtClean="0"/>
              <a:t>You should also be aware of things that are not ethical or ethical fallacies</a:t>
            </a:r>
          </a:p>
          <a:p>
            <a:r>
              <a:rPr lang="en-US" dirty="0" smtClean="0"/>
              <a:t>Attacking system to “learn” even if you don’t intend harm</a:t>
            </a:r>
          </a:p>
          <a:p>
            <a:r>
              <a:rPr lang="en-US" dirty="0" smtClean="0"/>
              <a:t>Virus writing is NOT protected by the first amendment.</a:t>
            </a:r>
          </a:p>
          <a:p>
            <a:r>
              <a:rPr lang="en-US" dirty="0" smtClean="0"/>
              <a:t>Information should be free so it’s OK to distribute copyrighted material or private data</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smtClean="0"/>
              <a:t>Chapter 10 - Review</a:t>
            </a:r>
            <a:endParaRPr lang="en-US"/>
          </a:p>
        </p:txBody>
      </p:sp>
      <p:sp>
        <p:nvSpPr>
          <p:cNvPr id="158723" name="Rectangle 3"/>
          <p:cNvSpPr>
            <a:spLocks noGrp="1" noChangeArrowheads="1"/>
          </p:cNvSpPr>
          <p:nvPr>
            <p:ph idx="1"/>
          </p:nvPr>
        </p:nvSpPr>
        <p:spPr/>
        <p:txBody>
          <a:bodyPr>
            <a:normAutofit lnSpcReduction="10000"/>
          </a:bodyPr>
          <a:lstStyle/>
          <a:p>
            <a:r>
              <a:rPr lang="en-US" smtClean="0"/>
              <a:t>Q. What is SOX concerned with, who does it apply to?</a:t>
            </a:r>
          </a:p>
          <a:p>
            <a:endParaRPr lang="en-US" smtClean="0"/>
          </a:p>
          <a:p>
            <a:r>
              <a:rPr lang="en-US" smtClean="0"/>
              <a:t>Q. What is HIPPA concerned with?</a:t>
            </a:r>
          </a:p>
          <a:p>
            <a:endParaRPr lang="en-US" smtClean="0"/>
          </a:p>
          <a:p>
            <a:r>
              <a:rPr lang="en-US" smtClean="0"/>
              <a:t>Q. What is Gramm-Leach-Bliley concerned with?</a:t>
            </a:r>
          </a:p>
          <a:p>
            <a:endParaRPr lang="en-US" smtClean="0"/>
          </a:p>
          <a:p>
            <a:r>
              <a:rPr lang="en-US" smtClean="0"/>
              <a:t>Q. What is the Computer Fraud and Abuse Act concerned with?</a:t>
            </a:r>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smtClean="0"/>
              <a:t>Chapter 10 - Review</a:t>
            </a:r>
            <a:endParaRPr lang="en-US"/>
          </a:p>
        </p:txBody>
      </p:sp>
      <p:sp>
        <p:nvSpPr>
          <p:cNvPr id="159747" name="Rectangle 3"/>
          <p:cNvSpPr>
            <a:spLocks noGrp="1" noChangeArrowheads="1"/>
          </p:cNvSpPr>
          <p:nvPr>
            <p:ph idx="1"/>
          </p:nvPr>
        </p:nvSpPr>
        <p:spPr/>
        <p:txBody>
          <a:bodyPr>
            <a:normAutofit fontScale="92500" lnSpcReduction="20000"/>
          </a:bodyPr>
          <a:lstStyle/>
          <a:p>
            <a:r>
              <a:rPr lang="en-US" smtClean="0"/>
              <a:t>Q. What is the Federal Privacy Act concerned with?</a:t>
            </a:r>
          </a:p>
          <a:p>
            <a:endParaRPr lang="en-US" smtClean="0"/>
          </a:p>
          <a:p>
            <a:r>
              <a:rPr lang="en-US" smtClean="0"/>
              <a:t>Q. What is Basel II concerned with?</a:t>
            </a:r>
          </a:p>
          <a:p>
            <a:endParaRPr lang="en-US" smtClean="0"/>
          </a:p>
          <a:p>
            <a:r>
              <a:rPr lang="en-US" smtClean="0"/>
              <a:t>Q. What is PCI-DSS concerned with?</a:t>
            </a:r>
          </a:p>
          <a:p>
            <a:endParaRPr lang="en-US" smtClean="0"/>
          </a:p>
          <a:p>
            <a:r>
              <a:rPr lang="en-US" smtClean="0"/>
              <a:t>Q. Explain some employee privacy concerns for employer.</a:t>
            </a:r>
          </a:p>
          <a:p>
            <a:endParaRPr lang="en-US" smtClean="0"/>
          </a:p>
          <a:p>
            <a:r>
              <a:rPr lang="en-US" smtClean="0"/>
              <a:t>Q. Why do you make multiple copies of a hard drive when doing a forensics investigation?</a:t>
            </a:r>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smtClean="0"/>
              <a:t>Chapter 10 - Review</a:t>
            </a:r>
            <a:endParaRPr lang="en-US"/>
          </a:p>
        </p:txBody>
      </p:sp>
      <p:sp>
        <p:nvSpPr>
          <p:cNvPr id="160771" name="Rectangle 3"/>
          <p:cNvSpPr>
            <a:spLocks noGrp="1" noChangeArrowheads="1"/>
          </p:cNvSpPr>
          <p:nvPr>
            <p:ph idx="1"/>
          </p:nvPr>
        </p:nvSpPr>
        <p:spPr/>
        <p:txBody>
          <a:bodyPr/>
          <a:lstStyle/>
          <a:p>
            <a:r>
              <a:rPr lang="en-US" smtClean="0"/>
              <a:t>Q. What is a Salami attack?</a:t>
            </a:r>
          </a:p>
          <a:p>
            <a:endParaRPr lang="en-US" smtClean="0"/>
          </a:p>
          <a:p>
            <a:r>
              <a:rPr lang="en-US" smtClean="0"/>
              <a:t>Q. What is data diddling?</a:t>
            </a:r>
          </a:p>
          <a:p>
            <a:endParaRPr lang="en-US" smtClean="0"/>
          </a:p>
          <a:p>
            <a:r>
              <a:rPr lang="en-US" smtClean="0"/>
              <a:t>Q. What is the IAB mainly concerned with in regards to ethics?</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mtClean="0"/>
              <a:t>Problems of Different Countries</a:t>
            </a:r>
            <a:endParaRPr lang="en-US"/>
          </a:p>
        </p:txBody>
      </p:sp>
      <p:sp>
        <p:nvSpPr>
          <p:cNvPr id="20483" name="Rectangle 3"/>
          <p:cNvSpPr>
            <a:spLocks noGrp="1" noChangeArrowheads="1"/>
          </p:cNvSpPr>
          <p:nvPr>
            <p:ph idx="1"/>
          </p:nvPr>
        </p:nvSpPr>
        <p:spPr/>
        <p:txBody>
          <a:bodyPr/>
          <a:lstStyle/>
          <a:p>
            <a:pPr>
              <a:buNone/>
            </a:pPr>
            <a:r>
              <a:rPr lang="en-US" dirty="0" smtClean="0"/>
              <a:t>It’s hard enough to prosecute crime in one country, however what about hacking between countries? What laws apply, What country should prosecute, How/will they share information. Will they even co-operate?</a:t>
            </a:r>
          </a:p>
          <a:p>
            <a:pPr>
              <a:buNone/>
            </a:pPr>
            <a:endParaRPr lang="en-US" dirty="0" smtClean="0"/>
          </a:p>
          <a:p>
            <a:pPr>
              <a:buNone/>
            </a:pPr>
            <a:r>
              <a:rPr lang="en-US" dirty="0" smtClean="0"/>
              <a:t>Example:</a:t>
            </a:r>
          </a:p>
          <a:p>
            <a:r>
              <a:rPr lang="en-US" dirty="0" smtClean="0"/>
              <a:t>If someone in North Korea attacked the US, do you think NK would assist?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600</TotalTime>
  <Words>4416</Words>
  <Application>Microsoft Office PowerPoint</Application>
  <PresentationFormat>On-screen Show (4:3)</PresentationFormat>
  <Paragraphs>432</Paragraphs>
  <Slides>88</Slides>
  <Notes>0</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Module</vt:lpstr>
      <vt:lpstr>Chapter 10 – Legal Stuff</vt:lpstr>
      <vt:lpstr>Background (845)</vt:lpstr>
      <vt:lpstr>Background (846)</vt:lpstr>
      <vt:lpstr>Background (846)</vt:lpstr>
      <vt:lpstr>Background</vt:lpstr>
      <vt:lpstr>Complexities in Cybercrime (949)</vt:lpstr>
      <vt:lpstr>Complexities in Cybercrime</vt:lpstr>
      <vt:lpstr>Evolutions of Attacks</vt:lpstr>
      <vt:lpstr>Problems of Different Countries</vt:lpstr>
      <vt:lpstr>Types of Law (856)</vt:lpstr>
      <vt:lpstr>Civil Law</vt:lpstr>
      <vt:lpstr>Common Law</vt:lpstr>
      <vt:lpstr>Criminal Law (common law subtype)</vt:lpstr>
      <vt:lpstr>Civil law (common law subtype)</vt:lpstr>
      <vt:lpstr>Civil Law (common law subtype)</vt:lpstr>
      <vt:lpstr>Customary Law</vt:lpstr>
      <vt:lpstr>Religious Law</vt:lpstr>
      <vt:lpstr>Mixed Law</vt:lpstr>
      <vt:lpstr>Intellectual Property Law (860)</vt:lpstr>
      <vt:lpstr>IPL</vt:lpstr>
      <vt:lpstr>Trade Secret</vt:lpstr>
      <vt:lpstr>Copyright (861)</vt:lpstr>
      <vt:lpstr>Trademark (862)</vt:lpstr>
      <vt:lpstr>Patent (863)</vt:lpstr>
      <vt:lpstr>International Protection of Property</vt:lpstr>
      <vt:lpstr>Software Piracy (863)</vt:lpstr>
      <vt:lpstr>Software Piracy (864)</vt:lpstr>
      <vt:lpstr>Privacy (865)</vt:lpstr>
      <vt:lpstr>Piracy</vt:lpstr>
      <vt:lpstr>Privacy</vt:lpstr>
      <vt:lpstr>Different Laws and Regulations</vt:lpstr>
      <vt:lpstr>Different Laws and Regulations</vt:lpstr>
      <vt:lpstr>SOX (867)</vt:lpstr>
      <vt:lpstr>SOX</vt:lpstr>
      <vt:lpstr>HIPPA (868)</vt:lpstr>
      <vt:lpstr>Gramm-Leach-Bliley Act of 1999</vt:lpstr>
      <vt:lpstr>Computer Fraud and Abuse Act (869)</vt:lpstr>
      <vt:lpstr>Computer Fraud and Abuse Act</vt:lpstr>
      <vt:lpstr>Computer Fraud and Abuse Act</vt:lpstr>
      <vt:lpstr>Federal Privacy Act of 1974 (869)</vt:lpstr>
      <vt:lpstr>Basel II (870)</vt:lpstr>
      <vt:lpstr>PCI DSS (870)</vt:lpstr>
      <vt:lpstr>Computer Security Act of 1987 (872)</vt:lpstr>
      <vt:lpstr>Economic Espionage Act of 1996</vt:lpstr>
      <vt:lpstr>Employee Privacy Issues</vt:lpstr>
      <vt:lpstr>Employee Privacy Issues</vt:lpstr>
      <vt:lpstr>Employee Privacy Issues</vt:lpstr>
      <vt:lpstr>Company Liability issues</vt:lpstr>
      <vt:lpstr>Computer Forensic Investigation</vt:lpstr>
      <vt:lpstr>Investigations (879)</vt:lpstr>
      <vt:lpstr>Incident Response (883)</vt:lpstr>
      <vt:lpstr>Incident Response</vt:lpstr>
      <vt:lpstr>Incident Response</vt:lpstr>
      <vt:lpstr>Incident Response team</vt:lpstr>
      <vt:lpstr>Incident Response Procedures (883)</vt:lpstr>
      <vt:lpstr>IRP Step 1: Triage</vt:lpstr>
      <vt:lpstr>IRP Step 2: Reaction</vt:lpstr>
      <vt:lpstr>IRP Step 3: Follow Up</vt:lpstr>
      <vt:lpstr>Computer Forensics and Proper Collection of Evidence</vt:lpstr>
      <vt:lpstr>Forensics</vt:lpstr>
      <vt:lpstr>Forensics</vt:lpstr>
      <vt:lpstr>IOCE (888)</vt:lpstr>
      <vt:lpstr>IOCE (888)</vt:lpstr>
      <vt:lpstr>Motive Opportunity and Means</vt:lpstr>
      <vt:lpstr>Forensics process</vt:lpstr>
      <vt:lpstr>Forensics process</vt:lpstr>
      <vt:lpstr>Forensics process</vt:lpstr>
      <vt:lpstr>Evidence and Court</vt:lpstr>
      <vt:lpstr>What is admissible in Court?</vt:lpstr>
      <vt:lpstr>Evidence</vt:lpstr>
      <vt:lpstr>Evidence</vt:lpstr>
      <vt:lpstr>Evidence Types (899)</vt:lpstr>
      <vt:lpstr>Evidence Types (899)</vt:lpstr>
      <vt:lpstr>Evidence Types (899)</vt:lpstr>
      <vt:lpstr>Evidence Types (900)</vt:lpstr>
      <vt:lpstr>Evidence Types (900)</vt:lpstr>
      <vt:lpstr>Evidence Types</vt:lpstr>
      <vt:lpstr>Surveillance, Search and Seizure</vt:lpstr>
      <vt:lpstr>Different Types of Attacks (903)</vt:lpstr>
      <vt:lpstr>Different Types of Attacks</vt:lpstr>
      <vt:lpstr>Ethics (ISC) (906)</vt:lpstr>
      <vt:lpstr>Ethics (ISC)</vt:lpstr>
      <vt:lpstr>Computer Ethics Institute (907)</vt:lpstr>
      <vt:lpstr>IAB (908)</vt:lpstr>
      <vt:lpstr>Ethics</vt:lpstr>
      <vt:lpstr>Chapter 10 - Review</vt:lpstr>
      <vt:lpstr>Chapter 10 - Review</vt:lpstr>
      <vt:lpstr>Chapter 10 - Review</vt:lpstr>
    </vt:vector>
  </TitlesOfParts>
  <Company>Paladin Group,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 Legal Stuff</dc:title>
  <dc:creator>brianb</dc:creator>
  <cp:lastModifiedBy>brianb</cp:lastModifiedBy>
  <cp:revision>84</cp:revision>
  <dcterms:created xsi:type="dcterms:W3CDTF">2010-01-24T16:49:58Z</dcterms:created>
  <dcterms:modified xsi:type="dcterms:W3CDTF">2011-10-06T02:57:28Z</dcterms:modified>
</cp:coreProperties>
</file>