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501" r:id="rId4"/>
    <p:sldId id="258" r:id="rId5"/>
    <p:sldId id="259" r:id="rId6"/>
    <p:sldId id="449" r:id="rId7"/>
    <p:sldId id="450" r:id="rId8"/>
    <p:sldId id="453" r:id="rId9"/>
    <p:sldId id="454" r:id="rId10"/>
    <p:sldId id="455" r:id="rId11"/>
    <p:sldId id="502" r:id="rId12"/>
    <p:sldId id="456" r:id="rId13"/>
    <p:sldId id="458" r:id="rId14"/>
    <p:sldId id="476" r:id="rId15"/>
    <p:sldId id="477" r:id="rId16"/>
    <p:sldId id="478" r:id="rId17"/>
    <p:sldId id="459" r:id="rId18"/>
    <p:sldId id="479" r:id="rId19"/>
    <p:sldId id="480" r:id="rId20"/>
    <p:sldId id="481" r:id="rId21"/>
    <p:sldId id="482" r:id="rId22"/>
    <p:sldId id="460" r:id="rId23"/>
    <p:sldId id="521" r:id="rId24"/>
    <p:sldId id="461" r:id="rId25"/>
    <p:sldId id="462" r:id="rId26"/>
    <p:sldId id="463" r:id="rId27"/>
    <p:sldId id="464" r:id="rId28"/>
    <p:sldId id="485" r:id="rId29"/>
    <p:sldId id="484" r:id="rId30"/>
    <p:sldId id="503" r:id="rId31"/>
    <p:sldId id="465" r:id="rId32"/>
    <p:sldId id="492" r:id="rId33"/>
    <p:sldId id="504" r:id="rId34"/>
    <p:sldId id="491" r:id="rId35"/>
    <p:sldId id="466" r:id="rId36"/>
    <p:sldId id="467" r:id="rId37"/>
    <p:sldId id="468" r:id="rId38"/>
    <p:sldId id="486" r:id="rId39"/>
    <p:sldId id="469" r:id="rId40"/>
    <p:sldId id="470" r:id="rId41"/>
    <p:sldId id="471" r:id="rId42"/>
    <p:sldId id="472" r:id="rId43"/>
    <p:sldId id="473" r:id="rId44"/>
    <p:sldId id="474" r:id="rId45"/>
    <p:sldId id="487" r:id="rId46"/>
    <p:sldId id="261" r:id="rId47"/>
    <p:sldId id="263" r:id="rId48"/>
    <p:sldId id="264" r:id="rId49"/>
    <p:sldId id="265" r:id="rId50"/>
    <p:sldId id="267" r:id="rId51"/>
    <p:sldId id="268" r:id="rId52"/>
    <p:sldId id="269" r:id="rId53"/>
    <p:sldId id="413" r:id="rId54"/>
    <p:sldId id="270" r:id="rId55"/>
    <p:sldId id="271" r:id="rId56"/>
    <p:sldId id="266" r:id="rId57"/>
    <p:sldId id="272" r:id="rId58"/>
    <p:sldId id="274" r:id="rId59"/>
    <p:sldId id="373" r:id="rId60"/>
    <p:sldId id="275" r:id="rId61"/>
    <p:sldId id="277" r:id="rId62"/>
    <p:sldId id="278" r:id="rId63"/>
    <p:sldId id="279" r:id="rId64"/>
    <p:sldId id="276" r:id="rId65"/>
    <p:sldId id="283" r:id="rId66"/>
    <p:sldId id="284" r:id="rId67"/>
    <p:sldId id="285" r:id="rId68"/>
    <p:sldId id="286" r:id="rId69"/>
    <p:sldId id="287" r:id="rId70"/>
    <p:sldId id="288" r:id="rId71"/>
    <p:sldId id="505" r:id="rId72"/>
    <p:sldId id="508" r:id="rId73"/>
    <p:sldId id="289" r:id="rId74"/>
    <p:sldId id="421" r:id="rId75"/>
    <p:sldId id="506" r:id="rId76"/>
    <p:sldId id="416" r:id="rId77"/>
    <p:sldId id="414" r:id="rId78"/>
    <p:sldId id="420" r:id="rId79"/>
    <p:sldId id="417" r:id="rId80"/>
    <p:sldId id="415" r:id="rId81"/>
    <p:sldId id="419" r:id="rId82"/>
    <p:sldId id="422" r:id="rId83"/>
    <p:sldId id="507" r:id="rId84"/>
    <p:sldId id="509" r:id="rId85"/>
    <p:sldId id="290" r:id="rId86"/>
    <p:sldId id="423" r:id="rId87"/>
    <p:sldId id="510" r:id="rId88"/>
    <p:sldId id="280" r:id="rId89"/>
    <p:sldId id="291" r:id="rId90"/>
    <p:sldId id="292" r:id="rId91"/>
    <p:sldId id="294" r:id="rId92"/>
    <p:sldId id="295" r:id="rId93"/>
    <p:sldId id="296" r:id="rId94"/>
    <p:sldId id="342" r:id="rId95"/>
    <p:sldId id="443" r:id="rId96"/>
    <p:sldId id="297" r:id="rId97"/>
    <p:sldId id="298" r:id="rId98"/>
    <p:sldId id="299" r:id="rId99"/>
    <p:sldId id="300" r:id="rId100"/>
    <p:sldId id="301" r:id="rId101"/>
    <p:sldId id="302" r:id="rId102"/>
    <p:sldId id="282" r:id="rId103"/>
    <p:sldId id="304" r:id="rId104"/>
    <p:sldId id="305" r:id="rId105"/>
    <p:sldId id="308" r:id="rId106"/>
    <p:sldId id="511" r:id="rId107"/>
    <p:sldId id="306" r:id="rId108"/>
    <p:sldId id="307" r:id="rId109"/>
    <p:sldId id="309" r:id="rId110"/>
    <p:sldId id="512" r:id="rId111"/>
    <p:sldId id="312" r:id="rId112"/>
    <p:sldId id="313" r:id="rId113"/>
    <p:sldId id="497" r:id="rId114"/>
    <p:sldId id="513" r:id="rId115"/>
    <p:sldId id="499" r:id="rId116"/>
    <p:sldId id="500" r:id="rId117"/>
    <p:sldId id="315" r:id="rId118"/>
    <p:sldId id="514" r:id="rId119"/>
    <p:sldId id="316" r:id="rId120"/>
    <p:sldId id="310" r:id="rId121"/>
    <p:sldId id="317" r:id="rId122"/>
    <p:sldId id="515" r:id="rId123"/>
    <p:sldId id="320" r:id="rId124"/>
    <p:sldId id="321" r:id="rId125"/>
    <p:sldId id="517" r:id="rId126"/>
    <p:sldId id="516" r:id="rId127"/>
    <p:sldId id="425" r:id="rId128"/>
    <p:sldId id="440" r:id="rId129"/>
    <p:sldId id="519" r:id="rId130"/>
    <p:sldId id="427" r:id="rId131"/>
    <p:sldId id="428" r:id="rId132"/>
    <p:sldId id="432" r:id="rId133"/>
    <p:sldId id="441" r:id="rId134"/>
    <p:sldId id="434" r:id="rId135"/>
    <p:sldId id="435" r:id="rId136"/>
    <p:sldId id="436" r:id="rId137"/>
    <p:sldId id="437" r:id="rId138"/>
    <p:sldId id="438" r:id="rId139"/>
    <p:sldId id="439" r:id="rId140"/>
    <p:sldId id="447" r:id="rId141"/>
    <p:sldId id="448" r:id="rId142"/>
    <p:sldId id="520" r:id="rId143"/>
    <p:sldId id="442" r:id="rId144"/>
    <p:sldId id="327" r:id="rId145"/>
    <p:sldId id="333" r:id="rId146"/>
    <p:sldId id="334" r:id="rId147"/>
    <p:sldId id="493" r:id="rId148"/>
    <p:sldId id="494" r:id="rId1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94711" autoAdjust="0"/>
  </p:normalViewPr>
  <p:slideViewPr>
    <p:cSldViewPr>
      <p:cViewPr varScale="1">
        <p:scale>
          <a:sx n="88" d="100"/>
          <a:sy n="88" d="100"/>
        </p:scale>
        <p:origin x="-5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1C834A60-D54E-4273-BAF1-E5A0D38DD911}"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9D6671DE-DA2A-4FB8-9C7E-269CF0547D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E2912F7C-C1AE-4D66-B9EE-6A3E35A8309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476999"/>
            <a:ext cx="2133600" cy="27432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204396" y="6476999"/>
            <a:ext cx="733864" cy="274320"/>
          </a:xfrm>
          <a:prstGeom prst="rect">
            <a:avLst/>
          </a:prstGeom>
          <a:ln/>
        </p:spPr>
        <p:txBody>
          <a:bodyPr/>
          <a:lstStyle>
            <a:lvl1pPr>
              <a:defRPr/>
            </a:lvl1pPr>
          </a:lstStyle>
          <a:p>
            <a:pPr>
              <a:defRPr/>
            </a:pPr>
            <a:fld id="{9E17817A-618B-4DE9-91EB-C474AE8EAFB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933EBF01-D49B-4B90-BA7A-0A7FB1CE9D0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pPr>
              <a:defRPr/>
            </a:pPr>
            <a:fld id="{539B12EF-5851-4A7F-9231-897D6C0E982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66B2149A-2AAC-4D12-973C-0A0C11186E89}"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pPr>
              <a:defRPr/>
            </a:pPr>
            <a:fld id="{13DC34F8-707D-44C6-B2F3-7812D507BB7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p>
            <a:pPr>
              <a:defRPr/>
            </a:pPr>
            <a:fld id="{58686A13-0C81-4F6E-9F8C-6A03E5CCC06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pPr>
              <a:defRPr/>
            </a:pPr>
            <a:fld id="{CA51BA32-B0D7-4B51-8971-0A520552CB3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pPr>
              <a:defRPr/>
            </a:pPr>
            <a:fld id="{19526CB6-DE20-49C5-B3A0-E5C82C52CE77}"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pPr>
              <a:defRPr/>
            </a:pPr>
            <a:fld id="{62ED4694-BB5D-430E-A796-1DE15BBD68D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J:\Brians Documents\paladingrp\PaladinGroup-logo.png"/>
          <p:cNvPicPr>
            <a:picLocks noChangeAspect="1" noChangeArrowheads="1"/>
          </p:cNvPicPr>
          <p:nvPr userDrawn="1"/>
        </p:nvPicPr>
        <p:blipFill>
          <a:blip r:embed="rId14" cstate="print"/>
          <a:srcRect/>
          <a:stretch>
            <a:fillRect/>
          </a:stretch>
        </p:blipFill>
        <p:spPr bwMode="auto">
          <a:xfrm>
            <a:off x="7620000" y="6346018"/>
            <a:ext cx="1442080" cy="511982"/>
          </a:xfrm>
          <a:prstGeom prst="rect">
            <a:avLst/>
          </a:prstGeom>
          <a:noFill/>
          <a:ln w="9525">
            <a:noFill/>
            <a:miter lim="800000"/>
            <a:headEnd/>
            <a:tailEnd/>
          </a:ln>
        </p:spPr>
      </p:pic>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11" name="Slide Number Placeholder 5"/>
          <p:cNvSpPr>
            <a:spLocks noGrp="1"/>
          </p:cNvSpPr>
          <p:nvPr>
            <p:ph type="sldNum" sz="quarter" idx="4"/>
          </p:nvPr>
        </p:nvSpPr>
        <p:spPr>
          <a:xfrm>
            <a:off x="0" y="6477000"/>
            <a:ext cx="381000"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FDABF2-8568-4284-A42E-6743BE8BA1E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myserver.com/index.html" TargetMode="External"/><Relationship Id="rId2" Type="http://schemas.openxmlformats.org/officeDocument/2006/relationships/hyperlink" Target="http://www.myserver.com/" TargetMode="External"/><Relationship Id="rId1" Type="http://schemas.openxmlformats.org/officeDocument/2006/relationships/slideLayout" Target="../slideLayouts/slideLayout2.xml"/><Relationship Id="rId4" Type="http://schemas.openxmlformats.org/officeDocument/2006/relationships/hyperlink" Target="http://www.myserver.com/etc/passwd" TargetMode="External"/></Relationships>
</file>

<file path=ppt/slides/_rels/slide115.xml.rels><?xml version="1.0" encoding="UTF-8" standalone="yes"?>
<Relationships xmlns="http://schemas.openxmlformats.org/package/2006/relationships"><Relationship Id="rId2" Type="http://schemas.openxmlformats.org/officeDocument/2006/relationships/hyperlink" Target="http://www.myserver.com/etc/passwd"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myserver.com/%C0AE%C0AE/%C0AE%C0AE/%C0AEetc/passwd"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brianb@somewhere.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Chapter 11 – Application Security</a:t>
            </a:r>
          </a:p>
        </p:txBody>
      </p:sp>
      <p:sp>
        <p:nvSpPr>
          <p:cNvPr id="2051" name="Rectangle 3"/>
          <p:cNvSpPr>
            <a:spLocks noGrp="1" noChangeArrowheads="1"/>
          </p:cNvSpPr>
          <p:nvPr>
            <p:ph type="subTitle" idx="1"/>
          </p:nvPr>
        </p:nvSpPr>
        <p:spPr/>
        <p:txBody>
          <a:bodyPr/>
          <a:lstStyle/>
          <a:p>
            <a:pPr eaLnBrk="1" hangingPunct="1"/>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6" descr="middleware"/>
          <p:cNvPicPr>
            <a:picLocks noChangeAspect="1" noChangeArrowheads="1"/>
          </p:cNvPicPr>
          <p:nvPr/>
        </p:nvPicPr>
        <p:blipFill>
          <a:blip r:embed="rId2" cstate="print"/>
          <a:srcRect/>
          <a:stretch>
            <a:fillRect/>
          </a:stretch>
        </p:blipFill>
        <p:spPr bwMode="auto">
          <a:xfrm>
            <a:off x="914400" y="3810000"/>
            <a:ext cx="7162800" cy="2859088"/>
          </a:xfrm>
          <a:prstGeom prst="rect">
            <a:avLst/>
          </a:prstGeom>
          <a:noFill/>
          <a:ln w="9525">
            <a:noFill/>
            <a:miter lim="800000"/>
            <a:headEnd/>
            <a:tailEnd/>
          </a:ln>
        </p:spPr>
      </p:pic>
      <p:sp>
        <p:nvSpPr>
          <p:cNvPr id="10243" name="Rectangle 3"/>
          <p:cNvSpPr>
            <a:spLocks noGrp="1" noChangeArrowheads="1"/>
          </p:cNvSpPr>
          <p:nvPr>
            <p:ph idx="1"/>
          </p:nvPr>
        </p:nvSpPr>
        <p:spPr/>
        <p:txBody>
          <a:bodyPr>
            <a:normAutofit/>
          </a:bodyPr>
          <a:lstStyle/>
          <a:p>
            <a:r>
              <a:rPr lang="en-US" sz="2400" dirty="0" smtClean="0"/>
              <a:t>Databases used to be on the backend away from users, but now organizations write code that lets user query and manipulate their databases. This is usually done via a web front end and a </a:t>
            </a:r>
            <a:r>
              <a:rPr lang="en-US" sz="2400" i="1" dirty="0" smtClean="0"/>
              <a:t>middleware </a:t>
            </a:r>
            <a:r>
              <a:rPr lang="en-US" sz="2400" dirty="0" smtClean="0"/>
              <a:t>component.</a:t>
            </a:r>
          </a:p>
        </p:txBody>
      </p:sp>
      <p:sp>
        <p:nvSpPr>
          <p:cNvPr id="10242" name="Rectangle 2"/>
          <p:cNvSpPr>
            <a:spLocks noGrp="1" noChangeArrowheads="1"/>
          </p:cNvSpPr>
          <p:nvPr>
            <p:ph type="title"/>
          </p:nvPr>
        </p:nvSpPr>
        <p:spPr/>
        <p:txBody>
          <a:bodyPr/>
          <a:lstStyle/>
          <a:p>
            <a:r>
              <a:rPr lang="en-US" smtClean="0"/>
              <a:t>Databases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Object Linking and Embedding ()</a:t>
            </a:r>
          </a:p>
        </p:txBody>
      </p:sp>
      <p:sp>
        <p:nvSpPr>
          <p:cNvPr id="93187" name="Rectangle 3"/>
          <p:cNvSpPr>
            <a:spLocks noGrp="1" noChangeArrowheads="1"/>
          </p:cNvSpPr>
          <p:nvPr>
            <p:ph idx="1"/>
          </p:nvPr>
        </p:nvSpPr>
        <p:spPr/>
        <p:txBody>
          <a:bodyPr/>
          <a:lstStyle/>
          <a:p>
            <a:pPr>
              <a:buNone/>
            </a:pPr>
            <a:r>
              <a:rPr lang="en-US" dirty="0" smtClean="0"/>
              <a:t>OLE provides a way for objects to be shared on a computer and uses COM as the foundation. OLE enables objects (ex. Picture and spreadsheets) to be embedded into documents. (embedding)</a:t>
            </a:r>
          </a:p>
          <a:p>
            <a:r>
              <a:rPr lang="en-US" dirty="0" smtClean="0"/>
              <a:t>OLE also allows linking different documents and objects. When you see a URL in a document with a blue underline and it’s clickable this is OLE (linking)</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mtClean="0"/>
              <a:t>Distributed Computing Environment ()</a:t>
            </a:r>
          </a:p>
        </p:txBody>
      </p:sp>
      <p:sp>
        <p:nvSpPr>
          <p:cNvPr id="94211" name="Rectangle 3"/>
          <p:cNvSpPr>
            <a:spLocks noGrp="1" noChangeArrowheads="1"/>
          </p:cNvSpPr>
          <p:nvPr>
            <p:ph idx="1"/>
          </p:nvPr>
        </p:nvSpPr>
        <p:spPr/>
        <p:txBody>
          <a:bodyPr/>
          <a:lstStyle/>
          <a:p>
            <a:pPr>
              <a:buNone/>
            </a:pPr>
            <a:r>
              <a:rPr lang="en-US" dirty="0" smtClean="0"/>
              <a:t>DCE is a standard developed by the Open Software Foundation/Open Group. It is middleware that is available for vendors to use within their products. DCE provides RPC services, security services, directory services, time services and distributed file support.</a:t>
            </a:r>
          </a:p>
          <a:p>
            <a:pPr lvl="1"/>
            <a:r>
              <a:rPr lang="en-US" dirty="0" smtClean="0"/>
              <a:t>DCE uses RPC (remote procedure calls)</a:t>
            </a:r>
          </a:p>
          <a:p>
            <a:pPr lvl="1"/>
            <a:r>
              <a:rPr lang="en-US" dirty="0" smtClean="0"/>
              <a:t>DCE uses a universal unique identifier (UUID) to indentify users, resources and components*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ctrTitle"/>
          </p:nvPr>
        </p:nvSpPr>
        <p:spPr/>
        <p:txBody>
          <a:bodyPr/>
          <a:lstStyle/>
          <a:p>
            <a:r>
              <a:rPr lang="en-US" smtClean="0"/>
              <a:t>More terms and concepts you need to understand</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Expert Systems</a:t>
            </a:r>
          </a:p>
        </p:txBody>
      </p:sp>
      <p:sp>
        <p:nvSpPr>
          <p:cNvPr id="96259" name="Rectangle 3"/>
          <p:cNvSpPr>
            <a:spLocks noGrp="1" noChangeArrowheads="1"/>
          </p:cNvSpPr>
          <p:nvPr>
            <p:ph idx="1"/>
          </p:nvPr>
        </p:nvSpPr>
        <p:spPr/>
        <p:txBody>
          <a:bodyPr>
            <a:normAutofit fontScale="85000" lnSpcReduction="20000"/>
          </a:bodyPr>
          <a:lstStyle/>
          <a:p>
            <a:pPr>
              <a:buNone/>
            </a:pPr>
            <a:r>
              <a:rPr lang="en-US" dirty="0" smtClean="0"/>
              <a:t>An </a:t>
            </a:r>
            <a:r>
              <a:rPr lang="en-US" i="1" dirty="0" smtClean="0"/>
              <a:t>expert system </a:t>
            </a:r>
            <a:r>
              <a:rPr lang="en-US" dirty="0" smtClean="0"/>
              <a:t>or </a:t>
            </a:r>
            <a:r>
              <a:rPr lang="en-US" i="1" dirty="0" smtClean="0"/>
              <a:t>knowledge based system </a:t>
            </a:r>
            <a:r>
              <a:rPr lang="en-US" dirty="0" smtClean="0"/>
              <a:t>uses Artificial intelligence to solve problems.  They try to emulate human logic to solve problems as if an expert human was there.</a:t>
            </a:r>
          </a:p>
          <a:p>
            <a:r>
              <a:rPr lang="en-US" dirty="0" smtClean="0"/>
              <a:t>Collect knowledge into a database</a:t>
            </a:r>
          </a:p>
          <a:p>
            <a:r>
              <a:rPr lang="en-US" dirty="0" smtClean="0"/>
              <a:t>Use rule-based programming* (if-then logic)</a:t>
            </a:r>
          </a:p>
          <a:p>
            <a:r>
              <a:rPr lang="en-US" dirty="0" smtClean="0"/>
              <a:t>Uses an </a:t>
            </a:r>
            <a:r>
              <a:rPr lang="en-US" i="1" dirty="0" smtClean="0"/>
              <a:t>inference engine* </a:t>
            </a:r>
            <a:r>
              <a:rPr lang="en-US" dirty="0" smtClean="0"/>
              <a:t>to match facts against patterns and determine which rules are applicable.</a:t>
            </a:r>
          </a:p>
          <a:p>
            <a:r>
              <a:rPr lang="en-US" dirty="0" smtClean="0"/>
              <a:t>An example of an expert system might be on that takes information about a patients medical history and current symptoms along with questions to determine which ailments a patient might be suffering from.</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Artificial Neural Networks</a:t>
            </a:r>
          </a:p>
        </p:txBody>
      </p:sp>
      <p:sp>
        <p:nvSpPr>
          <p:cNvPr id="97283" name="Rectangle 3"/>
          <p:cNvSpPr>
            <a:spLocks noGrp="1" noChangeArrowheads="1"/>
          </p:cNvSpPr>
          <p:nvPr>
            <p:ph idx="1"/>
          </p:nvPr>
        </p:nvSpPr>
        <p:spPr/>
        <p:txBody>
          <a:bodyPr>
            <a:normAutofit/>
          </a:bodyPr>
          <a:lstStyle/>
          <a:p>
            <a:pPr>
              <a:buNone/>
            </a:pPr>
            <a:r>
              <a:rPr lang="en-US" dirty="0" smtClean="0"/>
              <a:t>Computer model based on the neural structure of the brain. Attempts to learn.</a:t>
            </a:r>
          </a:p>
          <a:p>
            <a:r>
              <a:rPr lang="en-US" dirty="0" smtClean="0"/>
              <a:t>As information is used more and more connections between units grow and strengthen like how human minds work.</a:t>
            </a:r>
          </a:p>
          <a:p>
            <a:r>
              <a:rPr lang="en-US" i="1" dirty="0" smtClean="0"/>
              <a:t>Fuzzy logic* </a:t>
            </a:r>
            <a:r>
              <a:rPr lang="en-US" dirty="0" smtClean="0"/>
              <a:t>is used (rather than true or false, degrees of truth or falseness/rating)</a:t>
            </a:r>
          </a:p>
          <a:p>
            <a:r>
              <a:rPr lang="en-US" dirty="0" smtClean="0"/>
              <a:t>Massive trial and errors decision making is used*.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ctrTitle"/>
          </p:nvPr>
        </p:nvSpPr>
        <p:spPr/>
        <p:txBody>
          <a:bodyPr/>
          <a:lstStyle/>
          <a:p>
            <a:pPr eaLnBrk="1" hangingPunct="1"/>
            <a:r>
              <a:rPr lang="en-US" smtClean="0"/>
              <a:t>Web Security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Security</a:t>
            </a:r>
            <a:endParaRPr lang="en-US" dirty="0"/>
          </a:p>
        </p:txBody>
      </p:sp>
      <p:sp>
        <p:nvSpPr>
          <p:cNvPr id="3" name="Content Placeholder 2"/>
          <p:cNvSpPr>
            <a:spLocks noGrp="1"/>
          </p:cNvSpPr>
          <p:nvPr>
            <p:ph idx="1"/>
          </p:nvPr>
        </p:nvSpPr>
        <p:spPr/>
        <p:txBody>
          <a:bodyPr/>
          <a:lstStyle/>
          <a:p>
            <a:pPr>
              <a:buNone/>
            </a:pPr>
            <a:r>
              <a:rPr lang="en-US" dirty="0" smtClean="0"/>
              <a:t>The web (HTTP) is the application that brought the internet out of academic and research obscurity and caused it to be the phenomenon that it is today.</a:t>
            </a:r>
          </a:p>
          <a:p>
            <a:endParaRPr lang="en-US" dirty="0" smtClean="0"/>
          </a:p>
          <a:p>
            <a:pPr>
              <a:buNone/>
            </a:pPr>
            <a:r>
              <a:rPr lang="en-US" dirty="0" smtClean="0"/>
              <a:t>The web is highly commercialized now and that brings dangers.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Web Security</a:t>
            </a:r>
          </a:p>
        </p:txBody>
      </p:sp>
      <p:sp>
        <p:nvSpPr>
          <p:cNvPr id="99331" name="Rectangle 3"/>
          <p:cNvSpPr>
            <a:spLocks noGrp="1" noChangeArrowheads="1"/>
          </p:cNvSpPr>
          <p:nvPr>
            <p:ph idx="1"/>
          </p:nvPr>
        </p:nvSpPr>
        <p:spPr/>
        <p:txBody>
          <a:bodyPr>
            <a:normAutofit fontScale="85000" lnSpcReduction="20000"/>
          </a:bodyPr>
          <a:lstStyle/>
          <a:p>
            <a:pPr>
              <a:buNone/>
            </a:pPr>
            <a:r>
              <a:rPr lang="en-US" dirty="0" smtClean="0"/>
              <a:t>Web dangers:</a:t>
            </a:r>
          </a:p>
          <a:p>
            <a:pPr>
              <a:buNone/>
            </a:pPr>
            <a:r>
              <a:rPr lang="en-US" dirty="0" smtClean="0"/>
              <a:t>People may try to use your online presence to cause you harm. </a:t>
            </a:r>
          </a:p>
          <a:p>
            <a:pPr lvl="1"/>
            <a:r>
              <a:rPr lang="en-US" dirty="0" smtClean="0"/>
              <a:t>Vandalism – deface your site, ruin your reputation</a:t>
            </a:r>
          </a:p>
          <a:p>
            <a:pPr lvl="1"/>
            <a:r>
              <a:rPr lang="en-US" dirty="0" smtClean="0"/>
              <a:t>Financial fraud – attempt to steal web based goods or services</a:t>
            </a:r>
          </a:p>
          <a:p>
            <a:pPr lvl="1"/>
            <a:r>
              <a:rPr lang="en-US" dirty="0" smtClean="0"/>
              <a:t>Privileged access – hack your web server to get access to something more important</a:t>
            </a:r>
          </a:p>
          <a:p>
            <a:pPr lvl="1"/>
            <a:r>
              <a:rPr lang="en-US" dirty="0" smtClean="0"/>
              <a:t>Theft of personal information – access your clients information, identity theft</a:t>
            </a:r>
          </a:p>
          <a:p>
            <a:pPr lvl="1"/>
            <a:r>
              <a:rPr lang="en-US" dirty="0" smtClean="0"/>
              <a:t>Theft if intellectual property – steal company secrets</a:t>
            </a:r>
          </a:p>
          <a:p>
            <a:pPr lvl="1"/>
            <a:r>
              <a:rPr lang="en-US" dirty="0" smtClean="0"/>
              <a:t>Denial of service – stop you from carrying out online transaction, and cost you money!</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Web Security ()</a:t>
            </a:r>
          </a:p>
        </p:txBody>
      </p:sp>
      <p:sp>
        <p:nvSpPr>
          <p:cNvPr id="100355" name="Rectangle 3"/>
          <p:cNvSpPr>
            <a:spLocks noGrp="1" noChangeArrowheads="1"/>
          </p:cNvSpPr>
          <p:nvPr>
            <p:ph idx="1"/>
          </p:nvPr>
        </p:nvSpPr>
        <p:spPr/>
        <p:txBody>
          <a:bodyPr>
            <a:normAutofit fontScale="92500" lnSpcReduction="20000"/>
          </a:bodyPr>
          <a:lstStyle/>
          <a:p>
            <a:pPr>
              <a:buNone/>
            </a:pPr>
            <a:r>
              <a:rPr lang="en-US" dirty="0" smtClean="0"/>
              <a:t>There are multiple vulnerabilities and threats that can be exploited to accomplish any of the previous actions. We will talk about each of these issues over the next couple slides</a:t>
            </a:r>
          </a:p>
          <a:p>
            <a:pPr lvl="1"/>
            <a:r>
              <a:rPr lang="en-US" dirty="0" smtClean="0"/>
              <a:t>Information gathering</a:t>
            </a:r>
          </a:p>
          <a:p>
            <a:pPr lvl="1"/>
            <a:r>
              <a:rPr lang="en-US" dirty="0" smtClean="0"/>
              <a:t>Administrative interfaces</a:t>
            </a:r>
          </a:p>
          <a:p>
            <a:pPr lvl="1"/>
            <a:r>
              <a:rPr lang="en-US" dirty="0" smtClean="0"/>
              <a:t>Authentication and access control</a:t>
            </a:r>
          </a:p>
          <a:p>
            <a:pPr lvl="1"/>
            <a:r>
              <a:rPr lang="en-US" dirty="0" smtClean="0"/>
              <a:t>Configuration management</a:t>
            </a:r>
          </a:p>
          <a:p>
            <a:pPr lvl="1"/>
            <a:r>
              <a:rPr lang="en-US" dirty="0" smtClean="0"/>
              <a:t>Input validation</a:t>
            </a:r>
          </a:p>
          <a:p>
            <a:pPr lvl="1"/>
            <a:r>
              <a:rPr lang="en-US" dirty="0" smtClean="0"/>
              <a:t>Parameter validation</a:t>
            </a:r>
          </a:p>
          <a:p>
            <a:pPr lvl="1"/>
            <a:r>
              <a:rPr lang="en-US" dirty="0" smtClean="0"/>
              <a:t>Session management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Web Security</a:t>
            </a:r>
          </a:p>
        </p:txBody>
      </p:sp>
      <p:sp>
        <p:nvSpPr>
          <p:cNvPr id="101379" name="Rectangle 3"/>
          <p:cNvSpPr>
            <a:spLocks noGrp="1" noChangeArrowheads="1"/>
          </p:cNvSpPr>
          <p:nvPr>
            <p:ph idx="1"/>
          </p:nvPr>
        </p:nvSpPr>
        <p:spPr/>
        <p:txBody>
          <a:bodyPr>
            <a:normAutofit/>
          </a:bodyPr>
          <a:lstStyle/>
          <a:p>
            <a:r>
              <a:rPr lang="en-US" dirty="0" smtClean="0"/>
              <a:t>Information gathering – Reconnaissance, gather as much information as you can about the system you will be attacking.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Middleware</a:t>
            </a:r>
            <a:endParaRPr lang="en-US" dirty="0"/>
          </a:p>
        </p:txBody>
      </p:sp>
      <p:sp>
        <p:nvSpPr>
          <p:cNvPr id="3" name="Content Placeholder 2"/>
          <p:cNvSpPr>
            <a:spLocks noGrp="1"/>
          </p:cNvSpPr>
          <p:nvPr>
            <p:ph idx="1"/>
          </p:nvPr>
        </p:nvSpPr>
        <p:spPr/>
        <p:txBody>
          <a:bodyPr>
            <a:normAutofit lnSpcReduction="10000"/>
          </a:bodyPr>
          <a:lstStyle/>
          <a:p>
            <a:r>
              <a:rPr lang="en-US" dirty="0" smtClean="0"/>
              <a:t>Middleware is an often </a:t>
            </a:r>
            <a:r>
              <a:rPr lang="en-US" dirty="0" err="1" smtClean="0"/>
              <a:t>mis</a:t>
            </a:r>
            <a:r>
              <a:rPr lang="en-US" dirty="0" smtClean="0"/>
              <a:t>-understood term</a:t>
            </a:r>
          </a:p>
          <a:p>
            <a:endParaRPr lang="en-US" dirty="0" smtClean="0"/>
          </a:p>
          <a:p>
            <a:pPr lvl="1"/>
            <a:r>
              <a:rPr lang="en-US" dirty="0" smtClean="0"/>
              <a:t>Allows different systems to communicate</a:t>
            </a:r>
          </a:p>
          <a:p>
            <a:pPr lvl="1"/>
            <a:r>
              <a:rPr lang="en-US" dirty="0" smtClean="0"/>
              <a:t>Used by web systems to manipulate databases in a structured and secured fashion.</a:t>
            </a:r>
          </a:p>
          <a:p>
            <a:pPr lvl="2"/>
            <a:r>
              <a:rPr lang="en-US" dirty="0" smtClean="0"/>
              <a:t>Is to the web server code as a</a:t>
            </a:r>
            <a:r>
              <a:rPr lang="en-US" i="1" dirty="0" smtClean="0"/>
              <a:t> view</a:t>
            </a:r>
            <a:r>
              <a:rPr lang="en-US" dirty="0" smtClean="0"/>
              <a:t> is to a user.</a:t>
            </a:r>
          </a:p>
          <a:p>
            <a:pPr lvl="3"/>
            <a:r>
              <a:rPr lang="en-US" dirty="0" smtClean="0"/>
              <a:t>Allows the web servers to access the database using pre-defined methods, which are limited, have access controls and monitored</a:t>
            </a:r>
          </a:p>
          <a:p>
            <a:pPr lvl="3"/>
            <a:r>
              <a:rPr lang="en-US" dirty="0" smtClean="0"/>
              <a:t>Protects the database from the code on the web servers, only valid queries/transactions are allowed via the middleware components.</a:t>
            </a:r>
          </a:p>
          <a:p>
            <a:pPr lvl="2">
              <a:buNone/>
            </a:pP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interfaces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Administrative interfaces – often developers and administrators have back end interfaces for managing a site. These interfaces can often be attacked giving the attacker a lot of access. If you use a admin interface for management, it should be at least as secure or more secure than the app.</a:t>
            </a:r>
          </a:p>
          <a:p>
            <a:pPr lvl="1"/>
            <a:r>
              <a:rPr lang="en-US" dirty="0" smtClean="0"/>
              <a:t>Disable them unless necessary</a:t>
            </a:r>
          </a:p>
          <a:p>
            <a:pPr lvl="1"/>
            <a:r>
              <a:rPr lang="en-US" dirty="0" smtClean="0"/>
              <a:t>Restrict Access to only required IP addresses</a:t>
            </a:r>
          </a:p>
          <a:p>
            <a:pPr lvl="1"/>
            <a:r>
              <a:rPr lang="en-US" dirty="0" smtClean="0"/>
              <a:t>Encrypt all data</a:t>
            </a:r>
          </a:p>
          <a:p>
            <a:pPr lvl="1"/>
            <a:r>
              <a:rPr lang="en-US" dirty="0" smtClean="0"/>
              <a:t>Require authentication</a:t>
            </a:r>
          </a:p>
          <a:p>
            <a:pPr lvl="1"/>
            <a:r>
              <a:rPr lang="en-US" dirty="0" smtClean="0"/>
              <a:t>Require authorization</a:t>
            </a:r>
          </a:p>
          <a:p>
            <a:pPr lvl="1"/>
            <a:r>
              <a:rPr lang="en-US" dirty="0" smtClean="0"/>
              <a:t>Audit access</a:t>
            </a:r>
          </a:p>
          <a:p>
            <a:pPr lvl="1"/>
            <a:r>
              <a:rPr lang="en-US" dirty="0" smtClean="0"/>
              <a:t>Don’t allow browsers to “remember password” for these sites in case someone steals your computer/laptops.</a:t>
            </a:r>
          </a:p>
          <a:p>
            <a:pPr>
              <a:buNone/>
            </a:pP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Configuration Management</a:t>
            </a:r>
          </a:p>
        </p:txBody>
      </p:sp>
      <p:sp>
        <p:nvSpPr>
          <p:cNvPr id="103427" name="Rectangle 3"/>
          <p:cNvSpPr>
            <a:spLocks noGrp="1" noChangeArrowheads="1"/>
          </p:cNvSpPr>
          <p:nvPr>
            <p:ph idx="1"/>
          </p:nvPr>
        </p:nvSpPr>
        <p:spPr/>
        <p:txBody>
          <a:bodyPr>
            <a:normAutofit fontScale="85000" lnSpcReduction="20000"/>
          </a:bodyPr>
          <a:lstStyle/>
          <a:p>
            <a:pPr>
              <a:buNone/>
            </a:pPr>
            <a:r>
              <a:rPr lang="en-US" dirty="0" smtClean="0"/>
              <a:t>Often in web development there is little configuration management, often test environments become production environments, lack of proper procedures etc.</a:t>
            </a:r>
          </a:p>
          <a:p>
            <a:pPr lvl="1"/>
            <a:r>
              <a:rPr lang="en-US" dirty="0" smtClean="0"/>
              <a:t>Default passwords</a:t>
            </a:r>
          </a:p>
          <a:p>
            <a:pPr lvl="1"/>
            <a:r>
              <a:rPr lang="en-US" dirty="0" smtClean="0"/>
              <a:t>Default security controls</a:t>
            </a:r>
          </a:p>
          <a:p>
            <a:pPr>
              <a:buNone/>
            </a:pPr>
            <a:endParaRPr lang="en-US" dirty="0" smtClean="0"/>
          </a:p>
          <a:p>
            <a:pPr>
              <a:buNone/>
            </a:pPr>
            <a:r>
              <a:rPr lang="en-US" dirty="0" smtClean="0"/>
              <a:t>Countermeasures: </a:t>
            </a:r>
          </a:p>
          <a:p>
            <a:pPr lvl="1"/>
            <a:r>
              <a:rPr lang="en-US" dirty="0" smtClean="0"/>
              <a:t>Have official policy and procedures</a:t>
            </a:r>
          </a:p>
          <a:p>
            <a:pPr lvl="1"/>
            <a:r>
              <a:rPr lang="en-US" dirty="0" smtClean="0"/>
              <a:t>Ensure security controls and configurations  before going live</a:t>
            </a:r>
          </a:p>
          <a:p>
            <a:pPr lvl="1"/>
            <a:r>
              <a:rPr lang="en-US" dirty="0" smtClean="0"/>
              <a:t>Remove information and feature that are not necessary.</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t>Input Validation ()</a:t>
            </a:r>
          </a:p>
        </p:txBody>
      </p:sp>
      <p:sp>
        <p:nvSpPr>
          <p:cNvPr id="105475" name="Rectangle 3"/>
          <p:cNvSpPr>
            <a:spLocks noGrp="1" noChangeArrowheads="1"/>
          </p:cNvSpPr>
          <p:nvPr>
            <p:ph idx="1"/>
          </p:nvPr>
        </p:nvSpPr>
        <p:spPr>
          <a:xfrm>
            <a:off x="152400" y="1524000"/>
            <a:ext cx="8839200" cy="5181600"/>
          </a:xfrm>
        </p:spPr>
        <p:txBody>
          <a:bodyPr/>
          <a:lstStyle/>
          <a:p>
            <a:pPr eaLnBrk="1" hangingPunct="1">
              <a:lnSpc>
                <a:spcPct val="80000"/>
              </a:lnSpc>
              <a:buFontTx/>
              <a:buNone/>
            </a:pPr>
            <a:r>
              <a:rPr lang="en-US" sz="2800" dirty="0" smtClean="0"/>
              <a:t>Software must validate input and ensure that it is appropriate and does not pose a security risk before operating on the input.</a:t>
            </a:r>
          </a:p>
          <a:p>
            <a:pPr eaLnBrk="1" hangingPunct="1">
              <a:lnSpc>
                <a:spcPct val="80000"/>
              </a:lnSpc>
              <a:buFontTx/>
              <a:buNone/>
            </a:pPr>
            <a:endParaRPr lang="en-US" sz="2800" dirty="0" smtClean="0"/>
          </a:p>
          <a:p>
            <a:pPr eaLnBrk="1" hangingPunct="1">
              <a:lnSpc>
                <a:spcPct val="80000"/>
              </a:lnSpc>
              <a:buFontTx/>
              <a:buNone/>
            </a:pPr>
            <a:r>
              <a:rPr lang="en-US" sz="2800" dirty="0" smtClean="0"/>
              <a:t>Attackers may try to hide their actions using.</a:t>
            </a:r>
          </a:p>
          <a:p>
            <a:pPr lvl="1">
              <a:lnSpc>
                <a:spcPct val="80000"/>
              </a:lnSpc>
            </a:pPr>
            <a:r>
              <a:rPr lang="en-US" sz="2400" dirty="0" smtClean="0"/>
              <a:t>Path or directory traversal</a:t>
            </a:r>
          </a:p>
          <a:p>
            <a:pPr lvl="1">
              <a:lnSpc>
                <a:spcPct val="80000"/>
              </a:lnSpc>
            </a:pPr>
            <a:r>
              <a:rPr lang="en-US" sz="2400" dirty="0" smtClean="0"/>
              <a:t>Unicode encoding</a:t>
            </a:r>
          </a:p>
          <a:p>
            <a:pPr lvl="1">
              <a:lnSpc>
                <a:spcPct val="80000"/>
              </a:lnSpc>
            </a:pPr>
            <a:r>
              <a:rPr lang="en-US" sz="2400" dirty="0" smtClean="0"/>
              <a:t>URL encoding</a:t>
            </a:r>
          </a:p>
          <a:p>
            <a:pPr lvl="1">
              <a:lnSpc>
                <a:spcPct val="80000"/>
              </a:lnSpc>
            </a:pPr>
            <a:r>
              <a:rPr lang="en-US" sz="2400" dirty="0" smtClean="0"/>
              <a:t>Buffer Overflows </a:t>
            </a:r>
          </a:p>
          <a:p>
            <a:pPr eaLnBrk="1" hangingPunct="1">
              <a:lnSpc>
                <a:spcPct val="80000"/>
              </a:lnSpc>
              <a:buFontTx/>
              <a:buNone/>
            </a:pPr>
            <a:endParaRPr lang="en-US" sz="2800" dirty="0" smtClean="0"/>
          </a:p>
          <a:p>
            <a:pPr eaLnBrk="1" hangingPunct="1">
              <a:lnSpc>
                <a:spcPct val="80000"/>
              </a:lnSpc>
              <a:buFontTx/>
              <a:buNone/>
            </a:pPr>
            <a:r>
              <a:rPr lang="en-US" sz="2800" dirty="0" smtClean="0"/>
              <a:t>You should be aware of these and understand how they operate (pg 1008) we will explore these in the next couple slides.</a:t>
            </a:r>
          </a:p>
          <a:p>
            <a:pPr algn="ctr" eaLnBrk="1" hangingPunct="1">
              <a:lnSpc>
                <a:spcPct val="80000"/>
              </a:lnSpc>
              <a:buFontTx/>
              <a:buNone/>
            </a:pPr>
            <a:r>
              <a:rPr lang="en-US" sz="2800" dirty="0" smtClean="0"/>
              <a:t>	(more)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Input Validation (Path Traversal)</a:t>
            </a:r>
          </a:p>
        </p:txBody>
      </p:sp>
      <p:sp>
        <p:nvSpPr>
          <p:cNvPr id="106499" name="Rectangle 3"/>
          <p:cNvSpPr>
            <a:spLocks noGrp="1" noChangeArrowheads="1"/>
          </p:cNvSpPr>
          <p:nvPr>
            <p:ph idx="1"/>
          </p:nvPr>
        </p:nvSpPr>
        <p:spPr>
          <a:xfrm>
            <a:off x="228600" y="1524000"/>
            <a:ext cx="8686800" cy="5105400"/>
          </a:xfrm>
        </p:spPr>
        <p:txBody>
          <a:bodyPr/>
          <a:lstStyle/>
          <a:p>
            <a:pPr eaLnBrk="1" hangingPunct="1">
              <a:lnSpc>
                <a:spcPct val="90000"/>
              </a:lnSpc>
              <a:buFontTx/>
              <a:buNone/>
            </a:pPr>
            <a:r>
              <a:rPr lang="en-US" dirty="0" smtClean="0"/>
              <a:t>Path of directory traversal tries to access data on a web server that is not intended to be shared. (data outside of the shared directories)</a:t>
            </a:r>
          </a:p>
          <a:p>
            <a:pPr eaLnBrk="1" hangingPunct="1">
              <a:lnSpc>
                <a:spcPct val="90000"/>
              </a:lnSpc>
              <a:buFontTx/>
              <a:buNone/>
            </a:pPr>
            <a:endParaRPr lang="en-US" dirty="0" smtClean="0"/>
          </a:p>
          <a:p>
            <a:pPr marL="633222" indent="-514350" eaLnBrk="1" hangingPunct="1">
              <a:lnSpc>
                <a:spcPct val="90000"/>
              </a:lnSpc>
              <a:buFont typeface="+mj-lt"/>
              <a:buAutoNum type="arabicPeriod"/>
            </a:pPr>
            <a:r>
              <a:rPr lang="en-US" dirty="0" smtClean="0"/>
              <a:t>Web servers are configured to serve information out of the </a:t>
            </a:r>
            <a:r>
              <a:rPr lang="en-US" i="1" dirty="0" smtClean="0"/>
              <a:t>web root or document root</a:t>
            </a:r>
            <a:r>
              <a:rPr lang="en-US" dirty="0" smtClean="0"/>
              <a:t> directory which is a specific directory on the system with files for public access.</a:t>
            </a:r>
          </a:p>
          <a:p>
            <a:pPr eaLnBrk="1" hangingPunct="1">
              <a:lnSpc>
                <a:spcPct val="90000"/>
              </a:lnSpc>
              <a:buFontTx/>
              <a:buNone/>
            </a:pPr>
            <a:endParaRPr lang="en-US"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Traversal</a:t>
            </a:r>
            <a:endParaRPr lang="en-US" dirty="0"/>
          </a:p>
        </p:txBody>
      </p:sp>
      <p:sp>
        <p:nvSpPr>
          <p:cNvPr id="3" name="Content Placeholder 2"/>
          <p:cNvSpPr>
            <a:spLocks noGrp="1"/>
          </p:cNvSpPr>
          <p:nvPr>
            <p:ph idx="1"/>
          </p:nvPr>
        </p:nvSpPr>
        <p:spPr/>
        <p:txBody>
          <a:bodyPr>
            <a:normAutofit lnSpcReduction="10000"/>
          </a:bodyPr>
          <a:lstStyle/>
          <a:p>
            <a:pPr marL="633222" indent="-514350">
              <a:buFont typeface="+mj-lt"/>
              <a:buAutoNum type="arabicPeriod" startAt="2"/>
            </a:pPr>
            <a:r>
              <a:rPr lang="en-US" dirty="0" smtClean="0"/>
              <a:t>Assume </a:t>
            </a:r>
            <a:r>
              <a:rPr lang="en-US" sz="2400" dirty="0" smtClean="0">
                <a:hlinkClick r:id="rId2"/>
              </a:rPr>
              <a:t>http://www.myserver.com</a:t>
            </a:r>
            <a:r>
              <a:rPr lang="en-US" sz="2400" dirty="0" smtClean="0"/>
              <a:t> </a:t>
            </a:r>
            <a:r>
              <a:rPr lang="en-US" dirty="0" smtClean="0"/>
              <a:t>has the </a:t>
            </a:r>
            <a:r>
              <a:rPr lang="en-US" i="1" dirty="0" smtClean="0"/>
              <a:t>document root</a:t>
            </a:r>
            <a:r>
              <a:rPr lang="en-US" dirty="0" smtClean="0"/>
              <a:t> set to </a:t>
            </a:r>
            <a:r>
              <a:rPr lang="en-US" dirty="0" smtClean="0">
                <a:solidFill>
                  <a:srgbClr val="FF0000"/>
                </a:solidFill>
              </a:rPr>
              <a:t>/</a:t>
            </a:r>
            <a:r>
              <a:rPr lang="en-US" dirty="0" err="1" smtClean="0">
                <a:solidFill>
                  <a:srgbClr val="FF0000"/>
                </a:solidFill>
              </a:rPr>
              <a:t>var</a:t>
            </a:r>
            <a:r>
              <a:rPr lang="en-US" dirty="0" smtClean="0">
                <a:solidFill>
                  <a:srgbClr val="FF0000"/>
                </a:solidFill>
              </a:rPr>
              <a:t>/web/html</a:t>
            </a:r>
          </a:p>
          <a:p>
            <a:pPr marL="633222" indent="-514350">
              <a:buFont typeface="+mj-lt"/>
              <a:buAutoNum type="arabicPeriod" startAt="2"/>
            </a:pPr>
            <a:endParaRPr lang="en-US" dirty="0" smtClean="0"/>
          </a:p>
          <a:p>
            <a:pPr marL="633222" indent="-514350">
              <a:buFont typeface="+mj-lt"/>
              <a:buAutoNum type="arabicPeriod" startAt="2"/>
            </a:pPr>
            <a:r>
              <a:rPr lang="en-US" dirty="0" smtClean="0"/>
              <a:t>The request </a:t>
            </a:r>
            <a:r>
              <a:rPr lang="en-US" sz="2400" dirty="0" smtClean="0">
                <a:hlinkClick r:id="rId3"/>
              </a:rPr>
              <a:t>http://www.myserver.com/index.html</a:t>
            </a:r>
            <a:r>
              <a:rPr lang="en-US" sz="2400" dirty="0" smtClean="0"/>
              <a:t> </a:t>
            </a:r>
            <a:r>
              <a:rPr lang="en-US" dirty="0" smtClean="0"/>
              <a:t>would try to access the file </a:t>
            </a:r>
            <a:r>
              <a:rPr lang="en-US" dirty="0" smtClean="0">
                <a:solidFill>
                  <a:srgbClr val="FF0000"/>
                </a:solidFill>
              </a:rPr>
              <a:t>/</a:t>
            </a:r>
            <a:r>
              <a:rPr lang="en-US" dirty="0" err="1" smtClean="0">
                <a:solidFill>
                  <a:srgbClr val="FF0000"/>
                </a:solidFill>
              </a:rPr>
              <a:t>var</a:t>
            </a:r>
            <a:r>
              <a:rPr lang="en-US" dirty="0" smtClean="0">
                <a:solidFill>
                  <a:srgbClr val="FF0000"/>
                </a:solidFill>
              </a:rPr>
              <a:t>/web/html/index.html</a:t>
            </a:r>
          </a:p>
          <a:p>
            <a:pPr marL="633222" indent="-514350">
              <a:buFont typeface="+mj-lt"/>
              <a:buAutoNum type="arabicPeriod" startAt="2"/>
            </a:pPr>
            <a:endParaRPr lang="en-US" dirty="0" smtClean="0"/>
          </a:p>
          <a:p>
            <a:pPr marL="633222" indent="-514350">
              <a:buFont typeface="+mj-lt"/>
              <a:buAutoNum type="arabicPeriod" startAt="2"/>
            </a:pPr>
            <a:r>
              <a:rPr lang="en-US" dirty="0" smtClean="0"/>
              <a:t>What would </a:t>
            </a:r>
            <a:r>
              <a:rPr lang="en-US" sz="2400" dirty="0" smtClean="0">
                <a:hlinkClick r:id="rId4"/>
              </a:rPr>
              <a:t>http://www.myserver.com/index.html/../../../etc/</a:t>
            </a:r>
            <a:r>
              <a:rPr lang="en-US" sz="2400" dirty="0" err="1" smtClean="0">
                <a:hlinkClick r:id="rId4"/>
              </a:rPr>
              <a:t>passwd</a:t>
            </a:r>
            <a:r>
              <a:rPr lang="en-US" sz="2400" dirty="0" smtClean="0"/>
              <a:t> </a:t>
            </a:r>
            <a:r>
              <a:rPr lang="en-US" dirty="0" smtClean="0"/>
              <a:t>try to access?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t>URL encoding</a:t>
            </a:r>
          </a:p>
        </p:txBody>
      </p:sp>
      <p:sp>
        <p:nvSpPr>
          <p:cNvPr id="107523" name="Rectangle 3"/>
          <p:cNvSpPr>
            <a:spLocks noGrp="1" noChangeArrowheads="1"/>
          </p:cNvSpPr>
          <p:nvPr>
            <p:ph idx="1"/>
          </p:nvPr>
        </p:nvSpPr>
        <p:spPr>
          <a:xfrm>
            <a:off x="152400" y="1524000"/>
            <a:ext cx="8839200" cy="5105400"/>
          </a:xfrm>
        </p:spPr>
        <p:txBody>
          <a:bodyPr/>
          <a:lstStyle/>
          <a:p>
            <a:pPr eaLnBrk="1" hangingPunct="1">
              <a:lnSpc>
                <a:spcPct val="90000"/>
              </a:lnSpc>
              <a:buFontTx/>
              <a:buNone/>
            </a:pPr>
            <a:r>
              <a:rPr lang="en-US" dirty="0" smtClean="0"/>
              <a:t>Good software should filter out request like I just showed. For example if a security product filtered out parts of the URL like “../.” One attempt to get around this is to use special </a:t>
            </a:r>
            <a:r>
              <a:rPr lang="en-US" i="1" dirty="0" smtClean="0"/>
              <a:t>URL encoded* </a:t>
            </a:r>
            <a:r>
              <a:rPr lang="en-US" dirty="0" smtClean="0"/>
              <a:t>characters</a:t>
            </a:r>
          </a:p>
          <a:p>
            <a:pPr eaLnBrk="1" hangingPunct="1">
              <a:lnSpc>
                <a:spcPct val="90000"/>
              </a:lnSpc>
            </a:pPr>
            <a:endParaRPr lang="en-US" sz="2400" dirty="0" smtClean="0">
              <a:hlinkClick r:id="rId2"/>
            </a:endParaRPr>
          </a:p>
          <a:p>
            <a:pPr eaLnBrk="1" hangingPunct="1">
              <a:lnSpc>
                <a:spcPct val="90000"/>
              </a:lnSpc>
              <a:buNone/>
            </a:pPr>
            <a:r>
              <a:rPr lang="en-US" sz="2400" dirty="0" smtClean="0">
                <a:hlinkClick r:id="rId2"/>
              </a:rPr>
              <a:t>http://www.myserver.com/%2E%2E/%2E%2E/%2E%2E/etc/passwd</a:t>
            </a:r>
            <a:endParaRPr lang="en-US" sz="2400" dirty="0" smtClean="0"/>
          </a:p>
          <a:p>
            <a:pPr eaLnBrk="1" hangingPunct="1">
              <a:lnSpc>
                <a:spcPct val="90000"/>
              </a:lnSpc>
              <a:buNone/>
            </a:pPr>
            <a:endParaRPr lang="en-US" dirty="0" smtClean="0">
              <a:solidFill>
                <a:srgbClr val="FF0000"/>
              </a:solidFill>
            </a:endParaRPr>
          </a:p>
          <a:p>
            <a:pPr lvl="1">
              <a:lnSpc>
                <a:spcPct val="90000"/>
              </a:lnSpc>
            </a:pPr>
            <a:r>
              <a:rPr lang="en-US" dirty="0" smtClean="0">
                <a:solidFill>
                  <a:srgbClr val="FF0000"/>
                </a:solidFill>
              </a:rPr>
              <a:t>%2E </a:t>
            </a:r>
            <a:r>
              <a:rPr lang="en-US" dirty="0" smtClean="0"/>
              <a:t>= </a:t>
            </a:r>
            <a:r>
              <a:rPr lang="en-US" dirty="0" smtClean="0">
                <a:solidFill>
                  <a:srgbClr val="FF0000"/>
                </a:solidFill>
              </a:rPr>
              <a:t>.</a:t>
            </a:r>
            <a:r>
              <a:rPr lang="en-US" dirty="0" smtClean="0"/>
              <a:t>         so it’s the same as</a:t>
            </a:r>
          </a:p>
          <a:p>
            <a:pPr lvl="1">
              <a:lnSpc>
                <a:spcPct val="90000"/>
              </a:lnSpc>
            </a:pPr>
            <a:r>
              <a:rPr lang="en-US" dirty="0" smtClean="0"/>
              <a:t>http://www.myserver.com/../../../etc/</a:t>
            </a:r>
            <a:r>
              <a:rPr lang="en-US" dirty="0" err="1" smtClean="0"/>
              <a:t>passwd</a:t>
            </a:r>
            <a:endParaRPr lang="en-US" dirty="0" smtClean="0"/>
          </a:p>
          <a:p>
            <a:pPr eaLnBrk="1" hangingPunct="1">
              <a:lnSpc>
                <a:spcPct val="90000"/>
              </a:lnSpc>
              <a:buFontTx/>
              <a:buNone/>
            </a:pPr>
            <a:endParaRPr lang="en-US"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Unicode Encoding</a:t>
            </a:r>
          </a:p>
        </p:txBody>
      </p:sp>
      <p:sp>
        <p:nvSpPr>
          <p:cNvPr id="108547" name="Rectangle 3"/>
          <p:cNvSpPr>
            <a:spLocks noGrp="1" noChangeArrowheads="1"/>
          </p:cNvSpPr>
          <p:nvPr>
            <p:ph idx="1"/>
          </p:nvPr>
        </p:nvSpPr>
        <p:spPr/>
        <p:txBody>
          <a:bodyPr/>
          <a:lstStyle/>
          <a:p>
            <a:pPr>
              <a:buNone/>
            </a:pPr>
            <a:r>
              <a:rPr lang="en-US" dirty="0" smtClean="0"/>
              <a:t>Similar to Unicode encoding, but uses special Unicode characters rather than URL encoding.</a:t>
            </a:r>
          </a:p>
          <a:p>
            <a:r>
              <a:rPr lang="en-US" dirty="0" smtClean="0">
                <a:hlinkClick r:id="rId2"/>
              </a:rPr>
              <a:t>http://www.myserver.com/%C0AE%C0AE/%C0AE%C0AE/%C0AE%C0AE/etc/passwd</a:t>
            </a:r>
            <a:endParaRPr lang="en-US" dirty="0" smtClean="0"/>
          </a:p>
          <a:p>
            <a:r>
              <a:rPr lang="en-US" dirty="0" smtClean="0">
                <a:solidFill>
                  <a:srgbClr val="FF0000"/>
                </a:solidFill>
              </a:rPr>
              <a:t>%C0AE </a:t>
            </a:r>
            <a:r>
              <a:rPr lang="en-US" dirty="0" smtClean="0"/>
              <a:t>= </a:t>
            </a:r>
            <a:r>
              <a:rPr lang="en-US" dirty="0" smtClean="0">
                <a:solidFill>
                  <a:srgbClr val="FF0000"/>
                </a:solidFill>
              </a:rPr>
              <a:t>.</a:t>
            </a:r>
            <a:r>
              <a:rPr lang="en-US" dirty="0" smtClean="0"/>
              <a:t>   so it’s the same as</a:t>
            </a:r>
          </a:p>
          <a:p>
            <a:pPr>
              <a:buNone/>
            </a:pPr>
            <a:r>
              <a:rPr lang="en-US" dirty="0" smtClean="0"/>
              <a:t>    http://www.myserver.com/../../../etc/</a:t>
            </a:r>
            <a:r>
              <a:rPr lang="en-US" dirty="0" err="1" smtClean="0"/>
              <a:t>passwd</a:t>
            </a:r>
            <a:endParaRPr lang="en-US" dirty="0" smtClean="0"/>
          </a:p>
          <a:p>
            <a:endParaRPr lang="en-US" dirty="0"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Parameter Validation</a:t>
            </a:r>
          </a:p>
        </p:txBody>
      </p:sp>
      <p:sp>
        <p:nvSpPr>
          <p:cNvPr id="109571" name="Rectangle 3"/>
          <p:cNvSpPr>
            <a:spLocks noGrp="1" noChangeArrowheads="1"/>
          </p:cNvSpPr>
          <p:nvPr>
            <p:ph idx="1"/>
          </p:nvPr>
        </p:nvSpPr>
        <p:spPr/>
        <p:txBody>
          <a:bodyPr/>
          <a:lstStyle/>
          <a:p>
            <a:pPr>
              <a:buNone/>
            </a:pPr>
            <a:r>
              <a:rPr lang="en-US" dirty="0" smtClean="0"/>
              <a:t>Similar to input validation, but are specific to the environment and assume the user cannot alter them (ex. Environmental variables)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Management</a:t>
            </a:r>
            <a:endParaRPr lang="en-US" dirty="0"/>
          </a:p>
        </p:txBody>
      </p:sp>
      <p:sp>
        <p:nvSpPr>
          <p:cNvPr id="3" name="Content Placeholder 2"/>
          <p:cNvSpPr>
            <a:spLocks noGrp="1"/>
          </p:cNvSpPr>
          <p:nvPr>
            <p:ph idx="1"/>
          </p:nvPr>
        </p:nvSpPr>
        <p:spPr/>
        <p:txBody>
          <a:bodyPr/>
          <a:lstStyle/>
          <a:p>
            <a:pPr>
              <a:buNone/>
            </a:pPr>
            <a:r>
              <a:rPr lang="en-US" dirty="0" smtClean="0"/>
              <a:t>HTTP is a </a:t>
            </a:r>
            <a:r>
              <a:rPr lang="en-US" i="1" dirty="0" smtClean="0"/>
              <a:t>stateless</a:t>
            </a:r>
            <a:r>
              <a:rPr lang="en-US" dirty="0" smtClean="0"/>
              <a:t> protocol* as such there must be a way of managing and passing state information between the client and the server this is usually done with </a:t>
            </a:r>
            <a:r>
              <a:rPr lang="en-US" i="1" dirty="0" smtClean="0"/>
              <a:t>cookies</a:t>
            </a:r>
            <a:r>
              <a:rPr lang="en-US" dirty="0" smtClean="0"/>
              <a:t>* which create a  sessions between the user and the web application. </a:t>
            </a:r>
          </a:p>
          <a:p>
            <a:pPr>
              <a:buNone/>
            </a:pPr>
            <a:r>
              <a:rPr lang="en-US" dirty="0" smtClean="0"/>
              <a:t>This session management can be attacked to </a:t>
            </a:r>
            <a:r>
              <a:rPr lang="en-US" i="1" dirty="0" smtClean="0"/>
              <a:t>hijack</a:t>
            </a:r>
            <a:r>
              <a:rPr lang="en-US" dirty="0" smtClean="0"/>
              <a:t> sessions*. The next slide discusses best practices for sessions management.</a:t>
            </a:r>
          </a:p>
          <a:p>
            <a:pPr>
              <a:buNone/>
            </a:pP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r>
              <a:rPr lang="en-US" dirty="0" smtClean="0"/>
              <a:t>Session Management Best Practices</a:t>
            </a:r>
          </a:p>
        </p:txBody>
      </p:sp>
      <p:sp>
        <p:nvSpPr>
          <p:cNvPr id="110595" name="Rectangle 3"/>
          <p:cNvSpPr>
            <a:spLocks noGrp="1" noChangeArrowheads="1"/>
          </p:cNvSpPr>
          <p:nvPr>
            <p:ph idx="1"/>
          </p:nvPr>
        </p:nvSpPr>
        <p:spPr/>
        <p:txBody>
          <a:bodyPr>
            <a:normAutofit/>
          </a:bodyPr>
          <a:lstStyle/>
          <a:p>
            <a:r>
              <a:rPr lang="en-US" dirty="0" smtClean="0"/>
              <a:t>Sessions details should be stored on the server, never passed by the client*</a:t>
            </a:r>
          </a:p>
          <a:p>
            <a:r>
              <a:rPr lang="en-US" dirty="0" smtClean="0"/>
              <a:t>The client should pass a session ID which the server uses to recover the state from it own database*</a:t>
            </a:r>
          </a:p>
          <a:p>
            <a:r>
              <a:rPr lang="en-US" dirty="0" smtClean="0"/>
              <a:t>Session IDs should be random*</a:t>
            </a:r>
          </a:p>
          <a:p>
            <a:r>
              <a:rPr lang="en-US" dirty="0" smtClean="0"/>
              <a:t>Session IDs should be encrypted*</a:t>
            </a:r>
          </a:p>
          <a:p>
            <a:r>
              <a:rPr lang="en-US" dirty="0" smtClean="0"/>
              <a:t>Session IDs should have a </a:t>
            </a:r>
            <a:r>
              <a:rPr lang="en-US" i="1" dirty="0" smtClean="0"/>
              <a:t>maximum lifetime </a:t>
            </a:r>
            <a:r>
              <a:rPr lang="en-US" dirty="0" smtClean="0"/>
              <a:t>to avoid replay attack*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Database Models (930)</a:t>
            </a:r>
          </a:p>
        </p:txBody>
      </p:sp>
      <p:sp>
        <p:nvSpPr>
          <p:cNvPr id="11267" name="Rectangle 3"/>
          <p:cNvSpPr>
            <a:spLocks noGrp="1" noChangeArrowheads="1"/>
          </p:cNvSpPr>
          <p:nvPr>
            <p:ph idx="1"/>
          </p:nvPr>
        </p:nvSpPr>
        <p:spPr/>
        <p:txBody>
          <a:bodyPr/>
          <a:lstStyle/>
          <a:p>
            <a:pPr>
              <a:buNone/>
            </a:pPr>
            <a:r>
              <a:rPr lang="en-US" dirty="0" smtClean="0"/>
              <a:t>There are different types of database models</a:t>
            </a:r>
          </a:p>
          <a:p>
            <a:r>
              <a:rPr lang="en-US" dirty="0" smtClean="0"/>
              <a:t>Relational </a:t>
            </a:r>
          </a:p>
          <a:p>
            <a:r>
              <a:rPr lang="en-US" dirty="0" smtClean="0"/>
              <a:t>Hierarchical</a:t>
            </a:r>
          </a:p>
          <a:p>
            <a:r>
              <a:rPr lang="en-US" dirty="0" smtClean="0"/>
              <a:t>Network</a:t>
            </a:r>
          </a:p>
          <a:p>
            <a:r>
              <a:rPr lang="en-US" dirty="0" smtClean="0"/>
              <a:t>Object oriented</a:t>
            </a:r>
          </a:p>
          <a:p>
            <a:r>
              <a:rPr lang="en-US" dirty="0" smtClean="0"/>
              <a:t>Object relational</a:t>
            </a:r>
          </a:p>
          <a:p>
            <a:endParaRPr lang="en-US" dirty="0" smtClean="0"/>
          </a:p>
          <a:p>
            <a:pPr>
              <a:buNone/>
            </a:pPr>
            <a:r>
              <a:rPr lang="en-US" dirty="0" smtClean="0"/>
              <a:t>We will discuss each in the next couple slides</a:t>
            </a:r>
          </a:p>
          <a:p>
            <a:endParaRPr lang="en-US" dirty="0"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ctrTitle"/>
          </p:nvPr>
        </p:nvSpPr>
        <p:spPr/>
        <p:txBody>
          <a:bodyPr/>
          <a:lstStyle/>
          <a:p>
            <a:pPr eaLnBrk="1" hangingPunct="1"/>
            <a:r>
              <a:rPr lang="en-US" smtClean="0"/>
              <a:t>Client side security issues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Mobile Code</a:t>
            </a:r>
          </a:p>
        </p:txBody>
      </p:sp>
      <p:sp>
        <p:nvSpPr>
          <p:cNvPr id="112643" name="Rectangle 3"/>
          <p:cNvSpPr>
            <a:spLocks noGrp="1" noChangeArrowheads="1"/>
          </p:cNvSpPr>
          <p:nvPr>
            <p:ph idx="1"/>
          </p:nvPr>
        </p:nvSpPr>
        <p:spPr/>
        <p:txBody>
          <a:bodyPr/>
          <a:lstStyle/>
          <a:p>
            <a:pPr>
              <a:buNone/>
            </a:pPr>
            <a:r>
              <a:rPr lang="en-US" dirty="0" smtClean="0"/>
              <a:t>So we talked about concerns with server side applications. What about client side issues? To make the web experience more functional and friendly often code runs directly on your web browser or personal computer, this happens via </a:t>
            </a:r>
            <a:r>
              <a:rPr lang="en-US" i="1" dirty="0" smtClean="0"/>
              <a:t>mobile code </a:t>
            </a:r>
            <a:r>
              <a:rPr lang="en-US" dirty="0" smtClean="0"/>
              <a:t>that is code that your computer downloads from a server and executes on your workstation.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Code</a:t>
            </a:r>
            <a:endParaRPr lang="en-US" dirty="0"/>
          </a:p>
        </p:txBody>
      </p:sp>
      <p:sp>
        <p:nvSpPr>
          <p:cNvPr id="3" name="Content Placeholder 2"/>
          <p:cNvSpPr>
            <a:spLocks noGrp="1"/>
          </p:cNvSpPr>
          <p:nvPr>
            <p:ph idx="1"/>
          </p:nvPr>
        </p:nvSpPr>
        <p:spPr/>
        <p:txBody>
          <a:bodyPr/>
          <a:lstStyle/>
          <a:p>
            <a:pPr>
              <a:buNone/>
            </a:pPr>
            <a:r>
              <a:rPr lang="en-US" dirty="0" smtClean="0"/>
              <a:t>Mobile Code types we will discuss</a:t>
            </a:r>
          </a:p>
          <a:p>
            <a:r>
              <a:rPr lang="en-US" dirty="0" smtClean="0"/>
              <a:t>Java</a:t>
            </a:r>
          </a:p>
          <a:p>
            <a:r>
              <a:rPr lang="en-US" dirty="0" smtClean="0"/>
              <a:t>Active X</a:t>
            </a:r>
          </a:p>
          <a:p>
            <a:r>
              <a:rPr lang="en-US" dirty="0" err="1" smtClean="0"/>
              <a:t>Javascript</a:t>
            </a:r>
            <a:endParaRPr lang="en-US" dirty="0" smtClean="0"/>
          </a:p>
          <a:p>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Java</a:t>
            </a:r>
          </a:p>
        </p:txBody>
      </p:sp>
      <p:sp>
        <p:nvSpPr>
          <p:cNvPr id="113667" name="Rectangle 3"/>
          <p:cNvSpPr>
            <a:spLocks noGrp="1" noChangeArrowheads="1"/>
          </p:cNvSpPr>
          <p:nvPr>
            <p:ph idx="1"/>
          </p:nvPr>
        </p:nvSpPr>
        <p:spPr>
          <a:xfrm>
            <a:off x="152400" y="1524000"/>
            <a:ext cx="8839200" cy="5105400"/>
          </a:xfrm>
        </p:spPr>
        <p:txBody>
          <a:bodyPr/>
          <a:lstStyle/>
          <a:p>
            <a:pPr eaLnBrk="1" hangingPunct="1"/>
            <a:r>
              <a:rPr lang="en-US" dirty="0" smtClean="0"/>
              <a:t>Java - The original </a:t>
            </a:r>
            <a:r>
              <a:rPr lang="en-US" i="1" dirty="0" smtClean="0"/>
              <a:t>mobile code</a:t>
            </a:r>
            <a:r>
              <a:rPr lang="en-US" dirty="0" smtClean="0"/>
              <a:t> designed by Sun Microsystems</a:t>
            </a:r>
            <a:endParaRPr lang="en-US" i="1" dirty="0" smtClean="0"/>
          </a:p>
          <a:p>
            <a:pPr lvl="1" eaLnBrk="1" hangingPunct="1"/>
            <a:r>
              <a:rPr lang="en-US" dirty="0" smtClean="0"/>
              <a:t>Purpose/idea</a:t>
            </a:r>
          </a:p>
          <a:p>
            <a:pPr lvl="1" eaLnBrk="1" hangingPunct="1"/>
            <a:r>
              <a:rPr lang="en-US" dirty="0" smtClean="0"/>
              <a:t>Byte code</a:t>
            </a:r>
          </a:p>
          <a:p>
            <a:pPr lvl="1" eaLnBrk="1" hangingPunct="1"/>
            <a:r>
              <a:rPr lang="en-US" dirty="0" smtClean="0"/>
              <a:t>Java virtual machine</a:t>
            </a:r>
          </a:p>
          <a:p>
            <a:pPr lvl="1"/>
            <a:r>
              <a:rPr lang="en-US" dirty="0" smtClean="0"/>
              <a:t>Applets</a:t>
            </a:r>
          </a:p>
          <a:p>
            <a:pPr lvl="1" eaLnBrk="1" hangingPunct="1"/>
            <a:r>
              <a:rPr lang="en-US" dirty="0" smtClean="0"/>
              <a:t>Sandbox</a:t>
            </a:r>
          </a:p>
          <a:p>
            <a:pPr lvl="1" eaLnBrk="1" hangingPunct="1"/>
            <a:r>
              <a:rPr lang="en-US" dirty="0" smtClean="0"/>
              <a:t>Signed vs. unsigned applications.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Active X</a:t>
            </a:r>
          </a:p>
        </p:txBody>
      </p:sp>
      <p:sp>
        <p:nvSpPr>
          <p:cNvPr id="114691" name="Rectangle 3"/>
          <p:cNvSpPr>
            <a:spLocks noGrp="1" noChangeArrowheads="1"/>
          </p:cNvSpPr>
          <p:nvPr>
            <p:ph idx="1"/>
          </p:nvPr>
        </p:nvSpPr>
        <p:spPr/>
        <p:txBody>
          <a:bodyPr/>
          <a:lstStyle/>
          <a:p>
            <a:r>
              <a:rPr lang="en-US" dirty="0" smtClean="0"/>
              <a:t>Microsoft mobile code based on COM/DCOM*</a:t>
            </a:r>
          </a:p>
          <a:p>
            <a:r>
              <a:rPr lang="en-US" dirty="0" smtClean="0"/>
              <a:t>Called </a:t>
            </a:r>
            <a:r>
              <a:rPr lang="en-US" b="1" dirty="0" smtClean="0"/>
              <a:t>active X </a:t>
            </a:r>
            <a:r>
              <a:rPr lang="en-US" dirty="0" smtClean="0"/>
              <a:t>controls</a:t>
            </a:r>
          </a:p>
          <a:p>
            <a:r>
              <a:rPr lang="en-US" dirty="0" smtClean="0"/>
              <a:t>Security Level of browser determines whether or not to run </a:t>
            </a:r>
            <a:r>
              <a:rPr lang="en-US" b="1" dirty="0" smtClean="0"/>
              <a:t>active X</a:t>
            </a:r>
          </a:p>
          <a:p>
            <a:r>
              <a:rPr lang="en-US" b="1" dirty="0" smtClean="0"/>
              <a:t>Active X </a:t>
            </a:r>
            <a:r>
              <a:rPr lang="en-US" dirty="0" smtClean="0"/>
              <a:t>can interact with the system. There is no sandbox</a:t>
            </a:r>
          </a:p>
          <a:p>
            <a:r>
              <a:rPr lang="en-US" b="1" dirty="0" smtClean="0"/>
              <a:t>ActiveX </a:t>
            </a:r>
            <a:r>
              <a:rPr lang="en-US" dirty="0" smtClean="0"/>
              <a:t>controls can be digitally signed (</a:t>
            </a:r>
            <a:r>
              <a:rPr lang="en-US" i="1" dirty="0" err="1" smtClean="0"/>
              <a:t>authenticode</a:t>
            </a:r>
            <a:r>
              <a:rPr lang="en-US" dirty="0" smtClean="0"/>
              <a:t>)</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Digitally Signed Software?</a:t>
            </a:r>
            <a:endParaRPr lang="en-US" dirty="0"/>
          </a:p>
        </p:txBody>
      </p:sp>
      <p:sp>
        <p:nvSpPr>
          <p:cNvPr id="3" name="Content Placeholder 2"/>
          <p:cNvSpPr>
            <a:spLocks noGrp="1"/>
          </p:cNvSpPr>
          <p:nvPr>
            <p:ph idx="1"/>
          </p:nvPr>
        </p:nvSpPr>
        <p:spPr/>
        <p:txBody>
          <a:bodyPr/>
          <a:lstStyle/>
          <a:p>
            <a:r>
              <a:rPr lang="en-US" dirty="0" smtClean="0"/>
              <a:t>If mobile code is digitally signed, is it always safe to run*?</a:t>
            </a:r>
          </a:p>
          <a:p>
            <a:r>
              <a:rPr lang="en-US" dirty="0" smtClean="0"/>
              <a:t>What does digitally signing code provide the end user?*</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Javascript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err="1" smtClean="0"/>
              <a:t>Javascript</a:t>
            </a:r>
            <a:r>
              <a:rPr lang="en-US" dirty="0" smtClean="0"/>
              <a:t> (developed by Netscape) is mobile code that runs in the browser to make the web sessions more functional and interactive</a:t>
            </a:r>
          </a:p>
          <a:p>
            <a:pPr lvl="1"/>
            <a:r>
              <a:rPr lang="en-US" dirty="0" smtClean="0"/>
              <a:t>Only runs in the browser</a:t>
            </a:r>
          </a:p>
          <a:p>
            <a:pPr lvl="1"/>
            <a:r>
              <a:rPr lang="en-US" dirty="0" smtClean="0"/>
              <a:t>Can access browser information including cookies</a:t>
            </a:r>
          </a:p>
          <a:p>
            <a:pPr lvl="1"/>
            <a:r>
              <a:rPr lang="en-US" dirty="0" smtClean="0"/>
              <a:t>Can rewrite data in the browser</a:t>
            </a:r>
          </a:p>
          <a:p>
            <a:pPr lvl="1"/>
            <a:r>
              <a:rPr lang="en-US" dirty="0" smtClean="0"/>
              <a:t>Cross Site Scripting (XSS) is a common attack using </a:t>
            </a:r>
            <a:r>
              <a:rPr lang="en-US" dirty="0" err="1" smtClean="0"/>
              <a:t>Javascript</a:t>
            </a:r>
            <a:r>
              <a:rPr lang="en-US" dirty="0" smtClean="0"/>
              <a:t> to perform many undesirable actions, the most common is to steal session cookies for sessions hijacking.</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ctrTitle"/>
          </p:nvPr>
        </p:nvSpPr>
        <p:spPr/>
        <p:txBody>
          <a:bodyPr/>
          <a:lstStyle/>
          <a:p>
            <a:pPr eaLnBrk="1" hangingPunct="1"/>
            <a:r>
              <a:rPr lang="en-US" smtClean="0"/>
              <a:t>Malware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Malware</a:t>
            </a:r>
          </a:p>
        </p:txBody>
      </p:sp>
      <p:sp>
        <p:nvSpPr>
          <p:cNvPr id="116739" name="Rectangle 3"/>
          <p:cNvSpPr>
            <a:spLocks noGrp="1" noChangeArrowheads="1"/>
          </p:cNvSpPr>
          <p:nvPr>
            <p:ph idx="1"/>
          </p:nvPr>
        </p:nvSpPr>
        <p:spPr/>
        <p:txBody>
          <a:bodyPr>
            <a:normAutofit fontScale="92500" lnSpcReduction="20000"/>
          </a:bodyPr>
          <a:lstStyle/>
          <a:p>
            <a:pPr>
              <a:buNone/>
            </a:pPr>
            <a:r>
              <a:rPr lang="en-US" dirty="0" smtClean="0"/>
              <a:t>Malware – You should understand what malware is and the basic types of malware and their attributes. Symptoms of malware may include</a:t>
            </a:r>
          </a:p>
          <a:p>
            <a:pPr lvl="1"/>
            <a:r>
              <a:rPr lang="en-US" dirty="0" smtClean="0"/>
              <a:t>File size increase</a:t>
            </a:r>
          </a:p>
          <a:p>
            <a:pPr lvl="1"/>
            <a:r>
              <a:rPr lang="en-US" dirty="0" smtClean="0"/>
              <a:t>Disk or CPU activity</a:t>
            </a:r>
          </a:p>
          <a:p>
            <a:pPr lvl="1"/>
            <a:r>
              <a:rPr lang="en-US" dirty="0" smtClean="0"/>
              <a:t>Change of timestamps on files</a:t>
            </a:r>
          </a:p>
          <a:p>
            <a:pPr lvl="1"/>
            <a:r>
              <a:rPr lang="en-US" dirty="0" smtClean="0"/>
              <a:t>Sudden increase of hard drive space</a:t>
            </a:r>
          </a:p>
          <a:p>
            <a:pPr lvl="1"/>
            <a:r>
              <a:rPr lang="en-US" dirty="0" smtClean="0"/>
              <a:t>Strange activity by applications</a:t>
            </a:r>
          </a:p>
          <a:p>
            <a:pPr lvl="1"/>
            <a:r>
              <a:rPr lang="en-US" dirty="0" smtClean="0"/>
              <a:t>Increase in network activity</a:t>
            </a:r>
          </a:p>
          <a:p>
            <a:pPr lvl="1"/>
            <a:r>
              <a:rPr lang="en-US" dirty="0" smtClean="0"/>
              <a:t>Slow computer</a:t>
            </a:r>
          </a:p>
          <a:p>
            <a:pPr lvl="1"/>
            <a:r>
              <a:rPr lang="en-US" dirty="0" smtClean="0"/>
              <a:t>Now to look at the types of Malware</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p:txBody>
          <a:bodyPr>
            <a:normAutofit/>
          </a:bodyPr>
          <a:lstStyle/>
          <a:p>
            <a:pPr>
              <a:buNone/>
            </a:pPr>
            <a:r>
              <a:rPr lang="en-US" dirty="0" smtClean="0"/>
              <a:t>The types of </a:t>
            </a:r>
            <a:r>
              <a:rPr lang="en-US" i="1" dirty="0" smtClean="0"/>
              <a:t>malware</a:t>
            </a:r>
            <a:r>
              <a:rPr lang="en-US" dirty="0" smtClean="0"/>
              <a:t> we will discuss in the next couple slides are</a:t>
            </a:r>
          </a:p>
          <a:p>
            <a:r>
              <a:rPr lang="en-US" dirty="0" smtClean="0"/>
              <a:t>Viruses</a:t>
            </a:r>
          </a:p>
          <a:p>
            <a:r>
              <a:rPr lang="en-US" dirty="0" smtClean="0"/>
              <a:t>Trojans</a:t>
            </a:r>
          </a:p>
          <a:p>
            <a:r>
              <a:rPr lang="en-US" dirty="0" smtClean="0"/>
              <a:t>Worms</a:t>
            </a:r>
          </a:p>
          <a:p>
            <a:r>
              <a:rPr lang="en-US" dirty="0" smtClean="0"/>
              <a:t>Logic Bombs</a:t>
            </a:r>
          </a:p>
          <a:p>
            <a:endParaRPr lang="en-US" dirty="0" smtClean="0"/>
          </a:p>
          <a:p>
            <a:r>
              <a:rPr lang="en-US" dirty="0" smtClean="0"/>
              <a:t>SPAM -not </a:t>
            </a:r>
            <a:r>
              <a:rPr lang="en-US" i="1" dirty="0" smtClean="0"/>
              <a:t>malware</a:t>
            </a:r>
            <a:r>
              <a:rPr lang="en-US" dirty="0" smtClean="0"/>
              <a:t>, but a method of </a:t>
            </a:r>
            <a:r>
              <a:rPr lang="en-US" i="1" dirty="0" smtClean="0"/>
              <a:t>malware</a:t>
            </a:r>
            <a:r>
              <a:rPr lang="en-US" dirty="0" smtClean="0"/>
              <a:t> distribution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Databases Relational</a:t>
            </a:r>
          </a:p>
        </p:txBody>
      </p:sp>
      <p:sp>
        <p:nvSpPr>
          <p:cNvPr id="12291" name="Rectangle 3"/>
          <p:cNvSpPr>
            <a:spLocks noGrp="1" noChangeArrowheads="1"/>
          </p:cNvSpPr>
          <p:nvPr>
            <p:ph idx="1"/>
          </p:nvPr>
        </p:nvSpPr>
        <p:spPr/>
        <p:txBody>
          <a:bodyPr/>
          <a:lstStyle/>
          <a:p>
            <a:pPr>
              <a:buNone/>
            </a:pPr>
            <a:r>
              <a:rPr lang="en-US" dirty="0" smtClean="0"/>
              <a:t>The traditional database model. </a:t>
            </a:r>
          </a:p>
          <a:p>
            <a:r>
              <a:rPr lang="en-US" dirty="0" smtClean="0"/>
              <a:t>Uses </a:t>
            </a:r>
            <a:r>
              <a:rPr lang="en-US" i="1" dirty="0" smtClean="0"/>
              <a:t>attributes</a:t>
            </a:r>
            <a:r>
              <a:rPr lang="en-US" dirty="0" smtClean="0"/>
              <a:t> (columns) and </a:t>
            </a:r>
            <a:r>
              <a:rPr lang="en-US" i="1" dirty="0" err="1" smtClean="0"/>
              <a:t>tuples</a:t>
            </a:r>
            <a:r>
              <a:rPr lang="en-US" dirty="0" smtClean="0"/>
              <a:t> (rows) to store and organize data. </a:t>
            </a:r>
          </a:p>
          <a:p>
            <a:r>
              <a:rPr lang="en-US" dirty="0" smtClean="0"/>
              <a:t>These </a:t>
            </a:r>
            <a:r>
              <a:rPr lang="en-US" i="1" dirty="0" err="1" smtClean="0"/>
              <a:t>tuples</a:t>
            </a:r>
            <a:r>
              <a:rPr lang="en-US" dirty="0" smtClean="0"/>
              <a:t> create </a:t>
            </a:r>
            <a:r>
              <a:rPr lang="en-US" i="1" dirty="0" smtClean="0"/>
              <a:t>tables </a:t>
            </a:r>
            <a:r>
              <a:rPr lang="en-US" dirty="0" smtClean="0"/>
              <a:t>(next slide)</a:t>
            </a:r>
          </a:p>
          <a:p>
            <a:r>
              <a:rPr lang="en-US" dirty="0" smtClean="0"/>
              <a:t>Most commonly used type of database</a:t>
            </a:r>
          </a:p>
          <a:p>
            <a:pPr>
              <a:buNone/>
            </a:pPr>
            <a:endParaRPr lang="en-US" dirty="0" smtClean="0"/>
          </a:p>
          <a:p>
            <a:pPr>
              <a:buNone/>
            </a:pPr>
            <a:endParaRPr lang="en-US" dirty="0" smtClean="0"/>
          </a:p>
          <a:p>
            <a:pPr>
              <a:buNone/>
            </a:pPr>
            <a:endParaRPr lang="en-US" dirty="0" smtClean="0"/>
          </a:p>
          <a:p>
            <a:pPr algn="ctr">
              <a:buNone/>
            </a:pPr>
            <a:r>
              <a:rPr lang="en-US" dirty="0" smtClean="0"/>
              <a:t>(more)</a:t>
            </a:r>
          </a:p>
          <a:p>
            <a:pPr>
              <a:buNone/>
            </a:pPr>
            <a:endParaRPr lang="en-US" dirty="0" smtClean="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Viruses</a:t>
            </a:r>
          </a:p>
        </p:txBody>
      </p:sp>
      <p:pic>
        <p:nvPicPr>
          <p:cNvPr id="117763" name="Picture 3" descr="virus2"/>
          <p:cNvPicPr>
            <a:picLocks noChangeAspect="1" noChangeArrowheads="1"/>
          </p:cNvPicPr>
          <p:nvPr/>
        </p:nvPicPr>
        <p:blipFill>
          <a:blip r:embed="rId2" cstate="print"/>
          <a:srcRect/>
          <a:stretch>
            <a:fillRect/>
          </a:stretch>
        </p:blipFill>
        <p:spPr bwMode="auto">
          <a:xfrm>
            <a:off x="1676400" y="1582393"/>
            <a:ext cx="5257800" cy="5012081"/>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Viruses</a:t>
            </a:r>
          </a:p>
        </p:txBody>
      </p:sp>
      <p:sp>
        <p:nvSpPr>
          <p:cNvPr id="118787" name="Rectangle 3"/>
          <p:cNvSpPr>
            <a:spLocks noGrp="1" noChangeArrowheads="1"/>
          </p:cNvSpPr>
          <p:nvPr>
            <p:ph idx="1"/>
          </p:nvPr>
        </p:nvSpPr>
        <p:spPr/>
        <p:txBody>
          <a:bodyPr>
            <a:normAutofit fontScale="70000" lnSpcReduction="20000"/>
          </a:bodyPr>
          <a:lstStyle/>
          <a:p>
            <a:pPr>
              <a:buNone/>
            </a:pPr>
            <a:r>
              <a:rPr lang="en-US" dirty="0" smtClean="0"/>
              <a:t>The original malware. </a:t>
            </a:r>
          </a:p>
          <a:p>
            <a:r>
              <a:rPr lang="en-US" dirty="0" smtClean="0"/>
              <a:t>Operation</a:t>
            </a:r>
          </a:p>
          <a:p>
            <a:r>
              <a:rPr lang="en-US" dirty="0" smtClean="0"/>
              <a:t>Requires human intervention to spread and attack</a:t>
            </a:r>
          </a:p>
          <a:p>
            <a:endParaRPr lang="en-US" dirty="0" smtClean="0"/>
          </a:p>
          <a:p>
            <a:pPr>
              <a:buNone/>
            </a:pPr>
            <a:r>
              <a:rPr lang="en-US" dirty="0" smtClean="0"/>
              <a:t>Types</a:t>
            </a:r>
          </a:p>
          <a:p>
            <a:r>
              <a:rPr lang="en-US" dirty="0" smtClean="0"/>
              <a:t>Program Virus</a:t>
            </a:r>
          </a:p>
          <a:p>
            <a:r>
              <a:rPr lang="en-US" dirty="0" smtClean="0"/>
              <a:t>Boot sector virus</a:t>
            </a:r>
          </a:p>
          <a:p>
            <a:r>
              <a:rPr lang="en-US" dirty="0" smtClean="0"/>
              <a:t>Multipart virus – (infects both boot sector and executables)</a:t>
            </a:r>
          </a:p>
          <a:p>
            <a:r>
              <a:rPr lang="en-US" dirty="0" smtClean="0"/>
              <a:t>Macro virus</a:t>
            </a:r>
          </a:p>
          <a:p>
            <a:r>
              <a:rPr lang="en-US" dirty="0" smtClean="0"/>
              <a:t>Stealth virus – tries to hide itself from anti-virus software</a:t>
            </a:r>
          </a:p>
          <a:p>
            <a:r>
              <a:rPr lang="en-US" dirty="0" smtClean="0"/>
              <a:t>Polymorphic virus – creates multiple different copies of itself in different ways to defeat detection</a:t>
            </a:r>
          </a:p>
          <a:p>
            <a:r>
              <a:rPr lang="en-US" dirty="0" smtClean="0"/>
              <a:t>Self-garbling virus – like polymorphic, but alters itself with each generation.</a:t>
            </a:r>
          </a:p>
          <a:p>
            <a:r>
              <a:rPr lang="en-US" dirty="0" smtClean="0"/>
              <a:t>MEME virus – not real virus, but chain letters, hoaxes etc</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Virus Countermeasures</a:t>
            </a:r>
          </a:p>
        </p:txBody>
      </p:sp>
      <p:sp>
        <p:nvSpPr>
          <p:cNvPr id="119811" name="Rectangle 3"/>
          <p:cNvSpPr>
            <a:spLocks noGrp="1" noChangeArrowheads="1"/>
          </p:cNvSpPr>
          <p:nvPr>
            <p:ph idx="1"/>
          </p:nvPr>
        </p:nvSpPr>
        <p:spPr/>
        <p:txBody>
          <a:bodyPr/>
          <a:lstStyle/>
          <a:p>
            <a:pPr>
              <a:buNone/>
            </a:pPr>
            <a:r>
              <a:rPr lang="en-US" dirty="0" smtClean="0"/>
              <a:t>Countermeasures</a:t>
            </a:r>
          </a:p>
          <a:p>
            <a:r>
              <a:rPr lang="en-US" dirty="0" smtClean="0"/>
              <a:t>Never run code if you don’t know what or where that executable has been.</a:t>
            </a:r>
          </a:p>
          <a:p>
            <a:r>
              <a:rPr lang="en-US" dirty="0" smtClean="0"/>
              <a:t>Run anti-virus software on all workstations and major servers that accept incoming data to users (email, instant messaging, web proxies)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mtClean="0"/>
              <a:t>Anti-Virus Software</a:t>
            </a:r>
          </a:p>
        </p:txBody>
      </p:sp>
      <p:sp>
        <p:nvSpPr>
          <p:cNvPr id="120835" name="Rectangle 3"/>
          <p:cNvSpPr>
            <a:spLocks noGrp="1" noChangeArrowheads="1"/>
          </p:cNvSpPr>
          <p:nvPr>
            <p:ph idx="1"/>
          </p:nvPr>
        </p:nvSpPr>
        <p:spPr/>
        <p:txBody>
          <a:bodyPr/>
          <a:lstStyle/>
          <a:p>
            <a:pPr>
              <a:buNone/>
            </a:pPr>
            <a:r>
              <a:rPr lang="en-US" dirty="0" smtClean="0"/>
              <a:t>Anti-virus software tries to detect and stop viruses.</a:t>
            </a:r>
          </a:p>
          <a:p>
            <a:r>
              <a:rPr lang="en-US" dirty="0" smtClean="0"/>
              <a:t>Types</a:t>
            </a:r>
          </a:p>
          <a:p>
            <a:pPr lvl="1"/>
            <a:r>
              <a:rPr lang="en-US" dirty="0" smtClean="0"/>
              <a:t>Signature based</a:t>
            </a:r>
          </a:p>
          <a:p>
            <a:pPr lvl="1"/>
            <a:r>
              <a:rPr lang="en-US" dirty="0" smtClean="0"/>
              <a:t>Heuristic</a:t>
            </a:r>
          </a:p>
          <a:p>
            <a:pPr lvl="1"/>
            <a:endParaRPr lang="en-US" dirty="0" smtClean="0"/>
          </a:p>
          <a:p>
            <a:r>
              <a:rPr lang="en-US" dirty="0" smtClean="0"/>
              <a:t>Strengths and weaknesses of each </a:t>
            </a:r>
          </a:p>
          <a:p>
            <a:r>
              <a:rPr lang="en-US" dirty="0" smtClean="0"/>
              <a:t>which can possibly stop a 0day?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Trojan (horse)</a:t>
            </a:r>
          </a:p>
        </p:txBody>
      </p:sp>
      <p:pic>
        <p:nvPicPr>
          <p:cNvPr id="121859" name="Picture 3" descr="trojan"/>
          <p:cNvPicPr>
            <a:picLocks noChangeAspect="1" noChangeArrowheads="1"/>
          </p:cNvPicPr>
          <p:nvPr/>
        </p:nvPicPr>
        <p:blipFill>
          <a:blip r:embed="rId2" cstate="print"/>
          <a:srcRect/>
          <a:stretch>
            <a:fillRect/>
          </a:stretch>
        </p:blipFill>
        <p:spPr bwMode="auto">
          <a:xfrm>
            <a:off x="1752600" y="1622786"/>
            <a:ext cx="5181600" cy="5019313"/>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Trojan</a:t>
            </a:r>
          </a:p>
        </p:txBody>
      </p:sp>
      <p:sp>
        <p:nvSpPr>
          <p:cNvPr id="122883" name="Rectangle 3"/>
          <p:cNvSpPr>
            <a:spLocks noGrp="1" noChangeArrowheads="1"/>
          </p:cNvSpPr>
          <p:nvPr>
            <p:ph idx="1"/>
          </p:nvPr>
        </p:nvSpPr>
        <p:spPr/>
        <p:txBody>
          <a:bodyPr>
            <a:normAutofit fontScale="85000" lnSpcReduction="20000"/>
          </a:bodyPr>
          <a:lstStyle/>
          <a:p>
            <a:pPr>
              <a:buNone/>
            </a:pPr>
            <a:r>
              <a:rPr lang="en-US" dirty="0" smtClean="0"/>
              <a:t>Like the Trojan Horse, a Trojan program seems like a gift. Pretends to be some useful program, and it even might do something useful initially. </a:t>
            </a:r>
            <a:r>
              <a:rPr lang="en-US" dirty="0" err="1" smtClean="0"/>
              <a:t>Howver</a:t>
            </a:r>
            <a:r>
              <a:rPr lang="en-US" dirty="0" smtClean="0"/>
              <a:t> it’s purpose is to deliver it’s malware payload.</a:t>
            </a:r>
          </a:p>
          <a:p>
            <a:endParaRPr lang="en-US" dirty="0" smtClean="0"/>
          </a:p>
          <a:p>
            <a:pPr>
              <a:buNone/>
            </a:pPr>
            <a:r>
              <a:rPr lang="en-US" dirty="0" smtClean="0"/>
              <a:t>Countermeasures</a:t>
            </a:r>
          </a:p>
          <a:p>
            <a:pPr lvl="1"/>
            <a:r>
              <a:rPr lang="en-US" dirty="0" smtClean="0"/>
              <a:t>User Education</a:t>
            </a:r>
          </a:p>
          <a:p>
            <a:pPr lvl="1"/>
            <a:r>
              <a:rPr lang="en-US" dirty="0" smtClean="0"/>
              <a:t>Don’t run software that you are not familiar with and that you don’t have original distribution media for.</a:t>
            </a:r>
          </a:p>
          <a:p>
            <a:pPr lvl="1"/>
            <a:r>
              <a:rPr lang="en-US" dirty="0" smtClean="0"/>
              <a:t>Beware of email attachments that want to be run.</a:t>
            </a:r>
          </a:p>
          <a:p>
            <a:pPr lvl="1"/>
            <a:r>
              <a:rPr lang="en-US" dirty="0" smtClean="0"/>
              <a:t>Software Signing</a:t>
            </a:r>
          </a:p>
          <a:p>
            <a:pPr lvl="1"/>
            <a:r>
              <a:rPr lang="en-US" dirty="0" smtClean="0"/>
              <a:t>Anti-virus software to detect known Trojans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Worms</a:t>
            </a:r>
          </a:p>
        </p:txBody>
      </p:sp>
      <p:sp>
        <p:nvSpPr>
          <p:cNvPr id="123907" name="Rectangle 3"/>
          <p:cNvSpPr>
            <a:spLocks noGrp="1" noChangeArrowheads="1"/>
          </p:cNvSpPr>
          <p:nvPr>
            <p:ph idx="1"/>
          </p:nvPr>
        </p:nvSpPr>
        <p:spPr/>
        <p:txBody>
          <a:bodyPr>
            <a:normAutofit/>
          </a:bodyPr>
          <a:lstStyle/>
          <a:p>
            <a:pPr>
              <a:buNone/>
            </a:pPr>
            <a:r>
              <a:rPr lang="en-US" dirty="0" smtClean="0"/>
              <a:t>A worm has the ability to actively spread on it’s own unlike a virus that simply copies itself into other executables. </a:t>
            </a:r>
          </a:p>
          <a:p>
            <a:pPr lvl="1"/>
            <a:r>
              <a:rPr lang="en-US" dirty="0" smtClean="0"/>
              <a:t>self-propagates* </a:t>
            </a:r>
          </a:p>
          <a:p>
            <a:pPr lvl="2"/>
            <a:r>
              <a:rPr lang="en-US" dirty="0" smtClean="0"/>
              <a:t>It might try to scan networks for known security weaknesses and “hack” machines as a method of spreading.</a:t>
            </a:r>
          </a:p>
          <a:p>
            <a:pPr lvl="2"/>
            <a:r>
              <a:rPr lang="en-US" dirty="0" smtClean="0"/>
              <a:t>May email itself to others</a:t>
            </a:r>
          </a:p>
          <a:p>
            <a:pPr>
              <a:buNone/>
            </a:pPr>
            <a:endParaRPr lang="en-US" dirty="0"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Famous Worm Attacks</a:t>
            </a:r>
          </a:p>
        </p:txBody>
      </p:sp>
      <p:sp>
        <p:nvSpPr>
          <p:cNvPr id="124931" name="Rectangle 3"/>
          <p:cNvSpPr>
            <a:spLocks noGrp="1" noChangeArrowheads="1"/>
          </p:cNvSpPr>
          <p:nvPr>
            <p:ph idx="1"/>
          </p:nvPr>
        </p:nvSpPr>
        <p:spPr/>
        <p:txBody>
          <a:bodyPr>
            <a:normAutofit fontScale="85000" lnSpcReduction="20000"/>
          </a:bodyPr>
          <a:lstStyle/>
          <a:p>
            <a:pPr>
              <a:buNone/>
            </a:pPr>
            <a:r>
              <a:rPr lang="en-US" dirty="0" smtClean="0"/>
              <a:t>Morris Worm – First known worm</a:t>
            </a:r>
          </a:p>
          <a:p>
            <a:r>
              <a:rPr lang="en-US" dirty="0" smtClean="0"/>
              <a:t>Simply spread didn’t do anything else</a:t>
            </a:r>
          </a:p>
          <a:p>
            <a:r>
              <a:rPr lang="en-US" dirty="0" smtClean="0"/>
              <a:t>Did eat up a lot of CPU and network bandwidth, brought internet to a halt in 1988.</a:t>
            </a:r>
          </a:p>
          <a:p>
            <a:r>
              <a:rPr lang="en-US" dirty="0" smtClean="0"/>
              <a:t>Did password guessing and auto-hacking</a:t>
            </a:r>
          </a:p>
          <a:p>
            <a:pPr>
              <a:buNone/>
            </a:pPr>
            <a:endParaRPr lang="en-US" dirty="0" smtClean="0"/>
          </a:p>
          <a:p>
            <a:pPr>
              <a:buNone/>
            </a:pPr>
            <a:r>
              <a:rPr lang="en-US" dirty="0" smtClean="0"/>
              <a:t>Code Red</a:t>
            </a:r>
          </a:p>
          <a:p>
            <a:r>
              <a:rPr lang="en-US" dirty="0" smtClean="0"/>
              <a:t>Attacked IIS, using a buffer overflow, targeted other IIS servers</a:t>
            </a:r>
          </a:p>
          <a:p>
            <a:pPr>
              <a:buNone/>
            </a:pPr>
            <a:r>
              <a:rPr lang="en-US" dirty="0" err="1" smtClean="0"/>
              <a:t>Nimba</a:t>
            </a:r>
            <a:endParaRPr lang="en-US" dirty="0" smtClean="0"/>
          </a:p>
          <a:p>
            <a:r>
              <a:rPr lang="en-US" dirty="0" smtClean="0"/>
              <a:t>5 methods of propagation</a:t>
            </a:r>
          </a:p>
          <a:p>
            <a:r>
              <a:rPr lang="en-US" dirty="0" smtClean="0"/>
              <a:t>Email, network shares, compromised web sites, IIS holes, and backdoors from other worms.</a:t>
            </a:r>
          </a:p>
          <a:p>
            <a:endParaRPr lang="en-US" dirty="0" smtClean="0"/>
          </a:p>
          <a:p>
            <a:endParaRPr lang="en-US" dirty="0" smtClean="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Worm Countermeasures</a:t>
            </a:r>
          </a:p>
        </p:txBody>
      </p:sp>
      <p:sp>
        <p:nvSpPr>
          <p:cNvPr id="125955" name="Rectangle 3"/>
          <p:cNvSpPr>
            <a:spLocks noGrp="1" noChangeArrowheads="1"/>
          </p:cNvSpPr>
          <p:nvPr>
            <p:ph idx="1"/>
          </p:nvPr>
        </p:nvSpPr>
        <p:spPr/>
        <p:txBody>
          <a:bodyPr/>
          <a:lstStyle/>
          <a:p>
            <a:pPr>
              <a:buNone/>
            </a:pPr>
            <a:r>
              <a:rPr lang="en-US" dirty="0" smtClean="0"/>
              <a:t>Counter measures</a:t>
            </a:r>
          </a:p>
          <a:p>
            <a:r>
              <a:rPr lang="en-US" dirty="0" smtClean="0"/>
              <a:t>Remove un-necessary services</a:t>
            </a:r>
          </a:p>
          <a:p>
            <a:r>
              <a:rPr lang="en-US" dirty="0" smtClean="0"/>
              <a:t>Patch OS and applications</a:t>
            </a:r>
          </a:p>
          <a:p>
            <a:r>
              <a:rPr lang="en-US" dirty="0" smtClean="0"/>
              <a:t>Beware of email attachments that want to be run.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mtClean="0"/>
              <a:t>Logic Bombs</a:t>
            </a:r>
          </a:p>
        </p:txBody>
      </p:sp>
      <p:sp>
        <p:nvSpPr>
          <p:cNvPr id="126979" name="Rectangle 3"/>
          <p:cNvSpPr>
            <a:spLocks noGrp="1" noChangeArrowheads="1"/>
          </p:cNvSpPr>
          <p:nvPr>
            <p:ph idx="1"/>
          </p:nvPr>
        </p:nvSpPr>
        <p:spPr/>
        <p:txBody>
          <a:bodyPr/>
          <a:lstStyle/>
          <a:p>
            <a:pPr>
              <a:buNone/>
            </a:pPr>
            <a:r>
              <a:rPr lang="en-US" dirty="0" smtClean="0"/>
              <a:t>Logic Bomb</a:t>
            </a:r>
          </a:p>
          <a:p>
            <a:endParaRPr lang="en-US" dirty="0" smtClean="0"/>
          </a:p>
          <a:p>
            <a:pPr>
              <a:buNone/>
            </a:pPr>
            <a:r>
              <a:rPr lang="en-US" dirty="0" smtClean="0"/>
              <a:t>Countermeasures</a:t>
            </a:r>
          </a:p>
          <a:p>
            <a:r>
              <a:rPr lang="en-US" dirty="0" smtClean="0"/>
              <a:t>Inventory all software and keep checksums (File Integrity Verification Software*)</a:t>
            </a:r>
          </a:p>
          <a:p>
            <a:pPr lvl="1"/>
            <a:r>
              <a:rPr lang="en-US" dirty="0" smtClean="0"/>
              <a:t>(tripwire)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Relational Database (Table)</a:t>
            </a:r>
          </a:p>
        </p:txBody>
      </p:sp>
      <p:pic>
        <p:nvPicPr>
          <p:cNvPr id="13315" name="Picture 5" descr="relational-db1"/>
          <p:cNvPicPr>
            <a:picLocks noChangeAspect="1" noChangeArrowheads="1"/>
          </p:cNvPicPr>
          <p:nvPr/>
        </p:nvPicPr>
        <p:blipFill>
          <a:blip r:embed="rId2" cstate="print"/>
          <a:srcRect/>
          <a:stretch>
            <a:fillRect/>
          </a:stretch>
        </p:blipFill>
        <p:spPr bwMode="auto">
          <a:xfrm>
            <a:off x="-23813" y="2147888"/>
            <a:ext cx="9191626" cy="2562225"/>
          </a:xfrm>
          <a:prstGeom prst="rect">
            <a:avLst/>
          </a:prstGeom>
          <a:noFill/>
          <a:ln w="9525">
            <a:noFill/>
            <a:miter lim="800000"/>
            <a:headEnd/>
            <a:tailEnd/>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Anti-malware best practices</a:t>
            </a:r>
          </a:p>
        </p:txBody>
      </p:sp>
      <p:sp>
        <p:nvSpPr>
          <p:cNvPr id="128003" name="Rectangle 3"/>
          <p:cNvSpPr>
            <a:spLocks noGrp="1" noChangeArrowheads="1"/>
          </p:cNvSpPr>
          <p:nvPr>
            <p:ph idx="1"/>
          </p:nvPr>
        </p:nvSpPr>
        <p:spPr/>
        <p:txBody>
          <a:bodyPr>
            <a:normAutofit fontScale="77500" lnSpcReduction="20000"/>
          </a:bodyPr>
          <a:lstStyle/>
          <a:p>
            <a:r>
              <a:rPr lang="en-US" dirty="0" smtClean="0"/>
              <a:t>Install anti-virus on all computers</a:t>
            </a:r>
          </a:p>
          <a:p>
            <a:r>
              <a:rPr lang="en-US" dirty="0" smtClean="0"/>
              <a:t>Have an automated method of updating virus signatures</a:t>
            </a:r>
          </a:p>
          <a:p>
            <a:r>
              <a:rPr lang="en-US" dirty="0" smtClean="0"/>
              <a:t>Do not allow users to disable anti-virus scanning</a:t>
            </a:r>
          </a:p>
          <a:p>
            <a:r>
              <a:rPr lang="en-US" dirty="0" smtClean="0"/>
              <a:t>External disks should be immediately scanned.</a:t>
            </a:r>
          </a:p>
          <a:p>
            <a:r>
              <a:rPr lang="en-US" dirty="0" smtClean="0"/>
              <a:t>Disable “auto play” on USB and </a:t>
            </a:r>
            <a:r>
              <a:rPr lang="en-US" dirty="0" err="1" smtClean="0"/>
              <a:t>CDroms</a:t>
            </a:r>
            <a:endParaRPr lang="en-US" dirty="0" smtClean="0"/>
          </a:p>
          <a:p>
            <a:r>
              <a:rPr lang="en-US" dirty="0" smtClean="0"/>
              <a:t>Backup files should be scanned</a:t>
            </a:r>
          </a:p>
          <a:p>
            <a:r>
              <a:rPr lang="en-US" dirty="0" smtClean="0"/>
              <a:t>Use network antivirus filters (email servers, proxy servers)</a:t>
            </a:r>
          </a:p>
          <a:p>
            <a:r>
              <a:rPr lang="en-US" dirty="0" smtClean="0"/>
              <a:t>Make virus scanning a scheduled task on all computers</a:t>
            </a:r>
          </a:p>
          <a:p>
            <a:r>
              <a:rPr lang="en-US" dirty="0" smtClean="0"/>
              <a:t>Use dynamic anti-virus scanning (real time file access)</a:t>
            </a:r>
          </a:p>
          <a:p>
            <a:r>
              <a:rPr lang="en-US" dirty="0" smtClean="0"/>
              <a:t>Users should not be able to install software (especially on servers or critical systems)</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mtClean="0"/>
              <a:t>SPAM</a:t>
            </a:r>
          </a:p>
        </p:txBody>
      </p:sp>
      <p:sp>
        <p:nvSpPr>
          <p:cNvPr id="129027" name="Rectangle 3"/>
          <p:cNvSpPr>
            <a:spLocks noGrp="1" noChangeArrowheads="1"/>
          </p:cNvSpPr>
          <p:nvPr>
            <p:ph idx="1"/>
          </p:nvPr>
        </p:nvSpPr>
        <p:spPr/>
        <p:txBody>
          <a:bodyPr>
            <a:normAutofit fontScale="92500" lnSpcReduction="20000"/>
          </a:bodyPr>
          <a:lstStyle/>
          <a:p>
            <a:pPr>
              <a:buNone/>
            </a:pPr>
            <a:r>
              <a:rPr lang="en-US" dirty="0" smtClean="0"/>
              <a:t>SPAM is annoying. </a:t>
            </a:r>
          </a:p>
          <a:p>
            <a:pPr lvl="1"/>
            <a:r>
              <a:rPr lang="en-US" dirty="0" smtClean="0"/>
              <a:t>Spam wastes time and resources. </a:t>
            </a:r>
          </a:p>
          <a:p>
            <a:pPr lvl="1"/>
            <a:r>
              <a:rPr lang="en-US" dirty="0" smtClean="0"/>
              <a:t>Spam can spread </a:t>
            </a:r>
            <a:r>
              <a:rPr lang="en-US" dirty="0" err="1" smtClean="0"/>
              <a:t>viri</a:t>
            </a:r>
            <a:r>
              <a:rPr lang="en-US" dirty="0" smtClean="0"/>
              <a:t>, </a:t>
            </a:r>
            <a:r>
              <a:rPr lang="en-US" dirty="0" err="1" smtClean="0"/>
              <a:t>trojans</a:t>
            </a:r>
            <a:r>
              <a:rPr lang="en-US" dirty="0" smtClean="0"/>
              <a:t> and worms. </a:t>
            </a:r>
          </a:p>
          <a:p>
            <a:pPr lvl="1"/>
            <a:r>
              <a:rPr lang="en-US" dirty="0" smtClean="0"/>
              <a:t>SPAM can cause HR problems (nude images etc)</a:t>
            </a:r>
          </a:p>
          <a:p>
            <a:pPr>
              <a:buNone/>
            </a:pPr>
            <a:endParaRPr lang="en-US" dirty="0" smtClean="0"/>
          </a:p>
          <a:p>
            <a:pPr>
              <a:buNone/>
            </a:pPr>
            <a:r>
              <a:rPr lang="en-US" dirty="0" smtClean="0"/>
              <a:t>Spam filtering concepts</a:t>
            </a:r>
          </a:p>
          <a:p>
            <a:r>
              <a:rPr lang="en-US" dirty="0" smtClean="0"/>
              <a:t>False positives</a:t>
            </a:r>
          </a:p>
          <a:p>
            <a:r>
              <a:rPr lang="en-US" dirty="0" smtClean="0"/>
              <a:t>False negatives</a:t>
            </a:r>
          </a:p>
          <a:p>
            <a:r>
              <a:rPr lang="en-US" dirty="0" smtClean="0"/>
              <a:t>Rules</a:t>
            </a:r>
          </a:p>
          <a:p>
            <a:r>
              <a:rPr lang="en-US" dirty="0" smtClean="0"/>
              <a:t>Bayesian filtering* – predicting probability via mathematical analysis.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Malware</a:t>
            </a:r>
            <a:endParaRPr lang="en-US" dirty="0"/>
          </a:p>
        </p:txBody>
      </p:sp>
      <p:sp>
        <p:nvSpPr>
          <p:cNvPr id="3" name="Content Placeholder 2"/>
          <p:cNvSpPr>
            <a:spLocks noGrp="1"/>
          </p:cNvSpPr>
          <p:nvPr>
            <p:ph idx="1"/>
          </p:nvPr>
        </p:nvSpPr>
        <p:spPr/>
        <p:txBody>
          <a:bodyPr/>
          <a:lstStyle/>
          <a:p>
            <a:r>
              <a:rPr lang="en-US" dirty="0" smtClean="0"/>
              <a:t>For the exam you should be able to </a:t>
            </a:r>
          </a:p>
          <a:p>
            <a:pPr lvl="1"/>
            <a:r>
              <a:rPr lang="en-US" dirty="0" smtClean="0"/>
              <a:t>define what malware is </a:t>
            </a:r>
          </a:p>
          <a:p>
            <a:pPr lvl="1"/>
            <a:r>
              <a:rPr lang="en-US" dirty="0" smtClean="0"/>
              <a:t>what symptoms of malware are</a:t>
            </a:r>
          </a:p>
          <a:p>
            <a:pPr lvl="1"/>
            <a:r>
              <a:rPr lang="en-US" dirty="0" smtClean="0"/>
              <a:t> be able to understand and discriminate between the types of malware their characteristics and countermeasures.</a:t>
            </a:r>
          </a:p>
          <a:p>
            <a:pPr lvl="1"/>
            <a:r>
              <a:rPr lang="en-US" dirty="0" smtClean="0"/>
              <a:t>Understand the relationship between </a:t>
            </a:r>
            <a:r>
              <a:rPr lang="en-US" i="1" dirty="0" smtClean="0"/>
              <a:t>malware</a:t>
            </a:r>
            <a:r>
              <a:rPr lang="en-US" dirty="0" smtClean="0"/>
              <a:t> and SPAM</a:t>
            </a: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ctrTitle"/>
          </p:nvPr>
        </p:nvSpPr>
        <p:spPr/>
        <p:txBody>
          <a:bodyPr/>
          <a:lstStyle/>
          <a:p>
            <a:r>
              <a:rPr lang="en-US" smtClean="0"/>
              <a:t>Patch Management</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Patch management</a:t>
            </a:r>
          </a:p>
        </p:txBody>
      </p:sp>
      <p:sp>
        <p:nvSpPr>
          <p:cNvPr id="131075" name="Rectangle 3"/>
          <p:cNvSpPr>
            <a:spLocks noGrp="1" noChangeArrowheads="1"/>
          </p:cNvSpPr>
          <p:nvPr>
            <p:ph idx="1"/>
          </p:nvPr>
        </p:nvSpPr>
        <p:spPr/>
        <p:txBody>
          <a:bodyPr/>
          <a:lstStyle/>
          <a:p>
            <a:pPr>
              <a:buNone/>
            </a:pPr>
            <a:r>
              <a:rPr lang="en-US" dirty="0" smtClean="0"/>
              <a:t>Systems must be constantly updated/patched. There should be a process to handle applying patches and system updates. This is called a “Patch management process” and the goal is to introduce patches in a controlled and tested fashion and to have a rollback plan. Patch management follows a 6 step methodology.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smtClean="0"/>
              <a:t>Patch Management</a:t>
            </a:r>
          </a:p>
        </p:txBody>
      </p:sp>
      <p:sp>
        <p:nvSpPr>
          <p:cNvPr id="132099" name="Rectangle 3"/>
          <p:cNvSpPr>
            <a:spLocks noGrp="1" noChangeArrowheads="1"/>
          </p:cNvSpPr>
          <p:nvPr>
            <p:ph idx="1"/>
          </p:nvPr>
        </p:nvSpPr>
        <p:spPr/>
        <p:txBody>
          <a:bodyPr>
            <a:normAutofit fontScale="92500" lnSpcReduction="20000"/>
          </a:bodyPr>
          <a:lstStyle/>
          <a:p>
            <a:pPr marL="633222" indent="-514350">
              <a:buFont typeface="+mj-lt"/>
              <a:buAutoNum type="arabicPeriod"/>
            </a:pPr>
            <a:r>
              <a:rPr lang="en-US" dirty="0" smtClean="0"/>
              <a:t>Infrastructure</a:t>
            </a:r>
          </a:p>
          <a:p>
            <a:pPr lvl="1"/>
            <a:r>
              <a:rPr lang="en-US" dirty="0" smtClean="0"/>
              <a:t>Create a strategy and a team</a:t>
            </a:r>
          </a:p>
          <a:p>
            <a:pPr marL="633222" indent="-514350">
              <a:buFont typeface="+mj-lt"/>
              <a:buAutoNum type="arabicPeriod"/>
            </a:pPr>
            <a:r>
              <a:rPr lang="en-US" dirty="0" smtClean="0"/>
              <a:t>Research</a:t>
            </a:r>
          </a:p>
          <a:p>
            <a:pPr lvl="1"/>
            <a:r>
              <a:rPr lang="en-US" dirty="0" smtClean="0"/>
              <a:t>Research a patch, check digital signature, verify the appropriateness of the patch to the system*</a:t>
            </a:r>
          </a:p>
          <a:p>
            <a:pPr marL="633222" indent="-514350">
              <a:buFont typeface="+mj-lt"/>
              <a:buAutoNum type="arabicPeriod"/>
            </a:pPr>
            <a:r>
              <a:rPr lang="en-US" dirty="0" smtClean="0"/>
              <a:t>Assess and test</a:t>
            </a:r>
          </a:p>
          <a:p>
            <a:pPr marL="971550" lvl="1" indent="-514350"/>
            <a:r>
              <a:rPr lang="en-US" dirty="0" smtClean="0"/>
              <a:t>Test the patch on a test system*</a:t>
            </a:r>
          </a:p>
          <a:p>
            <a:pPr marL="971550" lvl="1" indent="-514350"/>
            <a:r>
              <a:rPr lang="en-US" dirty="0" smtClean="0"/>
              <a:t>Integrate patch into change management *</a:t>
            </a:r>
          </a:p>
          <a:p>
            <a:pPr marL="633222" indent="-514350">
              <a:buFont typeface="+mj-lt"/>
              <a:buAutoNum type="arabicPeriod"/>
            </a:pPr>
            <a:r>
              <a:rPr lang="en-US" dirty="0" smtClean="0"/>
              <a:t>Mitigation (rollback)</a:t>
            </a:r>
          </a:p>
          <a:p>
            <a:pPr lvl="1"/>
            <a:r>
              <a:rPr lang="en-US" dirty="0" smtClean="0"/>
              <a:t>Have a plan and steps required if a patch must be undone*</a:t>
            </a:r>
          </a:p>
          <a:p>
            <a:pPr lvl="1" algn="ctr">
              <a:buNone/>
            </a:pPr>
            <a:r>
              <a:rPr lang="en-US" dirty="0" smtClean="0"/>
              <a:t>more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Patch management</a:t>
            </a:r>
          </a:p>
        </p:txBody>
      </p:sp>
      <p:sp>
        <p:nvSpPr>
          <p:cNvPr id="133123" name="Rectangle 3"/>
          <p:cNvSpPr>
            <a:spLocks noGrp="1" noChangeArrowheads="1"/>
          </p:cNvSpPr>
          <p:nvPr>
            <p:ph idx="1"/>
          </p:nvPr>
        </p:nvSpPr>
        <p:spPr>
          <a:xfrm>
            <a:off x="152400" y="1447800"/>
            <a:ext cx="8839200" cy="5181600"/>
          </a:xfrm>
        </p:spPr>
        <p:txBody>
          <a:bodyPr>
            <a:normAutofit/>
          </a:bodyPr>
          <a:lstStyle/>
          <a:p>
            <a:pPr marL="609600" indent="-609600" eaLnBrk="1" hangingPunct="1">
              <a:buFont typeface="+mj-lt"/>
              <a:buAutoNum type="arabicPeriod" startAt="5"/>
            </a:pPr>
            <a:r>
              <a:rPr lang="en-US" dirty="0" smtClean="0"/>
              <a:t>Deployment (rollout)</a:t>
            </a:r>
          </a:p>
          <a:p>
            <a:pPr marL="902208" lvl="1" indent="-609600"/>
            <a:r>
              <a:rPr lang="en-US" dirty="0" smtClean="0"/>
              <a:t>Use a pilot group of less critical systems*</a:t>
            </a:r>
          </a:p>
          <a:p>
            <a:pPr marL="902208" lvl="1" indent="-609600"/>
            <a:r>
              <a:rPr lang="en-US" dirty="0" smtClean="0"/>
              <a:t>Use automated scripts or deployment tools</a:t>
            </a:r>
          </a:p>
          <a:p>
            <a:pPr marL="902208" lvl="1" indent="-609600"/>
            <a:r>
              <a:rPr lang="en-US" dirty="0" smtClean="0"/>
              <a:t>Have a “patch window”*</a:t>
            </a:r>
          </a:p>
          <a:p>
            <a:pPr marL="609600" indent="-609600">
              <a:buFont typeface="+mj-lt"/>
              <a:buAutoNum type="arabicPeriod" startAt="6"/>
            </a:pPr>
            <a:r>
              <a:rPr lang="en-US" dirty="0" smtClean="0"/>
              <a:t>Validation, reporting and logging.</a:t>
            </a:r>
          </a:p>
          <a:p>
            <a:pPr marL="990600" lvl="1" indent="-533400" eaLnBrk="1" hangingPunct="1"/>
            <a:r>
              <a:rPr lang="en-US" dirty="0" smtClean="0"/>
              <a:t>log what was done, where and the results*</a:t>
            </a:r>
          </a:p>
          <a:p>
            <a:pPr marL="990600" lvl="1" indent="-533400" eaLnBrk="1" hangingPunct="1"/>
            <a:r>
              <a:rPr lang="en-US" dirty="0" smtClean="0"/>
              <a:t>Retest / asses vulnerabilities to ensure patch has addressed them*</a:t>
            </a:r>
          </a:p>
          <a:p>
            <a:pPr marL="990600" lvl="1" indent="-533400" eaLnBrk="1" hangingPunct="1"/>
            <a:r>
              <a:rPr lang="en-US" dirty="0" smtClean="0"/>
              <a:t>Confirm systems actually received patches*</a:t>
            </a:r>
          </a:p>
          <a:p>
            <a:pPr marL="990600" lvl="1" indent="-533400" eaLnBrk="1" hangingPunct="1"/>
            <a:r>
              <a:rPr lang="en-US" dirty="0" smtClean="0"/>
              <a:t>Archive logs/reports</a:t>
            </a:r>
          </a:p>
          <a:p>
            <a:pPr marL="609600" indent="-609600" eaLnBrk="1" hangingPunct="1"/>
            <a:endParaRPr lang="en-US" dirty="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smtClean="0"/>
              <a:t>Chapter 11 - Review</a:t>
            </a:r>
          </a:p>
        </p:txBody>
      </p:sp>
      <p:sp>
        <p:nvSpPr>
          <p:cNvPr id="134147" name="Rectangle 3"/>
          <p:cNvSpPr>
            <a:spLocks noGrp="1" noChangeArrowheads="1"/>
          </p:cNvSpPr>
          <p:nvPr>
            <p:ph idx="1"/>
          </p:nvPr>
        </p:nvSpPr>
        <p:spPr/>
        <p:txBody>
          <a:bodyPr>
            <a:normAutofit fontScale="92500" lnSpcReduction="10000"/>
          </a:bodyPr>
          <a:lstStyle/>
          <a:p>
            <a:r>
              <a:rPr lang="en-US" smtClean="0"/>
              <a:t>Q. What is a logic bomb?</a:t>
            </a:r>
          </a:p>
          <a:p>
            <a:endParaRPr lang="en-US" smtClean="0"/>
          </a:p>
          <a:p>
            <a:r>
              <a:rPr lang="en-US" smtClean="0"/>
              <a:t>Q. What is the final stage in the change control process. Report changes to ___________.</a:t>
            </a:r>
          </a:p>
          <a:p>
            <a:endParaRPr lang="en-US" smtClean="0"/>
          </a:p>
          <a:p>
            <a:r>
              <a:rPr lang="en-US" smtClean="0"/>
              <a:t>Q. What is the difference between a virus and a worm?</a:t>
            </a:r>
          </a:p>
          <a:p>
            <a:endParaRPr lang="en-US" smtClean="0"/>
          </a:p>
          <a:p>
            <a:r>
              <a:rPr lang="en-US" smtClean="0"/>
              <a:t>Q. What is a important practice in signature based anti-virus scanning?</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Chapter 11 - Review</a:t>
            </a:r>
          </a:p>
        </p:txBody>
      </p:sp>
      <p:sp>
        <p:nvSpPr>
          <p:cNvPr id="135171" name="Rectangle 3"/>
          <p:cNvSpPr>
            <a:spLocks noGrp="1" noChangeArrowheads="1"/>
          </p:cNvSpPr>
          <p:nvPr>
            <p:ph idx="1"/>
          </p:nvPr>
        </p:nvSpPr>
        <p:spPr/>
        <p:txBody>
          <a:bodyPr/>
          <a:lstStyle/>
          <a:p>
            <a:r>
              <a:rPr lang="en-US" smtClean="0"/>
              <a:t>Q. What is a primary key in a relational database?</a:t>
            </a:r>
          </a:p>
          <a:p>
            <a:endParaRPr lang="en-US" smtClean="0"/>
          </a:p>
          <a:p>
            <a:r>
              <a:rPr lang="en-US" smtClean="0"/>
              <a:t>Q. what is the purpose of polyinstantiation?</a:t>
            </a:r>
          </a:p>
          <a:p>
            <a:endParaRPr lang="en-US" smtClean="0"/>
          </a:p>
          <a:p>
            <a:r>
              <a:rPr lang="en-US" smtClean="0"/>
              <a:t>Q. how does a buffer overflow work?</a:t>
            </a:r>
          </a:p>
          <a:p>
            <a:endParaRPr lang="en-US" smtClean="0"/>
          </a:p>
          <a:p>
            <a:r>
              <a:rPr lang="en-US" smtClean="0"/>
              <a:t>Q. what is a transaction?</a:t>
            </a:r>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mtClean="0"/>
              <a:t>Relational Database (Attributes/Columns)</a:t>
            </a:r>
          </a:p>
        </p:txBody>
      </p:sp>
      <p:pic>
        <p:nvPicPr>
          <p:cNvPr id="14339" name="Picture 3" descr="relational-db2"/>
          <p:cNvPicPr>
            <a:picLocks noChangeAspect="1" noChangeArrowheads="1"/>
          </p:cNvPicPr>
          <p:nvPr/>
        </p:nvPicPr>
        <p:blipFill>
          <a:blip r:embed="rId2" cstate="print"/>
          <a:srcRect/>
          <a:stretch>
            <a:fillRect/>
          </a:stretch>
        </p:blipFill>
        <p:spPr bwMode="auto">
          <a:xfrm>
            <a:off x="-23813" y="2147888"/>
            <a:ext cx="9191626" cy="25622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mtClean="0"/>
              <a:t>Relational Database (Records/Rows/Tuple) </a:t>
            </a:r>
          </a:p>
        </p:txBody>
      </p:sp>
      <p:pic>
        <p:nvPicPr>
          <p:cNvPr id="15363" name="Picture 3" descr="relational-db3"/>
          <p:cNvPicPr>
            <a:picLocks noChangeAspect="1" noChangeArrowheads="1"/>
          </p:cNvPicPr>
          <p:nvPr/>
        </p:nvPicPr>
        <p:blipFill>
          <a:blip r:embed="rId2" cstate="print"/>
          <a:srcRect/>
          <a:stretch>
            <a:fillRect/>
          </a:stretch>
        </p:blipFill>
        <p:spPr bwMode="auto">
          <a:xfrm>
            <a:off x="-23813" y="2147888"/>
            <a:ext cx="9191626" cy="2562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Relational Database</a:t>
            </a:r>
          </a:p>
        </p:txBody>
      </p:sp>
      <p:sp>
        <p:nvSpPr>
          <p:cNvPr id="16387" name="Rectangle 3"/>
          <p:cNvSpPr>
            <a:spLocks noGrp="1" noChangeArrowheads="1"/>
          </p:cNvSpPr>
          <p:nvPr>
            <p:ph idx="1"/>
          </p:nvPr>
        </p:nvSpPr>
        <p:spPr/>
        <p:txBody>
          <a:bodyPr>
            <a:normAutofit lnSpcReduction="10000"/>
          </a:bodyPr>
          <a:lstStyle/>
          <a:p>
            <a:pPr>
              <a:buNone/>
            </a:pPr>
            <a:r>
              <a:rPr lang="en-US" dirty="0" smtClean="0"/>
              <a:t>Entries in a relational database are linked by relationships.</a:t>
            </a:r>
          </a:p>
          <a:p>
            <a:r>
              <a:rPr lang="en-US" dirty="0" smtClean="0"/>
              <a:t>Primary key is a unique identifier for each object in a table</a:t>
            </a:r>
          </a:p>
          <a:p>
            <a:r>
              <a:rPr lang="en-US" dirty="0" smtClean="0"/>
              <a:t>Foreign keys link rows (entries) in 1 database table to related rows in another table. Foreign keys in one table reference primary keys in another table</a:t>
            </a:r>
          </a:p>
          <a:p>
            <a:endParaRPr lang="en-US" dirty="0" smtClean="0"/>
          </a:p>
          <a:p>
            <a:pPr algn="ctr">
              <a:buNone/>
            </a:pPr>
            <a:r>
              <a:rPr lang="en-US" dirty="0" smtClean="0"/>
              <a:t>see slides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Database Tables</a:t>
            </a:r>
            <a:endParaRPr lang="en-US" dirty="0"/>
          </a:p>
        </p:txBody>
      </p:sp>
      <p:sp>
        <p:nvSpPr>
          <p:cNvPr id="5" name="Content Placeholder 4"/>
          <p:cNvSpPr>
            <a:spLocks noGrp="1"/>
          </p:cNvSpPr>
          <p:nvPr>
            <p:ph idx="1"/>
          </p:nvPr>
        </p:nvSpPr>
        <p:spPr/>
        <p:txBody>
          <a:bodyPr/>
          <a:lstStyle/>
          <a:p>
            <a:endParaRPr lang="en-US"/>
          </a:p>
        </p:txBody>
      </p:sp>
      <p:pic>
        <p:nvPicPr>
          <p:cNvPr id="17411" name="Picture 4" descr="relational-db4"/>
          <p:cNvPicPr>
            <a:picLocks noChangeAspect="1" noChangeArrowheads="1"/>
          </p:cNvPicPr>
          <p:nvPr/>
        </p:nvPicPr>
        <p:blipFill>
          <a:blip r:embed="rId2" cstate="print"/>
          <a:srcRect/>
          <a:stretch>
            <a:fillRect/>
          </a:stretch>
        </p:blipFill>
        <p:spPr bwMode="auto">
          <a:xfrm>
            <a:off x="0" y="1200150"/>
            <a:ext cx="9191625" cy="56578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Primary Keys</a:t>
            </a:r>
            <a:endParaRPr lang="en-US" dirty="0"/>
          </a:p>
        </p:txBody>
      </p:sp>
      <p:sp>
        <p:nvSpPr>
          <p:cNvPr id="5" name="Content Placeholder 4"/>
          <p:cNvSpPr>
            <a:spLocks noGrp="1"/>
          </p:cNvSpPr>
          <p:nvPr>
            <p:ph idx="1"/>
          </p:nvPr>
        </p:nvSpPr>
        <p:spPr/>
        <p:txBody>
          <a:bodyPr/>
          <a:lstStyle/>
          <a:p>
            <a:endParaRPr lang="en-US"/>
          </a:p>
        </p:txBody>
      </p:sp>
      <p:pic>
        <p:nvPicPr>
          <p:cNvPr id="18435" name="Picture 4" descr="relational-db5"/>
          <p:cNvPicPr>
            <a:picLocks noChangeAspect="1" noChangeArrowheads="1"/>
          </p:cNvPicPr>
          <p:nvPr/>
        </p:nvPicPr>
        <p:blipFill>
          <a:blip r:embed="rId2" cstate="print"/>
          <a:srcRect/>
          <a:stretch>
            <a:fillRect/>
          </a:stretch>
        </p:blipFill>
        <p:spPr bwMode="auto">
          <a:xfrm>
            <a:off x="0" y="1200150"/>
            <a:ext cx="9191625" cy="56578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Overview (921)</a:t>
            </a:r>
          </a:p>
        </p:txBody>
      </p:sp>
      <p:sp>
        <p:nvSpPr>
          <p:cNvPr id="3075" name="Rectangle 3"/>
          <p:cNvSpPr>
            <a:spLocks noGrp="1" noChangeArrowheads="1"/>
          </p:cNvSpPr>
          <p:nvPr>
            <p:ph idx="1"/>
          </p:nvPr>
        </p:nvSpPr>
        <p:spPr/>
        <p:txBody>
          <a:bodyPr>
            <a:normAutofit/>
          </a:bodyPr>
          <a:lstStyle/>
          <a:p>
            <a:pPr>
              <a:buNone/>
            </a:pPr>
            <a:r>
              <a:rPr lang="en-US" dirty="0" smtClean="0"/>
              <a:t>Applications are the primary purpose of any computer/network system. </a:t>
            </a:r>
          </a:p>
          <a:p>
            <a:pPr lvl="1"/>
            <a:r>
              <a:rPr lang="en-US" dirty="0" smtClean="0"/>
              <a:t>Applications are usually developed for functionality first, security is often an afterthought.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Foreign Keys</a:t>
            </a:r>
            <a:endParaRPr lang="en-US" dirty="0"/>
          </a:p>
        </p:txBody>
      </p:sp>
      <p:sp>
        <p:nvSpPr>
          <p:cNvPr id="5" name="Content Placeholder 4"/>
          <p:cNvSpPr>
            <a:spLocks noGrp="1"/>
          </p:cNvSpPr>
          <p:nvPr>
            <p:ph idx="1"/>
          </p:nvPr>
        </p:nvSpPr>
        <p:spPr/>
        <p:txBody>
          <a:bodyPr/>
          <a:lstStyle/>
          <a:p>
            <a:endParaRPr lang="en-US"/>
          </a:p>
        </p:txBody>
      </p:sp>
      <p:pic>
        <p:nvPicPr>
          <p:cNvPr id="19459" name="Picture 4" descr="relational-db6"/>
          <p:cNvPicPr>
            <a:picLocks noChangeAspect="1" noChangeArrowheads="1"/>
          </p:cNvPicPr>
          <p:nvPr/>
        </p:nvPicPr>
        <p:blipFill>
          <a:blip r:embed="rId2" cstate="print"/>
          <a:srcRect/>
          <a:stretch>
            <a:fillRect/>
          </a:stretch>
        </p:blipFill>
        <p:spPr bwMode="auto">
          <a:xfrm>
            <a:off x="0" y="1200150"/>
            <a:ext cx="9191625" cy="5657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500" dirty="0" smtClean="0"/>
              <a:t>Relationship of Primary and Foreign Keys</a:t>
            </a:r>
            <a:endParaRPr lang="en-US" sz="3500" dirty="0"/>
          </a:p>
        </p:txBody>
      </p:sp>
      <p:sp>
        <p:nvSpPr>
          <p:cNvPr id="5" name="Content Placeholder 4"/>
          <p:cNvSpPr>
            <a:spLocks noGrp="1"/>
          </p:cNvSpPr>
          <p:nvPr>
            <p:ph idx="1"/>
          </p:nvPr>
        </p:nvSpPr>
        <p:spPr/>
        <p:txBody>
          <a:bodyPr/>
          <a:lstStyle/>
          <a:p>
            <a:endParaRPr lang="en-US"/>
          </a:p>
        </p:txBody>
      </p:sp>
      <p:pic>
        <p:nvPicPr>
          <p:cNvPr id="20483" name="Picture 4" descr="relational-db7"/>
          <p:cNvPicPr>
            <a:picLocks noChangeAspect="1" noChangeArrowheads="1"/>
          </p:cNvPicPr>
          <p:nvPr/>
        </p:nvPicPr>
        <p:blipFill>
          <a:blip r:embed="rId2" cstate="print"/>
          <a:srcRect/>
          <a:stretch>
            <a:fillRect/>
          </a:stretch>
        </p:blipFill>
        <p:spPr bwMode="auto">
          <a:xfrm>
            <a:off x="0" y="1200150"/>
            <a:ext cx="9191625" cy="5657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Hierarchical Database (931)</a:t>
            </a:r>
          </a:p>
        </p:txBody>
      </p:sp>
      <p:sp>
        <p:nvSpPr>
          <p:cNvPr id="21507" name="Rectangle 3"/>
          <p:cNvSpPr>
            <a:spLocks noGrp="1" noChangeArrowheads="1"/>
          </p:cNvSpPr>
          <p:nvPr>
            <p:ph idx="1"/>
          </p:nvPr>
        </p:nvSpPr>
        <p:spPr/>
        <p:txBody>
          <a:bodyPr>
            <a:normAutofit fontScale="92500" lnSpcReduction="10000"/>
          </a:bodyPr>
          <a:lstStyle/>
          <a:p>
            <a:pPr>
              <a:buNone/>
            </a:pPr>
            <a:r>
              <a:rPr lang="en-US" dirty="0" smtClean="0"/>
              <a:t>Like a tree. Relationships are defined by parent, child relationships. </a:t>
            </a:r>
          </a:p>
          <a:p>
            <a:pPr>
              <a:buNone/>
            </a:pPr>
            <a:endParaRPr lang="en-US" dirty="0" smtClean="0"/>
          </a:p>
          <a:p>
            <a:pPr>
              <a:buNone/>
            </a:pPr>
            <a:r>
              <a:rPr lang="en-US" dirty="0" smtClean="0"/>
              <a:t>Some applications that use this type of database are:</a:t>
            </a:r>
          </a:p>
          <a:p>
            <a:pPr lvl="1"/>
            <a:r>
              <a:rPr lang="en-US" dirty="0" smtClean="0"/>
              <a:t> DNS </a:t>
            </a:r>
          </a:p>
          <a:p>
            <a:pPr lvl="1"/>
            <a:r>
              <a:rPr lang="en-US" dirty="0" smtClean="0"/>
              <a:t>LDAP / Active Directory </a:t>
            </a:r>
          </a:p>
          <a:p>
            <a:pPr lvl="1"/>
            <a:r>
              <a:rPr lang="en-US" dirty="0" smtClean="0"/>
              <a:t>Windows Registry.</a:t>
            </a:r>
          </a:p>
          <a:p>
            <a:pPr lvl="1"/>
            <a:endParaRPr lang="en-US" dirty="0" smtClean="0"/>
          </a:p>
          <a:p>
            <a:pPr algn="ctr">
              <a:buNone/>
            </a:pPr>
            <a:r>
              <a:rPr lang="en-US" dirty="0" smtClean="0"/>
              <a:t>see visual next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Hierarchical database</a:t>
            </a:r>
            <a:endParaRPr lang="en-US" dirty="0"/>
          </a:p>
        </p:txBody>
      </p:sp>
      <p:sp>
        <p:nvSpPr>
          <p:cNvPr id="18" name="Oval 17"/>
          <p:cNvSpPr/>
          <p:nvPr/>
        </p:nvSpPr>
        <p:spPr>
          <a:xfrm>
            <a:off x="3810000" y="1600200"/>
            <a:ext cx="685800" cy="6858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schemeClr val="tx1"/>
              </a:solidFill>
            </a:endParaRPr>
          </a:p>
        </p:txBody>
      </p:sp>
      <p:sp>
        <p:nvSpPr>
          <p:cNvPr id="20" name="Oval 19"/>
          <p:cNvSpPr/>
          <p:nvPr/>
        </p:nvSpPr>
        <p:spPr>
          <a:xfrm>
            <a:off x="2057400" y="2362200"/>
            <a:ext cx="685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21" name="Oval 20"/>
          <p:cNvSpPr/>
          <p:nvPr/>
        </p:nvSpPr>
        <p:spPr>
          <a:xfrm>
            <a:off x="1143000" y="3429000"/>
            <a:ext cx="685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22" name="Oval 21"/>
          <p:cNvSpPr/>
          <p:nvPr/>
        </p:nvSpPr>
        <p:spPr>
          <a:xfrm>
            <a:off x="2514600" y="3352800"/>
            <a:ext cx="685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23" name="Oval 22"/>
          <p:cNvSpPr/>
          <p:nvPr/>
        </p:nvSpPr>
        <p:spPr>
          <a:xfrm>
            <a:off x="457200" y="4343400"/>
            <a:ext cx="685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25" name="Oval 24"/>
          <p:cNvSpPr/>
          <p:nvPr/>
        </p:nvSpPr>
        <p:spPr>
          <a:xfrm>
            <a:off x="6858000" y="2971800"/>
            <a:ext cx="685800" cy="685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26" name="Oval 25"/>
          <p:cNvSpPr/>
          <p:nvPr/>
        </p:nvSpPr>
        <p:spPr>
          <a:xfrm>
            <a:off x="5638800" y="2057400"/>
            <a:ext cx="685800" cy="685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27" name="Oval 26"/>
          <p:cNvSpPr/>
          <p:nvPr/>
        </p:nvSpPr>
        <p:spPr>
          <a:xfrm>
            <a:off x="4648200" y="3200400"/>
            <a:ext cx="685800"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31" name="TextBox 30"/>
          <p:cNvSpPr txBox="1"/>
          <p:nvPr/>
        </p:nvSpPr>
        <p:spPr>
          <a:xfrm>
            <a:off x="4038600" y="1752600"/>
            <a:ext cx="304800" cy="369332"/>
          </a:xfrm>
          <a:prstGeom prst="rect">
            <a:avLst/>
          </a:prstGeom>
          <a:noFill/>
        </p:spPr>
        <p:txBody>
          <a:bodyPr wrap="square" rtlCol="0">
            <a:spAutoFit/>
          </a:bodyPr>
          <a:lstStyle/>
          <a:p>
            <a:r>
              <a:rPr lang="en-US" dirty="0" smtClean="0"/>
              <a:t>.</a:t>
            </a:r>
            <a:endParaRPr lang="en-US" dirty="0"/>
          </a:p>
        </p:txBody>
      </p:sp>
      <p:sp>
        <p:nvSpPr>
          <p:cNvPr id="32" name="TextBox 31"/>
          <p:cNvSpPr txBox="1"/>
          <p:nvPr/>
        </p:nvSpPr>
        <p:spPr>
          <a:xfrm>
            <a:off x="2057400" y="2514600"/>
            <a:ext cx="762000" cy="369332"/>
          </a:xfrm>
          <a:prstGeom prst="rect">
            <a:avLst/>
          </a:prstGeom>
          <a:noFill/>
        </p:spPr>
        <p:txBody>
          <a:bodyPr wrap="square" rtlCol="0">
            <a:spAutoFit/>
          </a:bodyPr>
          <a:lstStyle/>
          <a:p>
            <a:r>
              <a:rPr lang="en-US" dirty="0" smtClean="0"/>
              <a:t>.</a:t>
            </a:r>
            <a:r>
              <a:rPr lang="en-US" dirty="0" err="1" smtClean="0"/>
              <a:t>edu</a:t>
            </a:r>
            <a:endParaRPr lang="en-US" dirty="0"/>
          </a:p>
        </p:txBody>
      </p:sp>
      <p:sp>
        <p:nvSpPr>
          <p:cNvPr id="33" name="TextBox 32"/>
          <p:cNvSpPr txBox="1"/>
          <p:nvPr/>
        </p:nvSpPr>
        <p:spPr>
          <a:xfrm>
            <a:off x="2362200" y="3505200"/>
            <a:ext cx="1219200" cy="369332"/>
          </a:xfrm>
          <a:prstGeom prst="rect">
            <a:avLst/>
          </a:prstGeom>
          <a:noFill/>
        </p:spPr>
        <p:txBody>
          <a:bodyPr wrap="square" rtlCol="0">
            <a:spAutoFit/>
          </a:bodyPr>
          <a:lstStyle/>
          <a:p>
            <a:r>
              <a:rPr lang="en-US" dirty="0" smtClean="0"/>
              <a:t>.</a:t>
            </a:r>
            <a:r>
              <a:rPr lang="en-US" dirty="0" err="1" smtClean="0"/>
              <a:t>stanford</a:t>
            </a:r>
            <a:endParaRPr lang="en-US" dirty="0"/>
          </a:p>
        </p:txBody>
      </p:sp>
      <p:sp>
        <p:nvSpPr>
          <p:cNvPr id="36" name="Oval 35"/>
          <p:cNvSpPr/>
          <p:nvPr/>
        </p:nvSpPr>
        <p:spPr>
          <a:xfrm>
            <a:off x="4267200" y="4191000"/>
            <a:ext cx="685800" cy="685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37" name="TextBox 36"/>
          <p:cNvSpPr txBox="1"/>
          <p:nvPr/>
        </p:nvSpPr>
        <p:spPr>
          <a:xfrm>
            <a:off x="1066800" y="3505200"/>
            <a:ext cx="990600" cy="369332"/>
          </a:xfrm>
          <a:prstGeom prst="rect">
            <a:avLst/>
          </a:prstGeom>
          <a:noFill/>
        </p:spPr>
        <p:txBody>
          <a:bodyPr wrap="square" rtlCol="0">
            <a:spAutoFit/>
          </a:bodyPr>
          <a:lstStyle/>
          <a:p>
            <a:r>
              <a:rPr lang="en-US" dirty="0" smtClean="0"/>
              <a:t>.</a:t>
            </a:r>
            <a:r>
              <a:rPr lang="en-US" dirty="0" err="1" smtClean="0"/>
              <a:t>umbc</a:t>
            </a:r>
            <a:endParaRPr lang="en-US" dirty="0"/>
          </a:p>
        </p:txBody>
      </p:sp>
      <p:sp>
        <p:nvSpPr>
          <p:cNvPr id="38" name="TextBox 37"/>
          <p:cNvSpPr txBox="1"/>
          <p:nvPr/>
        </p:nvSpPr>
        <p:spPr>
          <a:xfrm>
            <a:off x="381000" y="4495800"/>
            <a:ext cx="762000" cy="369332"/>
          </a:xfrm>
          <a:prstGeom prst="rect">
            <a:avLst/>
          </a:prstGeom>
          <a:noFill/>
        </p:spPr>
        <p:txBody>
          <a:bodyPr wrap="square" rtlCol="0">
            <a:spAutoFit/>
          </a:bodyPr>
          <a:lstStyle/>
          <a:p>
            <a:r>
              <a:rPr lang="en-US" dirty="0" smtClean="0"/>
              <a:t>.</a:t>
            </a:r>
            <a:r>
              <a:rPr lang="en-US" dirty="0" err="1" smtClean="0"/>
              <a:t>csee</a:t>
            </a:r>
            <a:endParaRPr lang="en-US" dirty="0"/>
          </a:p>
        </p:txBody>
      </p:sp>
      <p:sp>
        <p:nvSpPr>
          <p:cNvPr id="39" name="Oval 38"/>
          <p:cNvSpPr/>
          <p:nvPr/>
        </p:nvSpPr>
        <p:spPr>
          <a:xfrm>
            <a:off x="381000" y="5562600"/>
            <a:ext cx="685800"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41" name="TextBox 40"/>
          <p:cNvSpPr txBox="1"/>
          <p:nvPr/>
        </p:nvSpPr>
        <p:spPr>
          <a:xfrm>
            <a:off x="381000" y="5715000"/>
            <a:ext cx="762000" cy="369332"/>
          </a:xfrm>
          <a:prstGeom prst="rect">
            <a:avLst/>
          </a:prstGeom>
          <a:noFill/>
        </p:spPr>
        <p:txBody>
          <a:bodyPr wrap="square" rtlCol="0">
            <a:spAutoFit/>
          </a:bodyPr>
          <a:lstStyle/>
          <a:p>
            <a:r>
              <a:rPr lang="en-US" dirty="0" smtClean="0"/>
              <a:t>www</a:t>
            </a:r>
            <a:endParaRPr lang="en-US" dirty="0"/>
          </a:p>
        </p:txBody>
      </p:sp>
      <p:sp>
        <p:nvSpPr>
          <p:cNvPr id="42" name="TextBox 41"/>
          <p:cNvSpPr txBox="1"/>
          <p:nvPr/>
        </p:nvSpPr>
        <p:spPr>
          <a:xfrm>
            <a:off x="5638800" y="2209800"/>
            <a:ext cx="914400" cy="381000"/>
          </a:xfrm>
          <a:prstGeom prst="rect">
            <a:avLst/>
          </a:prstGeom>
          <a:noFill/>
        </p:spPr>
        <p:txBody>
          <a:bodyPr wrap="square" rtlCol="0">
            <a:spAutoFit/>
          </a:bodyPr>
          <a:lstStyle/>
          <a:p>
            <a:r>
              <a:rPr lang="en-US" dirty="0" smtClean="0"/>
              <a:t>.com</a:t>
            </a:r>
            <a:endParaRPr lang="en-US" dirty="0"/>
          </a:p>
        </p:txBody>
      </p:sp>
      <p:sp>
        <p:nvSpPr>
          <p:cNvPr id="43" name="TextBox 42"/>
          <p:cNvSpPr txBox="1"/>
          <p:nvPr/>
        </p:nvSpPr>
        <p:spPr>
          <a:xfrm>
            <a:off x="6629400" y="3124200"/>
            <a:ext cx="1219200" cy="381000"/>
          </a:xfrm>
          <a:prstGeom prst="rect">
            <a:avLst/>
          </a:prstGeom>
          <a:noFill/>
        </p:spPr>
        <p:txBody>
          <a:bodyPr wrap="square" rtlCol="0">
            <a:spAutoFit/>
          </a:bodyPr>
          <a:lstStyle/>
          <a:p>
            <a:r>
              <a:rPr lang="en-US" dirty="0" smtClean="0"/>
              <a:t>.</a:t>
            </a:r>
            <a:r>
              <a:rPr lang="en-US" dirty="0" err="1" smtClean="0"/>
              <a:t>microsoft</a:t>
            </a:r>
            <a:endParaRPr lang="en-US" dirty="0"/>
          </a:p>
        </p:txBody>
      </p:sp>
      <p:sp>
        <p:nvSpPr>
          <p:cNvPr id="44" name="Oval 43"/>
          <p:cNvSpPr/>
          <p:nvPr/>
        </p:nvSpPr>
        <p:spPr>
          <a:xfrm>
            <a:off x="7467600" y="4114800"/>
            <a:ext cx="685800" cy="685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45" name="TextBox 44"/>
          <p:cNvSpPr txBox="1"/>
          <p:nvPr/>
        </p:nvSpPr>
        <p:spPr>
          <a:xfrm>
            <a:off x="7467600" y="4267200"/>
            <a:ext cx="914400" cy="381000"/>
          </a:xfrm>
          <a:prstGeom prst="rect">
            <a:avLst/>
          </a:prstGeom>
          <a:noFill/>
        </p:spPr>
        <p:txBody>
          <a:bodyPr wrap="square" rtlCol="0">
            <a:spAutoFit/>
          </a:bodyPr>
          <a:lstStyle/>
          <a:p>
            <a:r>
              <a:rPr lang="en-US" dirty="0" smtClean="0"/>
              <a:t>.sales</a:t>
            </a:r>
            <a:endParaRPr lang="en-US" dirty="0"/>
          </a:p>
        </p:txBody>
      </p:sp>
      <p:sp>
        <p:nvSpPr>
          <p:cNvPr id="46" name="Oval 45"/>
          <p:cNvSpPr/>
          <p:nvPr/>
        </p:nvSpPr>
        <p:spPr>
          <a:xfrm>
            <a:off x="6096000" y="4114800"/>
            <a:ext cx="685800" cy="685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47" name="TextBox 46"/>
          <p:cNvSpPr txBox="1"/>
          <p:nvPr/>
        </p:nvSpPr>
        <p:spPr>
          <a:xfrm>
            <a:off x="5867400" y="4267200"/>
            <a:ext cx="1219200" cy="381000"/>
          </a:xfrm>
          <a:prstGeom prst="rect">
            <a:avLst/>
          </a:prstGeom>
          <a:noFill/>
        </p:spPr>
        <p:txBody>
          <a:bodyPr wrap="square" rtlCol="0">
            <a:spAutoFit/>
          </a:bodyPr>
          <a:lstStyle/>
          <a:p>
            <a:r>
              <a:rPr lang="en-US" dirty="0" smtClean="0"/>
              <a:t>.research</a:t>
            </a:r>
            <a:endParaRPr lang="en-US" dirty="0"/>
          </a:p>
        </p:txBody>
      </p:sp>
      <p:sp>
        <p:nvSpPr>
          <p:cNvPr id="48" name="Oval 47"/>
          <p:cNvSpPr/>
          <p:nvPr/>
        </p:nvSpPr>
        <p:spPr>
          <a:xfrm>
            <a:off x="7620000" y="5334000"/>
            <a:ext cx="685800" cy="685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49" name="TextBox 48"/>
          <p:cNvSpPr txBox="1"/>
          <p:nvPr/>
        </p:nvSpPr>
        <p:spPr>
          <a:xfrm>
            <a:off x="7620000" y="5486400"/>
            <a:ext cx="914400" cy="381000"/>
          </a:xfrm>
          <a:prstGeom prst="rect">
            <a:avLst/>
          </a:prstGeom>
          <a:noFill/>
        </p:spPr>
        <p:txBody>
          <a:bodyPr wrap="square" rtlCol="0">
            <a:spAutoFit/>
          </a:bodyPr>
          <a:lstStyle/>
          <a:p>
            <a:r>
              <a:rPr lang="en-US" dirty="0" smtClean="0"/>
              <a:t>mail</a:t>
            </a:r>
            <a:endParaRPr lang="en-US" dirty="0"/>
          </a:p>
        </p:txBody>
      </p:sp>
      <p:sp>
        <p:nvSpPr>
          <p:cNvPr id="50" name="TextBox 49"/>
          <p:cNvSpPr txBox="1"/>
          <p:nvPr/>
        </p:nvSpPr>
        <p:spPr>
          <a:xfrm>
            <a:off x="4267200" y="3352800"/>
            <a:ext cx="1600200" cy="381000"/>
          </a:xfrm>
          <a:prstGeom prst="rect">
            <a:avLst/>
          </a:prstGeom>
          <a:noFill/>
        </p:spPr>
        <p:txBody>
          <a:bodyPr wrap="square" rtlCol="0">
            <a:spAutoFit/>
          </a:bodyPr>
          <a:lstStyle/>
          <a:p>
            <a:r>
              <a:rPr lang="en-US" dirty="0" smtClean="0"/>
              <a:t>.</a:t>
            </a:r>
            <a:r>
              <a:rPr lang="en-US" dirty="0" err="1" smtClean="0"/>
              <a:t>paladingrp</a:t>
            </a:r>
            <a:endParaRPr lang="en-US" dirty="0"/>
          </a:p>
        </p:txBody>
      </p:sp>
      <p:sp>
        <p:nvSpPr>
          <p:cNvPr id="52" name="TextBox 51"/>
          <p:cNvSpPr txBox="1"/>
          <p:nvPr/>
        </p:nvSpPr>
        <p:spPr>
          <a:xfrm>
            <a:off x="3962400" y="4343400"/>
            <a:ext cx="1371600" cy="381000"/>
          </a:xfrm>
          <a:prstGeom prst="rect">
            <a:avLst/>
          </a:prstGeom>
          <a:noFill/>
        </p:spPr>
        <p:txBody>
          <a:bodyPr wrap="square" rtlCol="0">
            <a:spAutoFit/>
          </a:bodyPr>
          <a:lstStyle/>
          <a:p>
            <a:endParaRPr lang="en-US" dirty="0"/>
          </a:p>
        </p:txBody>
      </p:sp>
      <p:sp>
        <p:nvSpPr>
          <p:cNvPr id="53" name="TextBox 52"/>
          <p:cNvSpPr txBox="1"/>
          <p:nvPr/>
        </p:nvSpPr>
        <p:spPr>
          <a:xfrm>
            <a:off x="4267200" y="4343400"/>
            <a:ext cx="762000" cy="369332"/>
          </a:xfrm>
          <a:prstGeom prst="rect">
            <a:avLst/>
          </a:prstGeom>
          <a:noFill/>
        </p:spPr>
        <p:txBody>
          <a:bodyPr wrap="square" rtlCol="0">
            <a:spAutoFit/>
          </a:bodyPr>
          <a:lstStyle/>
          <a:p>
            <a:r>
              <a:rPr lang="en-US" dirty="0" smtClean="0"/>
              <a:t>www</a:t>
            </a:r>
            <a:endParaRPr lang="en-US" dirty="0"/>
          </a:p>
        </p:txBody>
      </p:sp>
      <p:cxnSp>
        <p:nvCxnSpPr>
          <p:cNvPr id="55" name="Straight Connector 54"/>
          <p:cNvCxnSpPr/>
          <p:nvPr/>
        </p:nvCxnSpPr>
        <p:spPr>
          <a:xfrm flipV="1">
            <a:off x="2819400" y="21336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2057400"/>
            <a:ext cx="990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400800" y="2667000"/>
            <a:ext cx="4572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257800" y="2667000"/>
            <a:ext cx="3810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648200" y="3886200"/>
            <a:ext cx="152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29400" y="3657600"/>
            <a:ext cx="3048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67600" y="3733800"/>
            <a:ext cx="228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848600" y="4953000"/>
            <a:ext cx="76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590800" y="3124200"/>
            <a:ext cx="76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676400" y="30480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990600" y="4114800"/>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2000" y="5105400"/>
            <a:ext cx="0" cy="381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Databases, network model (931)</a:t>
            </a:r>
          </a:p>
        </p:txBody>
      </p:sp>
      <p:sp>
        <p:nvSpPr>
          <p:cNvPr id="23555" name="Rectangle 3"/>
          <p:cNvSpPr>
            <a:spLocks noGrp="1" noChangeArrowheads="1"/>
          </p:cNvSpPr>
          <p:nvPr>
            <p:ph idx="1"/>
          </p:nvPr>
        </p:nvSpPr>
        <p:spPr/>
        <p:txBody>
          <a:bodyPr>
            <a:normAutofit/>
          </a:bodyPr>
          <a:lstStyle/>
          <a:p>
            <a:pPr>
              <a:buNone/>
            </a:pPr>
            <a:r>
              <a:rPr lang="en-US" sz="2800" dirty="0" smtClean="0"/>
              <a:t>Similar to hierarchical, however </a:t>
            </a:r>
            <a:r>
              <a:rPr lang="en-US" sz="2800" b="1" dirty="0" smtClean="0"/>
              <a:t>each node in the tree may have multiple parent nodes. </a:t>
            </a:r>
            <a:r>
              <a:rPr lang="en-US" sz="2800" dirty="0" smtClean="0"/>
              <a:t>This forms a network or a mesh rather than a tree structure.</a:t>
            </a:r>
          </a:p>
        </p:txBody>
      </p:sp>
      <p:pic>
        <p:nvPicPr>
          <p:cNvPr id="23556" name="Picture 4" descr="network_model"/>
          <p:cNvPicPr>
            <a:picLocks noChangeAspect="1" noChangeArrowheads="1"/>
          </p:cNvPicPr>
          <p:nvPr/>
        </p:nvPicPr>
        <p:blipFill>
          <a:blip r:embed="rId2" cstate="print"/>
          <a:srcRect/>
          <a:stretch>
            <a:fillRect/>
          </a:stretch>
        </p:blipFill>
        <p:spPr bwMode="auto">
          <a:xfrm>
            <a:off x="2438400" y="3124200"/>
            <a:ext cx="4495800" cy="35544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Databases Object oriented (932)</a:t>
            </a:r>
          </a:p>
        </p:txBody>
      </p:sp>
      <p:sp>
        <p:nvSpPr>
          <p:cNvPr id="24579" name="Rectangle 3"/>
          <p:cNvSpPr>
            <a:spLocks noGrp="1" noChangeArrowheads="1"/>
          </p:cNvSpPr>
          <p:nvPr>
            <p:ph idx="1"/>
          </p:nvPr>
        </p:nvSpPr>
        <p:spPr/>
        <p:txBody>
          <a:bodyPr/>
          <a:lstStyle/>
          <a:p>
            <a:pPr>
              <a:buNone/>
            </a:pPr>
            <a:r>
              <a:rPr lang="en-US" dirty="0" smtClean="0"/>
              <a:t>Rather than having rows and columns, OOB type databases work like object oriented programs and present data as objects, these objects can provide methods on accessing and manipulating data.</a:t>
            </a:r>
          </a:p>
          <a:p>
            <a:pPr lvl="1"/>
            <a:r>
              <a:rPr lang="en-US" dirty="0" smtClean="0"/>
              <a:t>Not as common as relational databases, but used in niche markets (engineering, biology, financial sector)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Database Common Terms (934)</a:t>
            </a:r>
          </a:p>
        </p:txBody>
      </p:sp>
      <p:sp>
        <p:nvSpPr>
          <p:cNvPr id="25603" name="Rectangle 3"/>
          <p:cNvSpPr>
            <a:spLocks noGrp="1" noChangeArrowheads="1"/>
          </p:cNvSpPr>
          <p:nvPr>
            <p:ph idx="1"/>
          </p:nvPr>
        </p:nvSpPr>
        <p:spPr/>
        <p:txBody>
          <a:bodyPr>
            <a:normAutofit lnSpcReduction="10000"/>
          </a:bodyPr>
          <a:lstStyle/>
          <a:p>
            <a:r>
              <a:rPr lang="en-US" dirty="0" smtClean="0"/>
              <a:t>Record – a collection of related data items</a:t>
            </a:r>
          </a:p>
          <a:p>
            <a:r>
              <a:rPr lang="en-US" dirty="0" err="1" smtClean="0"/>
              <a:t>Tuple</a:t>
            </a:r>
            <a:r>
              <a:rPr lang="en-US" dirty="0" smtClean="0"/>
              <a:t> – a row/record in a relational database</a:t>
            </a:r>
          </a:p>
          <a:p>
            <a:r>
              <a:rPr lang="en-US" dirty="0" smtClean="0"/>
              <a:t>Attribute – a column in a relational database</a:t>
            </a:r>
          </a:p>
          <a:p>
            <a:r>
              <a:rPr lang="en-US" dirty="0" smtClean="0"/>
              <a:t>Primary key – the primary identifier in a relational database</a:t>
            </a:r>
          </a:p>
          <a:p>
            <a:r>
              <a:rPr lang="en-US" dirty="0" smtClean="0"/>
              <a:t>Foreign Key – an attribute in one table (RD) that links to a primary key in another table to provide a relationship between two records in a database</a:t>
            </a:r>
          </a:p>
          <a:p>
            <a:pPr algn="ctr">
              <a:buNone/>
            </a:pPr>
            <a:r>
              <a:rPr lang="en-US" dirty="0" smtClean="0"/>
              <a:t>more </a:t>
            </a:r>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Database Common Terms (934)</a:t>
            </a:r>
          </a:p>
        </p:txBody>
      </p:sp>
      <p:sp>
        <p:nvSpPr>
          <p:cNvPr id="26627" name="Rectangle 3"/>
          <p:cNvSpPr>
            <a:spLocks noGrp="1" noChangeArrowheads="1"/>
          </p:cNvSpPr>
          <p:nvPr>
            <p:ph idx="1"/>
          </p:nvPr>
        </p:nvSpPr>
        <p:spPr/>
        <p:txBody>
          <a:bodyPr/>
          <a:lstStyle/>
          <a:p>
            <a:r>
              <a:rPr lang="en-US" dirty="0" smtClean="0"/>
              <a:t>Schema –  The structure of the database (what tables exist, what data they have in them, how are tables linked together)</a:t>
            </a:r>
          </a:p>
          <a:p>
            <a:r>
              <a:rPr lang="en-US" dirty="0" smtClean="0"/>
              <a:t>Data Dictionary  - data about how the database is laid out, what types of data types exist and other metadata.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27650" name="Rectangle 3"/>
          <p:cNvSpPr>
            <a:spLocks noGrp="1" noChangeArrowheads="1"/>
          </p:cNvSpPr>
          <p:nvPr>
            <p:ph idx="1"/>
          </p:nvPr>
        </p:nvSpPr>
        <p:spPr>
          <a:xfrm>
            <a:off x="6172200" y="1775191"/>
            <a:ext cx="2514600" cy="4625609"/>
          </a:xfrm>
        </p:spPr>
        <p:txBody>
          <a:bodyPr/>
          <a:lstStyle/>
          <a:p>
            <a:r>
              <a:rPr lang="en-US" dirty="0" smtClean="0"/>
              <a:t>View – a window that provides a user only the data they are allowed to access</a:t>
            </a:r>
          </a:p>
          <a:p>
            <a:endParaRPr lang="en-US" dirty="0" smtClean="0"/>
          </a:p>
        </p:txBody>
      </p:sp>
      <p:pic>
        <p:nvPicPr>
          <p:cNvPr id="27651" name="Picture 4" descr="view"/>
          <p:cNvPicPr>
            <a:picLocks noChangeAspect="1" noChangeArrowheads="1"/>
          </p:cNvPicPr>
          <p:nvPr/>
        </p:nvPicPr>
        <p:blipFill>
          <a:blip r:embed="rId2" cstate="print"/>
          <a:srcRect/>
          <a:stretch>
            <a:fillRect/>
          </a:stretch>
        </p:blipFill>
        <p:spPr bwMode="auto">
          <a:xfrm>
            <a:off x="152400" y="1600200"/>
            <a:ext cx="5790947" cy="5105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SQL</a:t>
            </a:r>
            <a:endParaRPr lang="en-US" dirty="0"/>
          </a:p>
        </p:txBody>
      </p:sp>
      <p:sp>
        <p:nvSpPr>
          <p:cNvPr id="28674" name="Rectangle 3"/>
          <p:cNvSpPr>
            <a:spLocks noGrp="1" noChangeArrowheads="1"/>
          </p:cNvSpPr>
          <p:nvPr>
            <p:ph idx="1"/>
          </p:nvPr>
        </p:nvSpPr>
        <p:spPr/>
        <p:txBody>
          <a:bodyPr/>
          <a:lstStyle/>
          <a:p>
            <a:r>
              <a:rPr lang="en-US" dirty="0" smtClean="0"/>
              <a:t>SQL – Structured query language - a standardized language for accessing databases, uses</a:t>
            </a:r>
            <a:r>
              <a:rPr lang="en-US" i="1" dirty="0" smtClean="0"/>
              <a:t> natural language </a:t>
            </a:r>
            <a:endParaRPr lang="en-US" dirty="0" smtClean="0"/>
          </a:p>
          <a:p>
            <a:endParaRPr lang="en-US" dirty="0" smtClean="0"/>
          </a:p>
          <a:p>
            <a:pPr algn="ctr">
              <a:buNone/>
            </a:pPr>
            <a:r>
              <a:rPr lang="en-US" dirty="0" smtClean="0"/>
              <a:t>SQL example next page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(921)</a:t>
            </a:r>
            <a:endParaRPr lang="en-US" dirty="0"/>
          </a:p>
        </p:txBody>
      </p:sp>
      <p:sp>
        <p:nvSpPr>
          <p:cNvPr id="3" name="Content Placeholder 2"/>
          <p:cNvSpPr>
            <a:spLocks noGrp="1"/>
          </p:cNvSpPr>
          <p:nvPr>
            <p:ph idx="1"/>
          </p:nvPr>
        </p:nvSpPr>
        <p:spPr/>
        <p:txBody>
          <a:bodyPr/>
          <a:lstStyle/>
          <a:p>
            <a:pPr>
              <a:buNone/>
            </a:pPr>
            <a:r>
              <a:rPr lang="en-US" dirty="0" smtClean="0"/>
              <a:t>Proper application security requires that security is a primary concern in the development process*. Security should be: </a:t>
            </a:r>
          </a:p>
          <a:p>
            <a:pPr lvl="1"/>
            <a:r>
              <a:rPr lang="en-US" dirty="0" smtClean="0"/>
              <a:t>interwoven into the core of a product and </a:t>
            </a:r>
          </a:p>
          <a:p>
            <a:pPr lvl="1"/>
            <a:r>
              <a:rPr lang="en-US" dirty="0" smtClean="0"/>
              <a:t>provide protection at different layers. </a:t>
            </a:r>
          </a:p>
          <a:p>
            <a:pPr lvl="1"/>
            <a:r>
              <a:rPr lang="en-US" dirty="0" smtClean="0"/>
              <a:t>Security should NOT be tried to applied on later*.</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Example</a:t>
            </a:r>
            <a:endParaRPr lang="en-US" dirty="0"/>
          </a:p>
        </p:txBody>
      </p:sp>
      <p:sp>
        <p:nvSpPr>
          <p:cNvPr id="3" name="Content Placeholder 2"/>
          <p:cNvSpPr>
            <a:spLocks noGrp="1"/>
          </p:cNvSpPr>
          <p:nvPr>
            <p:ph idx="1"/>
          </p:nvPr>
        </p:nvSpPr>
        <p:spPr/>
        <p:txBody>
          <a:bodyPr>
            <a:normAutofit/>
          </a:bodyPr>
          <a:lstStyle/>
          <a:p>
            <a:pPr>
              <a:buNone/>
            </a:pPr>
            <a:r>
              <a:rPr lang="en-US" sz="2800" dirty="0" smtClean="0"/>
              <a:t>SELECT </a:t>
            </a:r>
            <a:r>
              <a:rPr lang="en-US" sz="2800" dirty="0" err="1" smtClean="0"/>
              <a:t>id,email</a:t>
            </a:r>
            <a:r>
              <a:rPr lang="en-US" sz="2800" dirty="0" smtClean="0"/>
              <a:t>, address FROM users WHERE id=10;</a:t>
            </a:r>
          </a:p>
          <a:p>
            <a:pPr>
              <a:buNone/>
            </a:pPr>
            <a:endParaRPr lang="en-US" sz="2800" dirty="0" smtClean="0"/>
          </a:p>
          <a:p>
            <a:pPr>
              <a:buNone/>
            </a:pPr>
            <a:r>
              <a:rPr lang="en-US" sz="2800" dirty="0" smtClean="0"/>
              <a:t>Would return</a:t>
            </a:r>
          </a:p>
          <a:p>
            <a:pPr>
              <a:buNone/>
            </a:pPr>
            <a:r>
              <a:rPr lang="en-US" sz="2800" dirty="0" smtClean="0"/>
              <a:t>10, </a:t>
            </a:r>
            <a:r>
              <a:rPr lang="en-US" sz="2800" dirty="0" smtClean="0">
                <a:hlinkClick r:id="rId2"/>
              </a:rPr>
              <a:t>brianb@somewhere.com</a:t>
            </a:r>
            <a:r>
              <a:rPr lang="en-US" sz="2800" dirty="0" smtClean="0"/>
              <a:t>, 1014 Somewhere Dr.</a:t>
            </a:r>
          </a:p>
          <a:p>
            <a:endParaRPr lang="en-US" sz="2800" dirty="0"/>
          </a:p>
        </p:txBody>
      </p:sp>
      <p:pic>
        <p:nvPicPr>
          <p:cNvPr id="5" name="Picture 4" descr="relational-db3"/>
          <p:cNvPicPr>
            <a:picLocks noChangeAspect="1" noChangeArrowheads="1"/>
          </p:cNvPicPr>
          <p:nvPr/>
        </p:nvPicPr>
        <p:blipFill>
          <a:blip r:embed="rId3" cstate="print"/>
          <a:srcRect/>
          <a:stretch>
            <a:fillRect/>
          </a:stretch>
        </p:blipFill>
        <p:spPr bwMode="auto">
          <a:xfrm>
            <a:off x="0" y="4295775"/>
            <a:ext cx="9191625" cy="25622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mtClean="0"/>
              <a:t>Database Integrity Concepts (940)</a:t>
            </a:r>
          </a:p>
        </p:txBody>
      </p:sp>
      <p:sp>
        <p:nvSpPr>
          <p:cNvPr id="29699" name="Rectangle 3"/>
          <p:cNvSpPr>
            <a:spLocks noGrp="1" noChangeArrowheads="1"/>
          </p:cNvSpPr>
          <p:nvPr>
            <p:ph idx="1"/>
          </p:nvPr>
        </p:nvSpPr>
        <p:spPr/>
        <p:txBody>
          <a:bodyPr>
            <a:normAutofit fontScale="70000" lnSpcReduction="20000"/>
          </a:bodyPr>
          <a:lstStyle/>
          <a:p>
            <a:pPr>
              <a:buNone/>
            </a:pPr>
            <a:r>
              <a:rPr lang="en-US" dirty="0" smtClean="0"/>
              <a:t>Transaction* – a series of database updates that are grouped together, such that all updates occur or NONE of them occur.</a:t>
            </a:r>
          </a:p>
          <a:p>
            <a:endParaRPr lang="en-US" dirty="0" smtClean="0"/>
          </a:p>
          <a:p>
            <a:pPr>
              <a:buNone/>
            </a:pPr>
            <a:r>
              <a:rPr lang="en-US" dirty="0" smtClean="0"/>
              <a:t>Example </a:t>
            </a:r>
          </a:p>
          <a:p>
            <a:pPr lvl="1"/>
            <a:r>
              <a:rPr lang="en-US" dirty="0" smtClean="0"/>
              <a:t>when transferring money from accounts in a bank, a transaction MUST occur</a:t>
            </a:r>
          </a:p>
          <a:p>
            <a:pPr lvl="1"/>
            <a:r>
              <a:rPr lang="en-US" dirty="0" smtClean="0"/>
              <a:t>Money is deducted from account #1</a:t>
            </a:r>
          </a:p>
          <a:p>
            <a:pPr lvl="1"/>
            <a:r>
              <a:rPr lang="en-US" dirty="0" smtClean="0"/>
              <a:t>Money is added to account #2</a:t>
            </a:r>
          </a:p>
          <a:p>
            <a:endParaRPr lang="en-US" dirty="0" smtClean="0"/>
          </a:p>
          <a:p>
            <a:r>
              <a:rPr lang="en-US" dirty="0" smtClean="0"/>
              <a:t>If either of these fail the completed change should be voided, this change is called a</a:t>
            </a:r>
            <a:r>
              <a:rPr lang="en-US" i="1" dirty="0" smtClean="0"/>
              <a:t> rollback</a:t>
            </a:r>
            <a:r>
              <a:rPr lang="en-US" dirty="0" smtClean="0"/>
              <a:t>*! If the transaction succeeds we finalize it with a </a:t>
            </a:r>
            <a:r>
              <a:rPr lang="en-US" i="1" dirty="0" smtClean="0"/>
              <a:t>commit</a:t>
            </a:r>
            <a:r>
              <a:rPr lang="en-US" dirty="0" smtClean="0"/>
              <a:t>* which makes the change and lets the new contents be viewed by other queries.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mtClean="0"/>
              <a:t>Database Integrity Concepts (940)</a:t>
            </a:r>
          </a:p>
        </p:txBody>
      </p:sp>
      <p:sp>
        <p:nvSpPr>
          <p:cNvPr id="30723" name="Rectangle 3"/>
          <p:cNvSpPr>
            <a:spLocks noGrp="1" noChangeArrowheads="1"/>
          </p:cNvSpPr>
          <p:nvPr>
            <p:ph idx="1"/>
          </p:nvPr>
        </p:nvSpPr>
        <p:spPr/>
        <p:txBody>
          <a:bodyPr/>
          <a:lstStyle/>
          <a:p>
            <a:pPr>
              <a:buNone/>
            </a:pPr>
            <a:r>
              <a:rPr lang="en-US" dirty="0" smtClean="0"/>
              <a:t>Referential integrity* – assures that any foreign key has a matching primary key.</a:t>
            </a:r>
          </a:p>
          <a:p>
            <a:pPr>
              <a:buNone/>
            </a:pPr>
            <a:endParaRPr lang="en-US" dirty="0" smtClean="0"/>
          </a:p>
          <a:p>
            <a:pPr algn="ctr">
              <a:buNone/>
            </a:pPr>
            <a:r>
              <a:rPr lang="en-US" dirty="0" smtClean="0"/>
              <a:t>Referential integrity Example next slide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Referential Integrity Example</a:t>
            </a:r>
            <a:endParaRPr lang="en-US" dirty="0"/>
          </a:p>
        </p:txBody>
      </p:sp>
      <p:sp>
        <p:nvSpPr>
          <p:cNvPr id="3" name="Content Placeholder 2"/>
          <p:cNvSpPr>
            <a:spLocks noGrp="1"/>
          </p:cNvSpPr>
          <p:nvPr>
            <p:ph idx="1"/>
          </p:nvPr>
        </p:nvSpPr>
        <p:spPr/>
        <p:txBody>
          <a:bodyPr/>
          <a:lstStyle/>
          <a:p>
            <a:pPr>
              <a:buNone/>
            </a:pPr>
            <a:r>
              <a:rPr lang="en-US" dirty="0" smtClean="0"/>
              <a:t>There MUST exist a entry in the car table with ID 5,14, and 7, since there is a foreign key in the users table that reference these values in the car table.</a:t>
            </a:r>
          </a:p>
          <a:p>
            <a:endParaRPr lang="en-US" dirty="0"/>
          </a:p>
        </p:txBody>
      </p:sp>
      <p:pic>
        <p:nvPicPr>
          <p:cNvPr id="4" name="Picture 4" descr="relational-db1"/>
          <p:cNvPicPr>
            <a:picLocks noChangeAspect="1" noChangeArrowheads="1"/>
          </p:cNvPicPr>
          <p:nvPr/>
        </p:nvPicPr>
        <p:blipFill>
          <a:blip r:embed="rId2" cstate="print"/>
          <a:srcRect/>
          <a:stretch>
            <a:fillRect/>
          </a:stretch>
        </p:blipFill>
        <p:spPr bwMode="auto">
          <a:xfrm>
            <a:off x="-47625" y="4295775"/>
            <a:ext cx="9191625" cy="25622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ACID</a:t>
            </a:r>
          </a:p>
        </p:txBody>
      </p:sp>
      <p:sp>
        <p:nvSpPr>
          <p:cNvPr id="31747" name="Rectangle 3"/>
          <p:cNvSpPr>
            <a:spLocks noGrp="1" noChangeArrowheads="1"/>
          </p:cNvSpPr>
          <p:nvPr>
            <p:ph idx="1"/>
          </p:nvPr>
        </p:nvSpPr>
        <p:spPr/>
        <p:txBody>
          <a:bodyPr>
            <a:normAutofit fontScale="92500" lnSpcReduction="10000"/>
          </a:bodyPr>
          <a:lstStyle/>
          <a:p>
            <a:pPr>
              <a:buNone/>
            </a:pPr>
            <a:r>
              <a:rPr lang="en-US" dirty="0" smtClean="0"/>
              <a:t>ACID*</a:t>
            </a:r>
          </a:p>
          <a:p>
            <a:pPr lvl="1"/>
            <a:r>
              <a:rPr lang="en-US" dirty="0" smtClean="0"/>
              <a:t>Atomicity* – Database changes are </a:t>
            </a:r>
            <a:r>
              <a:rPr lang="en-US" i="1" dirty="0" smtClean="0"/>
              <a:t>atomic*</a:t>
            </a:r>
            <a:r>
              <a:rPr lang="en-US" dirty="0" smtClean="0"/>
              <a:t>, all changes in a transaction take place or none do.</a:t>
            </a:r>
          </a:p>
          <a:p>
            <a:pPr lvl="1"/>
            <a:r>
              <a:rPr lang="en-US" dirty="0" smtClean="0"/>
              <a:t>Consistency* – all data is consistent within the database</a:t>
            </a:r>
          </a:p>
          <a:p>
            <a:pPr lvl="1"/>
            <a:r>
              <a:rPr lang="en-US" dirty="0" smtClean="0"/>
              <a:t>Isolation* – database transactions do not interfere with each other. The results of a running transaction is not available into another process until the transaction is complete.</a:t>
            </a:r>
          </a:p>
          <a:p>
            <a:pPr lvl="1"/>
            <a:r>
              <a:rPr lang="en-US" dirty="0" smtClean="0"/>
              <a:t>Durability* – Once the transaction is committed it is permanent.</a:t>
            </a:r>
          </a:p>
          <a:p>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mtClean="0"/>
              <a:t>Database Security Concerns (942)</a:t>
            </a:r>
          </a:p>
        </p:txBody>
      </p:sp>
      <p:sp>
        <p:nvSpPr>
          <p:cNvPr id="32771" name="Rectangle 3"/>
          <p:cNvSpPr>
            <a:spLocks noGrp="1" noChangeArrowheads="1"/>
          </p:cNvSpPr>
          <p:nvPr>
            <p:ph idx="1"/>
          </p:nvPr>
        </p:nvSpPr>
        <p:spPr/>
        <p:txBody>
          <a:bodyPr/>
          <a:lstStyle/>
          <a:p>
            <a:r>
              <a:rPr lang="en-US" dirty="0" smtClean="0"/>
              <a:t>Aggregation – combining data from multiple sources that you might have access to at one time, but not together.</a:t>
            </a:r>
          </a:p>
          <a:p>
            <a:r>
              <a:rPr lang="en-US" dirty="0" smtClean="0"/>
              <a:t>Inference – the intended result of aggregation, when someone deduces something from other information.</a:t>
            </a:r>
          </a:p>
          <a:p>
            <a:endParaRPr lang="en-US" dirty="0" smtClean="0"/>
          </a:p>
          <a:p>
            <a:endParaRPr lang="en-US" dirty="0" smtClean="0"/>
          </a:p>
          <a:p>
            <a:pPr algn="ctr">
              <a:buNone/>
            </a:pPr>
            <a:r>
              <a:rPr lang="en-US" dirty="0" smtClean="0"/>
              <a:t>more</a:t>
            </a:r>
          </a:p>
          <a:p>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Database security countermeasures (944)</a:t>
            </a:r>
          </a:p>
        </p:txBody>
      </p:sp>
      <p:sp>
        <p:nvSpPr>
          <p:cNvPr id="33795" name="Rectangle 3"/>
          <p:cNvSpPr>
            <a:spLocks noGrp="1" noChangeArrowheads="1"/>
          </p:cNvSpPr>
          <p:nvPr>
            <p:ph idx="1"/>
          </p:nvPr>
        </p:nvSpPr>
        <p:spPr/>
        <p:txBody>
          <a:bodyPr/>
          <a:lstStyle/>
          <a:p>
            <a:r>
              <a:rPr lang="en-US" dirty="0" smtClean="0"/>
              <a:t>Content dependant access control – </a:t>
            </a:r>
          </a:p>
          <a:p>
            <a:r>
              <a:rPr lang="en-US" dirty="0" smtClean="0"/>
              <a:t>Context dependant access control – database looks at other stuff you are accessing to determine whether that or not you should be able to access something now.</a:t>
            </a:r>
          </a:p>
          <a:p>
            <a:r>
              <a:rPr lang="en-US" dirty="0" smtClean="0"/>
              <a:t>Cell suppression – a technique used to hide specific cells that contain information that could be used in an inference attack.</a:t>
            </a:r>
          </a:p>
          <a:p>
            <a:pPr algn="ctr">
              <a:buNone/>
            </a:pPr>
            <a:r>
              <a:rPr lang="en-US" dirty="0" smtClean="0"/>
              <a:t>more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mtClean="0"/>
              <a:t>Database security countermeasures</a:t>
            </a:r>
          </a:p>
        </p:txBody>
      </p:sp>
      <p:sp>
        <p:nvSpPr>
          <p:cNvPr id="34819" name="Rectangle 3"/>
          <p:cNvSpPr>
            <a:spLocks noGrp="1" noChangeArrowheads="1"/>
          </p:cNvSpPr>
          <p:nvPr>
            <p:ph idx="1"/>
          </p:nvPr>
        </p:nvSpPr>
        <p:spPr/>
        <p:txBody>
          <a:bodyPr>
            <a:normAutofit fontScale="92500" lnSpcReduction="10000"/>
          </a:bodyPr>
          <a:lstStyle/>
          <a:p>
            <a:r>
              <a:rPr lang="en-US" dirty="0" smtClean="0"/>
              <a:t>Partitioning a database – splitting the data up into multiple parts</a:t>
            </a:r>
          </a:p>
          <a:p>
            <a:r>
              <a:rPr lang="en-US" dirty="0" smtClean="0"/>
              <a:t>Noise and perturbation – inserting bogus information in hopes of misdirecting an attacker.</a:t>
            </a:r>
          </a:p>
          <a:p>
            <a:r>
              <a:rPr lang="en-US" dirty="0" smtClean="0"/>
              <a:t>Views – setup very specific views of data only showing the data that person or group absolutely needs to see.</a:t>
            </a:r>
          </a:p>
          <a:p>
            <a:endParaRPr lang="en-US" dirty="0" smtClean="0"/>
          </a:p>
          <a:p>
            <a:endParaRPr lang="en-US" dirty="0" smtClean="0"/>
          </a:p>
          <a:p>
            <a:pPr algn="ctr">
              <a:buNone/>
            </a:pPr>
            <a:r>
              <a:rPr lang="en-US" dirty="0" smtClean="0"/>
              <a:t>more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1"/>
          <p:cNvSpPr>
            <a:spLocks noGrp="1" noChangeArrowheads="1"/>
          </p:cNvSpPr>
          <p:nvPr>
            <p:ph type="title"/>
          </p:nvPr>
        </p:nvSpPr>
        <p:spPr>
          <a:xfrm>
            <a:off x="457200" y="304800"/>
            <a:ext cx="8229600" cy="1143000"/>
          </a:xfrm>
        </p:spPr>
        <p:txBody>
          <a:bodyPr/>
          <a:lstStyle/>
          <a:p>
            <a:pPr eaLnBrk="1" hangingPunct="1"/>
            <a:r>
              <a:rPr lang="en-US" sz="4000" smtClean="0"/>
              <a:t>Database Security Countermeasures</a:t>
            </a:r>
          </a:p>
        </p:txBody>
      </p:sp>
      <p:sp>
        <p:nvSpPr>
          <p:cNvPr id="35843" name="Rectangle 3"/>
          <p:cNvSpPr>
            <a:spLocks noGrp="1" noChangeArrowheads="1"/>
          </p:cNvSpPr>
          <p:nvPr>
            <p:ph type="body" sz="half" idx="1"/>
          </p:nvPr>
        </p:nvSpPr>
        <p:spPr>
          <a:xfrm>
            <a:off x="152400" y="1600200"/>
            <a:ext cx="8763000" cy="1981200"/>
          </a:xfrm>
        </p:spPr>
        <p:txBody>
          <a:bodyPr/>
          <a:lstStyle/>
          <a:p>
            <a:pPr eaLnBrk="1" hangingPunct="1"/>
            <a:r>
              <a:rPr lang="en-US" sz="2800" smtClean="0"/>
              <a:t>Polyinstantiation* – creating multiple entries into a database for a primary key, using mis-information to stop inference attacks. (see bottom of 946 with the “Oklahoma example”)</a:t>
            </a:r>
          </a:p>
          <a:p>
            <a:pPr eaLnBrk="1" hangingPunct="1"/>
            <a:endParaRPr lang="en-US" sz="2800" dirty="0" smtClean="0"/>
          </a:p>
        </p:txBody>
      </p:sp>
      <p:graphicFrame>
        <p:nvGraphicFramePr>
          <p:cNvPr id="278575" name="Group 47"/>
          <p:cNvGraphicFramePr>
            <a:graphicFrameLocks noGrp="1"/>
          </p:cNvGraphicFramePr>
          <p:nvPr>
            <p:ph sz="half" idx="2"/>
          </p:nvPr>
        </p:nvGraphicFramePr>
        <p:xfrm>
          <a:off x="152400" y="3657600"/>
          <a:ext cx="8839200" cy="2209800"/>
        </p:xfrm>
        <a:graphic>
          <a:graphicData uri="http://schemas.openxmlformats.org/drawingml/2006/table">
            <a:tbl>
              <a:tblPr/>
              <a:tblGrid>
                <a:gridCol w="1768475"/>
                <a:gridCol w="1812925"/>
                <a:gridCol w="1722438"/>
                <a:gridCol w="1706562"/>
                <a:gridCol w="18288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Cargo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Origin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Destination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Top Secret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Oklahoma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Weapons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Delaware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Ukraine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Un-classified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Oklahoma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Food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Delaware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Africa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0" name="Text Box 48"/>
          <p:cNvSpPr txBox="1">
            <a:spLocks noChangeArrowheads="1"/>
          </p:cNvSpPr>
          <p:nvPr/>
        </p:nvSpPr>
        <p:spPr bwMode="auto">
          <a:xfrm>
            <a:off x="152400" y="5943600"/>
            <a:ext cx="8839200" cy="457200"/>
          </a:xfrm>
          <a:prstGeom prst="rect">
            <a:avLst/>
          </a:prstGeom>
          <a:noFill/>
          <a:ln w="9525">
            <a:noFill/>
            <a:miter lim="800000"/>
            <a:headEnd/>
            <a:tailEnd/>
          </a:ln>
        </p:spPr>
        <p:txBody>
          <a:bodyPr>
            <a:spAutoFit/>
          </a:bodyPr>
          <a:lstStyle/>
          <a:p>
            <a:pPr algn="ctr">
              <a:spcBef>
                <a:spcPct val="50000"/>
              </a:spcBef>
            </a:pPr>
            <a:r>
              <a:rPr lang="en-US" sz="2400"/>
              <a:t>(more)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Other database related terms</a:t>
            </a:r>
          </a:p>
        </p:txBody>
      </p:sp>
      <p:sp>
        <p:nvSpPr>
          <p:cNvPr id="36867" name="Rectangle 3"/>
          <p:cNvSpPr>
            <a:spLocks noGrp="1" noChangeArrowheads="1"/>
          </p:cNvSpPr>
          <p:nvPr>
            <p:ph idx="1"/>
          </p:nvPr>
        </p:nvSpPr>
        <p:spPr/>
        <p:txBody>
          <a:bodyPr/>
          <a:lstStyle/>
          <a:p>
            <a:r>
              <a:rPr lang="en-US" dirty="0" smtClean="0"/>
              <a:t>Data warehousing* – combining data from multiple databases into one large database, then redundant information is removed (</a:t>
            </a:r>
            <a:r>
              <a:rPr lang="en-US" i="1" dirty="0" smtClean="0"/>
              <a:t>normalized)</a:t>
            </a:r>
            <a:endParaRPr lang="en-US" dirty="0" smtClean="0"/>
          </a:p>
          <a:p>
            <a:r>
              <a:rPr lang="en-US" dirty="0" smtClean="0"/>
              <a:t>Data mining* – analyzing warehoused data with automated tools to find trends, correlations, relationships etc that are not readily apparent.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mtClean="0"/>
              <a:t>Why is security usually overlooked during development?</a:t>
            </a:r>
          </a:p>
        </p:txBody>
      </p:sp>
      <p:sp>
        <p:nvSpPr>
          <p:cNvPr id="4099" name="Rectangle 3"/>
          <p:cNvSpPr>
            <a:spLocks noGrp="1" noChangeArrowheads="1"/>
          </p:cNvSpPr>
          <p:nvPr>
            <p:ph idx="1"/>
          </p:nvPr>
        </p:nvSpPr>
        <p:spPr/>
        <p:txBody>
          <a:bodyPr>
            <a:normAutofit lnSpcReduction="10000"/>
          </a:bodyPr>
          <a:lstStyle/>
          <a:p>
            <a:pPr>
              <a:buNone/>
            </a:pPr>
            <a:r>
              <a:rPr lang="en-US" dirty="0" smtClean="0"/>
              <a:t>Often people try to secures the perimeter and leave internal applications wide open. </a:t>
            </a:r>
          </a:p>
          <a:p>
            <a:endParaRPr lang="en-US" dirty="0" smtClean="0"/>
          </a:p>
          <a:p>
            <a:pPr>
              <a:buNone/>
            </a:pPr>
            <a:r>
              <a:rPr lang="en-US" dirty="0" smtClean="0"/>
              <a:t>This happens because:</a:t>
            </a:r>
          </a:p>
          <a:p>
            <a:pPr lvl="1"/>
            <a:r>
              <a:rPr lang="en-US" dirty="0" smtClean="0"/>
              <a:t>In the past, security was often not a concern as systems were less connected</a:t>
            </a:r>
          </a:p>
          <a:p>
            <a:pPr lvl="1"/>
            <a:r>
              <a:rPr lang="en-US" dirty="0" smtClean="0"/>
              <a:t>Software developers are not usually security people</a:t>
            </a:r>
          </a:p>
          <a:p>
            <a:pPr lvl="1"/>
            <a:r>
              <a:rPr lang="en-US" dirty="0" smtClean="0"/>
              <a:t>Vendors want to rush out a product to market, security slows things down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Database Programming Interfaces</a:t>
            </a:r>
          </a:p>
        </p:txBody>
      </p:sp>
      <p:sp>
        <p:nvSpPr>
          <p:cNvPr id="37891" name="Rectangle 3"/>
          <p:cNvSpPr>
            <a:spLocks noGrp="1" noChangeArrowheads="1"/>
          </p:cNvSpPr>
          <p:nvPr>
            <p:ph idx="1"/>
          </p:nvPr>
        </p:nvSpPr>
        <p:spPr>
          <a:xfrm>
            <a:off x="152400" y="1524000"/>
            <a:ext cx="8839200" cy="5181600"/>
          </a:xfrm>
        </p:spPr>
        <p:txBody>
          <a:bodyPr/>
          <a:lstStyle/>
          <a:p>
            <a:pPr eaLnBrk="1" hangingPunct="1">
              <a:buNone/>
            </a:pPr>
            <a:r>
              <a:rPr lang="en-US" dirty="0" smtClean="0"/>
              <a:t>There are common interfaces created to provide programmatic access to data in databases that we will discuss on the upcoming slides.</a:t>
            </a:r>
          </a:p>
          <a:p>
            <a:pPr eaLnBrk="1" hangingPunct="1"/>
            <a:endParaRPr lang="en-US" dirty="0" smtClean="0"/>
          </a:p>
          <a:p>
            <a:pPr lvl="1"/>
            <a:r>
              <a:rPr lang="en-US" dirty="0" smtClean="0"/>
              <a:t>ODBC</a:t>
            </a:r>
          </a:p>
          <a:p>
            <a:pPr lvl="1"/>
            <a:r>
              <a:rPr lang="en-US" dirty="0" smtClean="0"/>
              <a:t>OLE DB</a:t>
            </a:r>
          </a:p>
          <a:p>
            <a:pPr lvl="1"/>
            <a:r>
              <a:rPr lang="en-US" dirty="0" smtClean="0"/>
              <a:t>Active X Data Objects (ADO)</a:t>
            </a:r>
          </a:p>
          <a:p>
            <a:pPr lvl="1"/>
            <a:r>
              <a:rPr lang="en-US" dirty="0" smtClean="0"/>
              <a:t>JDBC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Database Interfaces (935)</a:t>
            </a:r>
          </a:p>
        </p:txBody>
      </p:sp>
      <p:sp>
        <p:nvSpPr>
          <p:cNvPr id="38915" name="Rectangle 3"/>
          <p:cNvSpPr>
            <a:spLocks noGrp="1" noChangeArrowheads="1"/>
          </p:cNvSpPr>
          <p:nvPr>
            <p:ph idx="1"/>
          </p:nvPr>
        </p:nvSpPr>
        <p:spPr/>
        <p:txBody>
          <a:bodyPr/>
          <a:lstStyle/>
          <a:p>
            <a:r>
              <a:rPr lang="en-US" dirty="0" smtClean="0"/>
              <a:t>ODBC - and API that allows an application to access a local or remote database. ODBC tracks down the necessary database specific driver and translates the request into the specific database commands for that database.</a:t>
            </a:r>
          </a:p>
          <a:p>
            <a:pPr lvl="1"/>
            <a:r>
              <a:rPr lang="en-US" dirty="0" smtClean="0"/>
              <a:t>Allows SQL commands</a:t>
            </a:r>
          </a:p>
          <a:p>
            <a:pPr lvl="1"/>
            <a:r>
              <a:rPr lang="en-US" dirty="0" smtClean="0"/>
              <a:t>Requires a Data Source Name (DSN)*</a:t>
            </a:r>
          </a:p>
          <a:p>
            <a:pPr lvl="1"/>
            <a:r>
              <a:rPr lang="en-US" dirty="0" smtClean="0"/>
              <a:t>Heavily used</a:t>
            </a:r>
          </a:p>
          <a:p>
            <a:endParaRPr lang="en-US" dirty="0" smtClean="0"/>
          </a:p>
          <a:p>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Database Interfaces (936)</a:t>
            </a:r>
          </a:p>
        </p:txBody>
      </p:sp>
      <p:sp>
        <p:nvSpPr>
          <p:cNvPr id="39939" name="Rectangle 3"/>
          <p:cNvSpPr>
            <a:spLocks noGrp="1" noChangeArrowheads="1"/>
          </p:cNvSpPr>
          <p:nvPr>
            <p:ph idx="1"/>
          </p:nvPr>
        </p:nvSpPr>
        <p:spPr/>
        <p:txBody>
          <a:bodyPr/>
          <a:lstStyle/>
          <a:p>
            <a:pPr>
              <a:buNone/>
            </a:pPr>
            <a:r>
              <a:rPr lang="en-US" dirty="0" smtClean="0"/>
              <a:t>OLE DB  </a:t>
            </a:r>
          </a:p>
          <a:p>
            <a:r>
              <a:rPr lang="en-US" dirty="0" smtClean="0"/>
              <a:t>Used only by Microsoft as to support non-database types of data storage. </a:t>
            </a:r>
          </a:p>
          <a:p>
            <a:pPr lvl="1"/>
            <a:r>
              <a:rPr lang="en-US" dirty="0" smtClean="0"/>
              <a:t>Storage types that don’t provide SQL support</a:t>
            </a:r>
          </a:p>
          <a:p>
            <a:r>
              <a:rPr lang="en-US" dirty="0" smtClean="0"/>
              <a:t>Uses ActiveX data objects</a:t>
            </a:r>
          </a:p>
          <a:p>
            <a:endParaRPr lang="en-US" dirty="0" smtClean="0"/>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smtClean="0"/>
              <a:t>Database Programming Interfaces (936)</a:t>
            </a:r>
          </a:p>
        </p:txBody>
      </p:sp>
      <p:sp>
        <p:nvSpPr>
          <p:cNvPr id="40963" name="Rectangle 3"/>
          <p:cNvSpPr>
            <a:spLocks noGrp="1" noChangeArrowheads="1"/>
          </p:cNvSpPr>
          <p:nvPr>
            <p:ph idx="1"/>
          </p:nvPr>
        </p:nvSpPr>
        <p:spPr/>
        <p:txBody>
          <a:bodyPr/>
          <a:lstStyle/>
          <a:p>
            <a:pPr>
              <a:buNone/>
            </a:pPr>
            <a:r>
              <a:rPr lang="en-US" dirty="0" smtClean="0"/>
              <a:t>Active X data Objects (ADO) – another Microsoft database technology. </a:t>
            </a:r>
          </a:p>
          <a:p>
            <a:pPr lvl="1"/>
            <a:r>
              <a:rPr lang="en-US" dirty="0" smtClean="0"/>
              <a:t>High level data access programming interface</a:t>
            </a:r>
          </a:p>
          <a:p>
            <a:pPr lvl="1"/>
            <a:r>
              <a:rPr lang="en-US" dirty="0" smtClean="0"/>
              <a:t>It’s a set of COM objects for accessing data sources not just databases</a:t>
            </a:r>
          </a:p>
          <a:p>
            <a:pPr lvl="1"/>
            <a:r>
              <a:rPr lang="en-US" dirty="0" smtClean="0"/>
              <a:t>Doesn’t require SQL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Database Interfaces (936)</a:t>
            </a:r>
          </a:p>
        </p:txBody>
      </p:sp>
      <p:sp>
        <p:nvSpPr>
          <p:cNvPr id="41987" name="Rectangle 3"/>
          <p:cNvSpPr>
            <a:spLocks noGrp="1" noChangeArrowheads="1"/>
          </p:cNvSpPr>
          <p:nvPr>
            <p:ph idx="1"/>
          </p:nvPr>
        </p:nvSpPr>
        <p:spPr/>
        <p:txBody>
          <a:bodyPr/>
          <a:lstStyle/>
          <a:p>
            <a:pPr>
              <a:buNone/>
            </a:pPr>
            <a:r>
              <a:rPr lang="en-US" dirty="0" smtClean="0"/>
              <a:t>JDBC – An </a:t>
            </a:r>
            <a:r>
              <a:rPr lang="en-US" i="1" dirty="0" smtClean="0"/>
              <a:t>Application Programming Interface </a:t>
            </a:r>
            <a:r>
              <a:rPr lang="en-US" dirty="0" smtClean="0"/>
              <a:t>(</a:t>
            </a:r>
            <a:r>
              <a:rPr lang="en-US" i="1" dirty="0" smtClean="0"/>
              <a:t>API</a:t>
            </a:r>
            <a:r>
              <a:rPr lang="en-US" dirty="0" smtClean="0"/>
              <a:t>) that allows Java applications to communicate with a database. </a:t>
            </a:r>
          </a:p>
          <a:p>
            <a:pPr lvl="1"/>
            <a:r>
              <a:rPr lang="en-US" dirty="0" smtClean="0"/>
              <a:t>Similar to ODBC, but made to be used with JAVA</a:t>
            </a:r>
          </a:p>
          <a:p>
            <a:pPr lvl="1"/>
            <a:r>
              <a:rPr lang="en-US" dirty="0" smtClean="0"/>
              <a:t>Allows execution of SQL statements.</a:t>
            </a:r>
          </a:p>
          <a:p>
            <a:pPr lvl="1"/>
            <a:r>
              <a:rPr lang="en-US" dirty="0" smtClean="0"/>
              <a:t>Heavily used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p:txBody>
          <a:bodyPr/>
          <a:lstStyle/>
          <a:p>
            <a:pPr eaLnBrk="1" hangingPunct="1"/>
            <a:r>
              <a:rPr lang="en-US" smtClean="0"/>
              <a:t>Software System Development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System Development (951)</a:t>
            </a:r>
          </a:p>
        </p:txBody>
      </p:sp>
      <p:sp>
        <p:nvSpPr>
          <p:cNvPr id="44035" name="Rectangle 3"/>
          <p:cNvSpPr>
            <a:spLocks noGrp="1" noChangeArrowheads="1"/>
          </p:cNvSpPr>
          <p:nvPr>
            <p:ph idx="1"/>
          </p:nvPr>
        </p:nvSpPr>
        <p:spPr/>
        <p:txBody>
          <a:bodyPr>
            <a:normAutofit fontScale="92500" lnSpcReduction="20000"/>
          </a:bodyPr>
          <a:lstStyle/>
          <a:p>
            <a:pPr>
              <a:buNone/>
            </a:pPr>
            <a:r>
              <a:rPr lang="en-US" dirty="0" smtClean="0"/>
              <a:t>Security is most effective if it is planed and designed from the </a:t>
            </a:r>
            <a:r>
              <a:rPr lang="en-US" b="1" dirty="0" smtClean="0"/>
              <a:t>beginning</a:t>
            </a:r>
            <a:r>
              <a:rPr lang="en-US" dirty="0" smtClean="0"/>
              <a:t>, not added on as an after though later.</a:t>
            </a:r>
          </a:p>
          <a:p>
            <a:r>
              <a:rPr lang="en-US" dirty="0" smtClean="0"/>
              <a:t>Security should be part of the product’s lifecycle from the beginning.</a:t>
            </a:r>
          </a:p>
          <a:p>
            <a:pPr lvl="1"/>
            <a:r>
              <a:rPr lang="en-US" dirty="0" smtClean="0"/>
              <a:t>Cheaper</a:t>
            </a:r>
          </a:p>
          <a:p>
            <a:pPr lvl="1"/>
            <a:r>
              <a:rPr lang="en-US" dirty="0" smtClean="0"/>
              <a:t>More secure</a:t>
            </a:r>
          </a:p>
          <a:p>
            <a:r>
              <a:rPr lang="en-US" dirty="0" smtClean="0"/>
              <a:t>A security plan should be included for the product and that plan should be referenced all through the software development lifecycle</a:t>
            </a:r>
          </a:p>
          <a:p>
            <a:pPr algn="ctr">
              <a:buNone/>
            </a:pPr>
            <a:r>
              <a:rPr lang="en-US" dirty="0" smtClean="0"/>
              <a:t>more</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System Development</a:t>
            </a:r>
          </a:p>
        </p:txBody>
      </p:sp>
      <p:sp>
        <p:nvSpPr>
          <p:cNvPr id="45059" name="Rectangle 3"/>
          <p:cNvSpPr>
            <a:spLocks noGrp="1" noChangeArrowheads="1"/>
          </p:cNvSpPr>
          <p:nvPr>
            <p:ph idx="1"/>
          </p:nvPr>
        </p:nvSpPr>
        <p:spPr/>
        <p:txBody>
          <a:bodyPr>
            <a:normAutofit fontScale="92500" lnSpcReduction="10000"/>
          </a:bodyPr>
          <a:lstStyle/>
          <a:p>
            <a:pPr>
              <a:buNone/>
            </a:pPr>
            <a:r>
              <a:rPr lang="en-US" dirty="0" smtClean="0"/>
              <a:t>There are different types of SD models however they usually break down into the following phases, each of which we will talk about.</a:t>
            </a:r>
          </a:p>
          <a:p>
            <a:pPr lvl="1"/>
            <a:r>
              <a:rPr lang="en-US" dirty="0" smtClean="0"/>
              <a:t>Project initialization</a:t>
            </a:r>
          </a:p>
          <a:p>
            <a:pPr lvl="1"/>
            <a:r>
              <a:rPr lang="en-US" dirty="0" smtClean="0"/>
              <a:t>Functional design analysis and planning</a:t>
            </a:r>
          </a:p>
          <a:p>
            <a:pPr lvl="1"/>
            <a:r>
              <a:rPr lang="en-US" dirty="0" smtClean="0"/>
              <a:t>System design specifications</a:t>
            </a:r>
          </a:p>
          <a:p>
            <a:pPr lvl="1"/>
            <a:r>
              <a:rPr lang="en-US" dirty="0" smtClean="0"/>
              <a:t>Software Development</a:t>
            </a:r>
          </a:p>
          <a:p>
            <a:pPr lvl="1"/>
            <a:r>
              <a:rPr lang="en-US" dirty="0" smtClean="0"/>
              <a:t>Installation/Implementation</a:t>
            </a:r>
          </a:p>
          <a:p>
            <a:pPr lvl="1"/>
            <a:r>
              <a:rPr lang="en-US" dirty="0" smtClean="0"/>
              <a:t>Operation/Maintenance</a:t>
            </a:r>
          </a:p>
          <a:p>
            <a:pPr lvl="1"/>
            <a:r>
              <a:rPr lang="en-US" dirty="0" smtClean="0"/>
              <a:t>Disposal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SD Step 1-Project Initialization ()</a:t>
            </a:r>
          </a:p>
        </p:txBody>
      </p:sp>
      <p:sp>
        <p:nvSpPr>
          <p:cNvPr id="46083" name="Rectangle 3"/>
          <p:cNvSpPr>
            <a:spLocks noGrp="1" noChangeArrowheads="1"/>
          </p:cNvSpPr>
          <p:nvPr>
            <p:ph idx="1"/>
          </p:nvPr>
        </p:nvSpPr>
        <p:spPr/>
        <p:txBody>
          <a:bodyPr>
            <a:normAutofit fontScale="92500" lnSpcReduction="20000"/>
          </a:bodyPr>
          <a:lstStyle/>
          <a:p>
            <a:r>
              <a:rPr lang="en-US" smtClean="0"/>
              <a:t>Why are we building the product?</a:t>
            </a:r>
          </a:p>
          <a:p>
            <a:r>
              <a:rPr lang="en-US" smtClean="0"/>
              <a:t>What is the scope of the product?</a:t>
            </a:r>
          </a:p>
          <a:p>
            <a:r>
              <a:rPr lang="en-US" smtClean="0"/>
              <a:t>Conceptual definition of the product is defined, evaluate other products that will be similar.</a:t>
            </a:r>
          </a:p>
          <a:p>
            <a:r>
              <a:rPr lang="en-US" smtClean="0"/>
              <a:t>Determine necessary resources and timeline of development</a:t>
            </a:r>
          </a:p>
          <a:p>
            <a:r>
              <a:rPr lang="en-US" smtClean="0"/>
              <a:t>Determine security needs/objectives create security framework.</a:t>
            </a:r>
          </a:p>
          <a:p>
            <a:r>
              <a:rPr lang="en-US" smtClean="0"/>
              <a:t>Initial risk analysis should be done this will change as the product is developed.</a:t>
            </a:r>
          </a:p>
          <a:p>
            <a:r>
              <a:rPr lang="en-US" smtClean="0"/>
              <a:t>Get management to sign off on project development*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en-US" sz="4000" smtClean="0"/>
              <a:t>SD Step 2-Functional Design Analysis and Planning ()</a:t>
            </a:r>
          </a:p>
        </p:txBody>
      </p:sp>
      <p:sp>
        <p:nvSpPr>
          <p:cNvPr id="47107" name="Rectangle 3"/>
          <p:cNvSpPr>
            <a:spLocks noGrp="1" noChangeArrowheads="1"/>
          </p:cNvSpPr>
          <p:nvPr>
            <p:ph idx="1"/>
          </p:nvPr>
        </p:nvSpPr>
        <p:spPr>
          <a:xfrm>
            <a:off x="152400" y="1524000"/>
            <a:ext cx="8839200" cy="5181600"/>
          </a:xfrm>
        </p:spPr>
        <p:txBody>
          <a:bodyPr/>
          <a:lstStyle/>
          <a:p>
            <a:pPr eaLnBrk="1" hangingPunct="1"/>
            <a:r>
              <a:rPr lang="en-US" dirty="0" smtClean="0"/>
              <a:t>In this phase a project plan is developed and security activities and checkpoints should be developed as part of that plan.</a:t>
            </a:r>
          </a:p>
          <a:p>
            <a:pPr eaLnBrk="1" hangingPunct="1"/>
            <a:r>
              <a:rPr lang="en-US" dirty="0" smtClean="0"/>
              <a:t>Resources should be indentified, test schedules start to form, as well as evaluation criteria (to test security functionality)</a:t>
            </a:r>
          </a:p>
          <a:p>
            <a:pPr eaLnBrk="1" hangingPunct="1"/>
            <a:r>
              <a:rPr lang="en-US" dirty="0" smtClean="0"/>
              <a:t>Design document is created to explain the functionality of the product. </a:t>
            </a:r>
            <a:r>
              <a:rPr lang="en-US" i="1" dirty="0" smtClean="0"/>
              <a:t>Now is the time to understand what this will or will not be able to do and add or subtract functionality</a:t>
            </a:r>
            <a:r>
              <a:rPr lang="en-US"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mtClean="0"/>
              <a:t>How application and security usually goes (923)</a:t>
            </a:r>
          </a:p>
        </p:txBody>
      </p:sp>
      <p:sp>
        <p:nvSpPr>
          <p:cNvPr id="5123" name="Rectangle 3"/>
          <p:cNvSpPr>
            <a:spLocks noGrp="1" noChangeArrowheads="1"/>
          </p:cNvSpPr>
          <p:nvPr>
            <p:ph idx="1"/>
          </p:nvPr>
        </p:nvSpPr>
        <p:spPr/>
        <p:txBody>
          <a:bodyPr/>
          <a:lstStyle/>
          <a:p>
            <a:pPr marL="633222" indent="-514350">
              <a:buFont typeface="+mj-lt"/>
              <a:buAutoNum type="arabicPeriod"/>
            </a:pPr>
            <a:r>
              <a:rPr lang="en-US" dirty="0" smtClean="0"/>
              <a:t>Product is pushed out the door by vendors</a:t>
            </a:r>
          </a:p>
          <a:p>
            <a:pPr marL="633222" indent="-514350">
              <a:buFont typeface="+mj-lt"/>
              <a:buAutoNum type="arabicPeriod"/>
            </a:pPr>
            <a:r>
              <a:rPr lang="en-US" dirty="0" smtClean="0"/>
              <a:t>Crackers find vulnerabilities</a:t>
            </a:r>
          </a:p>
          <a:p>
            <a:pPr marL="633222" indent="-514350">
              <a:buFont typeface="+mj-lt"/>
              <a:buAutoNum type="arabicPeriod"/>
            </a:pPr>
            <a:r>
              <a:rPr lang="en-US" dirty="0" smtClean="0"/>
              <a:t>Sites post the vulnerabilities (</a:t>
            </a:r>
            <a:r>
              <a:rPr lang="en-US" dirty="0" err="1" smtClean="0"/>
              <a:t>bugtraq</a:t>
            </a:r>
            <a:r>
              <a:rPr lang="en-US" dirty="0" smtClean="0"/>
              <a:t>, NT-</a:t>
            </a:r>
            <a:r>
              <a:rPr lang="en-US" dirty="0" err="1" smtClean="0"/>
              <a:t>bugtraq</a:t>
            </a:r>
            <a:r>
              <a:rPr lang="en-US" dirty="0" smtClean="0"/>
              <a:t> etc)</a:t>
            </a:r>
          </a:p>
          <a:p>
            <a:pPr marL="633222" indent="-514350">
              <a:buFont typeface="+mj-lt"/>
              <a:buAutoNum type="arabicPeriod"/>
            </a:pPr>
            <a:r>
              <a:rPr lang="en-US" dirty="0" smtClean="0"/>
              <a:t>Vendor develops and releases patch to fix vulnerability</a:t>
            </a:r>
          </a:p>
          <a:p>
            <a:pPr marL="633222" indent="-514350">
              <a:buFont typeface="+mj-lt"/>
              <a:buAutoNum type="arabicPeriod"/>
            </a:pPr>
            <a:r>
              <a:rPr lang="en-US" dirty="0" err="1" smtClean="0"/>
              <a:t>Admins</a:t>
            </a:r>
            <a:r>
              <a:rPr lang="en-US" dirty="0" smtClean="0"/>
              <a:t> test and apply patches</a:t>
            </a:r>
          </a:p>
          <a:p>
            <a:pPr marL="633222" indent="-514350">
              <a:buNone/>
            </a:pPr>
            <a:r>
              <a:rPr lang="en-US" dirty="0" smtClean="0"/>
              <a:t>This is very reactive, the model needs to change to be proactive.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SD Step 3-System Design Specification</a:t>
            </a:r>
          </a:p>
        </p:txBody>
      </p:sp>
      <p:sp>
        <p:nvSpPr>
          <p:cNvPr id="48131" name="Rectangle 3"/>
          <p:cNvSpPr>
            <a:spLocks noGrp="1" noChangeArrowheads="1"/>
          </p:cNvSpPr>
          <p:nvPr>
            <p:ph idx="1"/>
          </p:nvPr>
        </p:nvSpPr>
        <p:spPr/>
        <p:txBody>
          <a:bodyPr>
            <a:normAutofit fontScale="70000" lnSpcReduction="20000"/>
          </a:bodyPr>
          <a:lstStyle/>
          <a:p>
            <a:r>
              <a:rPr lang="en-US" dirty="0" smtClean="0"/>
              <a:t>Start to figure out HOW the  product will provide the required functionality. </a:t>
            </a:r>
          </a:p>
          <a:p>
            <a:pPr lvl="1"/>
            <a:r>
              <a:rPr lang="en-US" dirty="0" smtClean="0"/>
              <a:t>This is where details start to come out on what mechanisms will be used to accomplish the goals.</a:t>
            </a:r>
          </a:p>
          <a:p>
            <a:r>
              <a:rPr lang="en-US" dirty="0" smtClean="0"/>
              <a:t>Specifics of how to  provide the necessary functionality and security (ex. what are the details of how authentication will be accomplished, what type of encryption be used will be addressed at this stage before coding begins)</a:t>
            </a:r>
          </a:p>
          <a:p>
            <a:r>
              <a:rPr lang="en-US" dirty="0" smtClean="0"/>
              <a:t>From a security standpoint, access control mechanisms will be chosen, rights and permissions defined, encryption algorithms chosen, how to handle sensitive data is determined etc.</a:t>
            </a:r>
          </a:p>
          <a:p>
            <a:r>
              <a:rPr lang="en-US" dirty="0" smtClean="0"/>
              <a:t>The environment that the product will run in needs to be considered (Unix, Windows, stand alone or network access, etc)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SD Step 4-Software Development</a:t>
            </a:r>
          </a:p>
        </p:txBody>
      </p:sp>
      <p:sp>
        <p:nvSpPr>
          <p:cNvPr id="49155" name="Rectangle 3"/>
          <p:cNvSpPr>
            <a:spLocks noGrp="1" noChangeArrowheads="1"/>
          </p:cNvSpPr>
          <p:nvPr>
            <p:ph idx="1"/>
          </p:nvPr>
        </p:nvSpPr>
        <p:spPr/>
        <p:txBody>
          <a:bodyPr>
            <a:normAutofit fontScale="92500" lnSpcReduction="20000"/>
          </a:bodyPr>
          <a:lstStyle/>
          <a:p>
            <a:pPr>
              <a:buNone/>
            </a:pPr>
            <a:r>
              <a:rPr lang="en-US" dirty="0" smtClean="0"/>
              <a:t>Code is developed at this stage.</a:t>
            </a:r>
          </a:p>
          <a:p>
            <a:r>
              <a:rPr lang="en-US" dirty="0" smtClean="0"/>
              <a:t>Developers should code in a way that does not permit software compromises. (proper secure software development training is required for this)</a:t>
            </a:r>
          </a:p>
          <a:p>
            <a:r>
              <a:rPr lang="en-US" i="1" dirty="0" smtClean="0"/>
              <a:t>Input validation</a:t>
            </a:r>
            <a:r>
              <a:rPr lang="en-US" dirty="0" smtClean="0"/>
              <a:t>* should happen</a:t>
            </a:r>
          </a:p>
          <a:p>
            <a:r>
              <a:rPr lang="en-US" dirty="0" smtClean="0"/>
              <a:t>Code to prevent covert channels should be included.</a:t>
            </a:r>
          </a:p>
          <a:p>
            <a:r>
              <a:rPr lang="en-US" dirty="0" smtClean="0"/>
              <a:t>Everything should be clearly documented.*</a:t>
            </a:r>
          </a:p>
          <a:p>
            <a:r>
              <a:rPr lang="en-US" dirty="0" smtClean="0"/>
              <a:t>Formal and informal testing should occur*</a:t>
            </a:r>
          </a:p>
          <a:p>
            <a:pPr algn="ctr">
              <a:buNone/>
            </a:pPr>
            <a:r>
              <a:rPr lang="en-US" dirty="0" smtClean="0"/>
              <a:t>more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t>SD Step 4-Software Development</a:t>
            </a:r>
          </a:p>
        </p:txBody>
      </p:sp>
      <p:sp>
        <p:nvSpPr>
          <p:cNvPr id="50179" name="Rectangle 3"/>
          <p:cNvSpPr>
            <a:spLocks noGrp="1" noChangeArrowheads="1"/>
          </p:cNvSpPr>
          <p:nvPr>
            <p:ph idx="1"/>
          </p:nvPr>
        </p:nvSpPr>
        <p:spPr/>
        <p:txBody>
          <a:bodyPr>
            <a:normAutofit fontScale="92500" lnSpcReduction="10000"/>
          </a:bodyPr>
          <a:lstStyle/>
          <a:p>
            <a:r>
              <a:rPr lang="en-US" dirty="0" smtClean="0"/>
              <a:t>Testing should be carried out by a separate group of people (not the programmers)* (separation of duties)*</a:t>
            </a:r>
          </a:p>
          <a:p>
            <a:r>
              <a:rPr lang="en-US" dirty="0" smtClean="0"/>
              <a:t>Software should be attacked to ensure it is secure.</a:t>
            </a:r>
          </a:p>
          <a:p>
            <a:r>
              <a:rPr lang="en-US" dirty="0" smtClean="0"/>
              <a:t>Backdoors/maintenance hooks* should be removed</a:t>
            </a:r>
          </a:p>
          <a:p>
            <a:r>
              <a:rPr lang="en-US" dirty="0" smtClean="0"/>
              <a:t>Software should be tested and fixed, and tested again, until everyone is satisfied and the product is ready to be released.*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Testing (963) </a:t>
            </a:r>
          </a:p>
        </p:txBody>
      </p:sp>
      <p:sp>
        <p:nvSpPr>
          <p:cNvPr id="51203" name="Rectangle 3"/>
          <p:cNvSpPr>
            <a:spLocks noGrp="1" noChangeArrowheads="1"/>
          </p:cNvSpPr>
          <p:nvPr>
            <p:ph idx="1"/>
          </p:nvPr>
        </p:nvSpPr>
        <p:spPr/>
        <p:txBody>
          <a:bodyPr>
            <a:normAutofit fontScale="85000" lnSpcReduction="20000"/>
          </a:bodyPr>
          <a:lstStyle/>
          <a:p>
            <a:pPr>
              <a:buNone/>
            </a:pPr>
            <a:r>
              <a:rPr lang="en-US" dirty="0" smtClean="0"/>
              <a:t>Obviously software needs to be thoroughly tested. There are 4 testing terms to be aware of for the exam. This happens during software development (Step 4) and before actual implementation (Step 5)</a:t>
            </a:r>
          </a:p>
          <a:p>
            <a:endParaRPr lang="en-US" dirty="0" smtClean="0"/>
          </a:p>
          <a:p>
            <a:r>
              <a:rPr lang="en-US" dirty="0" smtClean="0"/>
              <a:t>Unit Testing* – test each small component of a software system individually and thoroughly</a:t>
            </a:r>
          </a:p>
          <a:p>
            <a:r>
              <a:rPr lang="en-US" dirty="0" smtClean="0"/>
              <a:t>Integration Testing – test that the components work together correctly</a:t>
            </a:r>
          </a:p>
          <a:p>
            <a:r>
              <a:rPr lang="en-US" dirty="0" smtClean="0"/>
              <a:t>Acceptance Testing – Ensuring that code meets the customers requirements</a:t>
            </a:r>
          </a:p>
          <a:p>
            <a:r>
              <a:rPr lang="en-US" dirty="0" smtClean="0"/>
              <a:t>Regression Testing* – retesting after any change to ensure functionality performance and protection.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mtClean="0"/>
              <a:t>SD Step 5-Installation/Implementation</a:t>
            </a:r>
          </a:p>
        </p:txBody>
      </p:sp>
      <p:sp>
        <p:nvSpPr>
          <p:cNvPr id="52227" name="Rectangle 3"/>
          <p:cNvSpPr>
            <a:spLocks noGrp="1" noChangeArrowheads="1"/>
          </p:cNvSpPr>
          <p:nvPr>
            <p:ph idx="1"/>
          </p:nvPr>
        </p:nvSpPr>
        <p:spPr/>
        <p:txBody>
          <a:bodyPr/>
          <a:lstStyle/>
          <a:p>
            <a:r>
              <a:rPr lang="en-US" dirty="0" smtClean="0"/>
              <a:t>Install the software</a:t>
            </a:r>
          </a:p>
          <a:p>
            <a:r>
              <a:rPr lang="en-US" dirty="0" smtClean="0"/>
              <a:t>PROPERLY configure the software.*</a:t>
            </a:r>
          </a:p>
          <a:p>
            <a:r>
              <a:rPr lang="en-US" dirty="0" smtClean="0"/>
              <a:t>Functionality and performance tests should occur, as well as security tests.</a:t>
            </a:r>
          </a:p>
          <a:p>
            <a:r>
              <a:rPr lang="en-US" dirty="0" smtClean="0"/>
              <a:t>System should be </a:t>
            </a:r>
            <a:r>
              <a:rPr lang="en-US" i="1" dirty="0" smtClean="0"/>
              <a:t>certified</a:t>
            </a:r>
            <a:r>
              <a:rPr lang="en-US" dirty="0" smtClean="0"/>
              <a:t> and </a:t>
            </a:r>
            <a:r>
              <a:rPr lang="en-US" i="1" dirty="0" smtClean="0"/>
              <a:t>accredited</a:t>
            </a:r>
            <a:r>
              <a:rPr lang="en-US" dirty="0" smtClean="0"/>
              <a:t>* at this point before being put into production.</a:t>
            </a:r>
          </a:p>
          <a:p>
            <a:endParaRPr lang="en-US" dirty="0" smtClean="0"/>
          </a:p>
          <a:p>
            <a:pPr algn="ctr">
              <a:buNone/>
            </a:pPr>
            <a:r>
              <a:rPr lang="en-US" dirty="0" smtClean="0"/>
              <a:t>more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smtClean="0"/>
              <a:t>SD Step-5 Installation/Implementation</a:t>
            </a:r>
          </a:p>
        </p:txBody>
      </p:sp>
      <p:sp>
        <p:nvSpPr>
          <p:cNvPr id="53251" name="Rectangle 3"/>
          <p:cNvSpPr>
            <a:spLocks noGrp="1" noChangeArrowheads="1"/>
          </p:cNvSpPr>
          <p:nvPr>
            <p:ph idx="1"/>
          </p:nvPr>
        </p:nvSpPr>
        <p:spPr/>
        <p:txBody>
          <a:bodyPr/>
          <a:lstStyle/>
          <a:p>
            <a:r>
              <a:rPr lang="en-US" smtClean="0"/>
              <a:t>Auditing should be enabled and this software and systems should be considered as part of the Business Continuity Plan and that plan should be updated to include this new application if necessary*.</a:t>
            </a:r>
            <a:endParaRPr lang="en-US"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mtClean="0"/>
              <a:t>SD Step 6-Operation and Maintenance</a:t>
            </a:r>
          </a:p>
        </p:txBody>
      </p:sp>
      <p:sp>
        <p:nvSpPr>
          <p:cNvPr id="54275" name="Rectangle 3"/>
          <p:cNvSpPr>
            <a:spLocks noGrp="1" noChangeArrowheads="1"/>
          </p:cNvSpPr>
          <p:nvPr>
            <p:ph idx="1"/>
          </p:nvPr>
        </p:nvSpPr>
        <p:spPr/>
        <p:txBody>
          <a:bodyPr/>
          <a:lstStyle/>
          <a:p>
            <a:r>
              <a:rPr lang="en-US" smtClean="0"/>
              <a:t>Configure new system and place it into production. Ensure the security controls provided are PROPERLY configured*</a:t>
            </a:r>
          </a:p>
          <a:p>
            <a:r>
              <a:rPr lang="en-US" smtClean="0"/>
              <a:t>Conduct vulnerability assessments/tests, patch system when required, audit system use.</a:t>
            </a:r>
          </a:p>
          <a:p>
            <a:r>
              <a:rPr lang="en-US" smtClean="0"/>
              <a:t>If any major changes to the product occur, you might have to redo a risk analysis, re-certify and re-accredit the system.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SD Step 7-Disposal</a:t>
            </a:r>
          </a:p>
        </p:txBody>
      </p:sp>
      <p:sp>
        <p:nvSpPr>
          <p:cNvPr id="55299" name="Rectangle 3"/>
          <p:cNvSpPr>
            <a:spLocks noGrp="1" noChangeArrowheads="1"/>
          </p:cNvSpPr>
          <p:nvPr>
            <p:ph idx="1"/>
          </p:nvPr>
        </p:nvSpPr>
        <p:spPr/>
        <p:txBody>
          <a:bodyPr/>
          <a:lstStyle/>
          <a:p>
            <a:r>
              <a:rPr lang="en-US" dirty="0" smtClean="0"/>
              <a:t>When the system is to be retired, you may need to backup the data, you may also need to securely destroy the data, depending on your environment and the sensitivity of the data on your system.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Review</a:t>
            </a:r>
          </a:p>
        </p:txBody>
      </p:sp>
      <p:sp>
        <p:nvSpPr>
          <p:cNvPr id="56323" name="Rectangle 3"/>
          <p:cNvSpPr>
            <a:spLocks noGrp="1" noChangeArrowheads="1"/>
          </p:cNvSpPr>
          <p:nvPr>
            <p:ph idx="1"/>
          </p:nvPr>
        </p:nvSpPr>
        <p:spPr>
          <a:xfrm>
            <a:off x="152400" y="1295400"/>
            <a:ext cx="8839200" cy="5410200"/>
          </a:xfrm>
        </p:spPr>
        <p:txBody>
          <a:bodyPr/>
          <a:lstStyle/>
          <a:p>
            <a:pPr eaLnBrk="1" hangingPunct="1"/>
            <a:r>
              <a:rPr lang="en-US" smtClean="0"/>
              <a:t>After the completion of a project the team should gather to review the project and discuss what went well, what went wrong and needs to be improved for the next project. </a:t>
            </a:r>
          </a:p>
          <a:p>
            <a:pPr eaLnBrk="1" hangingPunct="1"/>
            <a:r>
              <a:rPr lang="en-US" smtClean="0"/>
              <a:t>This should be a structured event with someone leading the meeting. People need to feel relaxed and free to speak their minds so we can learn as much as we can for the next project.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xfrm>
            <a:off x="685800" y="2133600"/>
            <a:ext cx="7772400" cy="1470025"/>
          </a:xfrm>
        </p:spPr>
        <p:txBody>
          <a:bodyPr/>
          <a:lstStyle/>
          <a:p>
            <a:pPr eaLnBrk="1" hangingPunct="1"/>
            <a:r>
              <a:rPr lang="en-US" smtClean="0"/>
              <a:t>Software Development Methodologies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mtClean="0"/>
              <a:t>Problems with Application Security</a:t>
            </a:r>
          </a:p>
        </p:txBody>
      </p:sp>
      <p:sp>
        <p:nvSpPr>
          <p:cNvPr id="6147" name="Rectangle 3"/>
          <p:cNvSpPr>
            <a:spLocks noGrp="1" noChangeArrowheads="1"/>
          </p:cNvSpPr>
          <p:nvPr>
            <p:ph idx="1"/>
          </p:nvPr>
        </p:nvSpPr>
        <p:spPr/>
        <p:txBody>
          <a:bodyPr/>
          <a:lstStyle/>
          <a:p>
            <a:pPr>
              <a:buNone/>
            </a:pPr>
            <a:r>
              <a:rPr lang="en-US" dirty="0" smtClean="0"/>
              <a:t>Developers/vendors want easy to use, easy to setup, highly functional software</a:t>
            </a:r>
          </a:p>
          <a:p>
            <a:pPr lvl="1"/>
            <a:r>
              <a:rPr lang="en-US" dirty="0" smtClean="0"/>
              <a:t>Functionality/usability and security are inversely related*</a:t>
            </a:r>
          </a:p>
          <a:p>
            <a:endParaRPr lang="en-US" dirty="0" smtClean="0"/>
          </a:p>
          <a:p>
            <a:pPr>
              <a:buNone/>
            </a:pPr>
            <a:r>
              <a:rPr lang="en-US" dirty="0" smtClean="0"/>
              <a:t>Even when security controls exist, they are usually disabled or set by default to easy/functional settings rather than highly security settings.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smtClean="0"/>
              <a:t>Software Development Methods (968)</a:t>
            </a:r>
          </a:p>
        </p:txBody>
      </p:sp>
      <p:sp>
        <p:nvSpPr>
          <p:cNvPr id="58371" name="Rectangle 3"/>
          <p:cNvSpPr>
            <a:spLocks noGrp="1" noChangeArrowheads="1"/>
          </p:cNvSpPr>
          <p:nvPr>
            <p:ph idx="1"/>
          </p:nvPr>
        </p:nvSpPr>
        <p:spPr/>
        <p:txBody>
          <a:bodyPr>
            <a:normAutofit fontScale="92500" lnSpcReduction="20000"/>
          </a:bodyPr>
          <a:lstStyle/>
          <a:p>
            <a:pPr>
              <a:buNone/>
            </a:pPr>
            <a:r>
              <a:rPr lang="en-US" dirty="0" smtClean="0"/>
              <a:t>You should probably understand the different software development methods.</a:t>
            </a:r>
          </a:p>
          <a:p>
            <a:pPr>
              <a:buNone/>
            </a:pPr>
            <a:endParaRPr lang="en-US" dirty="0" smtClean="0"/>
          </a:p>
          <a:p>
            <a:r>
              <a:rPr lang="en-US" dirty="0" smtClean="0"/>
              <a:t>Waterfall – classic method with defined phases and formal reviews and documentation before moving from one stage to another.</a:t>
            </a:r>
          </a:p>
          <a:p>
            <a:r>
              <a:rPr lang="en-US" dirty="0" smtClean="0"/>
              <a:t>Spiral – builds on waterfall, but with an emphasis on risk analysis, prototype, and simulations at different phases. Periodically revisits previous stages to update and verify design requirements</a:t>
            </a:r>
          </a:p>
          <a:p>
            <a:pPr algn="ctr">
              <a:buNone/>
            </a:pPr>
            <a:r>
              <a:rPr lang="en-US" dirty="0" smtClean="0"/>
              <a:t>more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smtClean="0"/>
              <a:t>Software Development Methods (969)</a:t>
            </a:r>
          </a:p>
        </p:txBody>
      </p:sp>
      <p:sp>
        <p:nvSpPr>
          <p:cNvPr id="59395" name="Rectangle 3"/>
          <p:cNvSpPr>
            <a:spLocks noGrp="1" noChangeArrowheads="1"/>
          </p:cNvSpPr>
          <p:nvPr>
            <p:ph idx="1"/>
          </p:nvPr>
        </p:nvSpPr>
        <p:spPr/>
        <p:txBody>
          <a:bodyPr>
            <a:normAutofit fontScale="92500" lnSpcReduction="20000"/>
          </a:bodyPr>
          <a:lstStyle/>
          <a:p>
            <a:r>
              <a:rPr lang="en-US" smtClean="0"/>
              <a:t>Joint Analysis Development – team approach in a workshop type environment</a:t>
            </a:r>
          </a:p>
          <a:p>
            <a:r>
              <a:rPr lang="en-US" smtClean="0"/>
              <a:t>Rapid Application Development – a method of determining user requirements and developing system quickly to satisfy immediate needs</a:t>
            </a:r>
          </a:p>
          <a:p>
            <a:r>
              <a:rPr lang="en-US" smtClean="0"/>
              <a:t>Clean room – approach that attempts to prevents errors by following structured and formal methods of developing and testing. This approach used for high-quality and critical applications that will be put though a strict certification process.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smtClean="0"/>
              <a:t>Computer Aided Software Engineering (969)</a:t>
            </a:r>
          </a:p>
        </p:txBody>
      </p:sp>
      <p:sp>
        <p:nvSpPr>
          <p:cNvPr id="60419" name="Rectangle 3"/>
          <p:cNvSpPr>
            <a:spLocks noGrp="1" noChangeArrowheads="1"/>
          </p:cNvSpPr>
          <p:nvPr>
            <p:ph idx="1"/>
          </p:nvPr>
        </p:nvSpPr>
        <p:spPr/>
        <p:txBody>
          <a:bodyPr/>
          <a:lstStyle/>
          <a:p>
            <a:r>
              <a:rPr lang="en-US" dirty="0" smtClean="0"/>
              <a:t>CASE* – is the use of tools to create and manage software. A CASE tool is aimed at supporting one or more SE tasks and activities. </a:t>
            </a:r>
          </a:p>
          <a:p>
            <a:pPr lvl="1"/>
            <a:r>
              <a:rPr lang="en-US" dirty="0" smtClean="0"/>
              <a:t>development environments </a:t>
            </a:r>
          </a:p>
          <a:p>
            <a:pPr lvl="1"/>
            <a:r>
              <a:rPr lang="en-US" dirty="0" smtClean="0"/>
              <a:t>version control</a:t>
            </a:r>
          </a:p>
          <a:p>
            <a:pPr lvl="1"/>
            <a:r>
              <a:rPr lang="en-US" dirty="0" smtClean="0"/>
              <a:t>code analyzers</a:t>
            </a:r>
          </a:p>
          <a:p>
            <a:pPr lvl="1"/>
            <a:r>
              <a:rPr lang="en-US" dirty="0" smtClean="0"/>
              <a:t>automatically code creation tools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Prototyping (970)</a:t>
            </a:r>
          </a:p>
        </p:txBody>
      </p:sp>
      <p:sp>
        <p:nvSpPr>
          <p:cNvPr id="61443" name="Rectangle 3"/>
          <p:cNvSpPr>
            <a:spLocks noGrp="1" noChangeArrowheads="1"/>
          </p:cNvSpPr>
          <p:nvPr>
            <p:ph idx="1"/>
          </p:nvPr>
        </p:nvSpPr>
        <p:spPr/>
        <p:txBody>
          <a:bodyPr/>
          <a:lstStyle/>
          <a:p>
            <a:r>
              <a:rPr lang="en-US" smtClean="0"/>
              <a:t>Quick code written to show the customer where the project is going to ensure that the project will satisfy the customers requirements. Prototyping does not have to be actual code, it could be a graphical walk through of displays, flowcharts, logic etc for the customer to walk through.</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Change Control (970)</a:t>
            </a:r>
          </a:p>
        </p:txBody>
      </p:sp>
      <p:sp>
        <p:nvSpPr>
          <p:cNvPr id="62467" name="Rectangle 3"/>
          <p:cNvSpPr>
            <a:spLocks noGrp="1" noChangeArrowheads="1"/>
          </p:cNvSpPr>
          <p:nvPr>
            <p:ph idx="1"/>
          </p:nvPr>
        </p:nvSpPr>
        <p:spPr/>
        <p:txBody>
          <a:bodyPr>
            <a:normAutofit fontScale="92500" lnSpcReduction="10000"/>
          </a:bodyPr>
          <a:lstStyle/>
          <a:p>
            <a:r>
              <a:rPr lang="en-US" dirty="0" smtClean="0"/>
              <a:t>Change control is important both before production and after production. If customers are allowed to request changes (without charge) after the project is started they can make the project go over budget and the company lose money (this is a risk/threat). Change control after production focuses on how these changes will affect the configuration, functionality  and security and stability of a product. The following are necessary steps for a change control process.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Change Control steps (971)</a:t>
            </a:r>
          </a:p>
        </p:txBody>
      </p:sp>
      <p:sp>
        <p:nvSpPr>
          <p:cNvPr id="63491" name="Rectangle 3"/>
          <p:cNvSpPr>
            <a:spLocks noGrp="1" noChangeArrowheads="1"/>
          </p:cNvSpPr>
          <p:nvPr>
            <p:ph idx="1"/>
          </p:nvPr>
        </p:nvSpPr>
        <p:spPr/>
        <p:txBody>
          <a:bodyPr>
            <a:normAutofit fontScale="70000" lnSpcReduction="20000"/>
          </a:bodyPr>
          <a:lstStyle/>
          <a:p>
            <a:r>
              <a:rPr lang="en-US" dirty="0" smtClean="0"/>
              <a:t>Make formal request for change</a:t>
            </a:r>
          </a:p>
          <a:p>
            <a:r>
              <a:rPr lang="en-US" dirty="0" smtClean="0"/>
              <a:t>Analyze the request</a:t>
            </a:r>
          </a:p>
          <a:p>
            <a:pPr lvl="1"/>
            <a:r>
              <a:rPr lang="en-US" dirty="0" smtClean="0"/>
              <a:t>Develop implementation strategy</a:t>
            </a:r>
          </a:p>
          <a:p>
            <a:pPr lvl="1"/>
            <a:r>
              <a:rPr lang="en-US" dirty="0" smtClean="0"/>
              <a:t>Calculate the costs of the change</a:t>
            </a:r>
          </a:p>
          <a:p>
            <a:pPr lvl="1"/>
            <a:r>
              <a:rPr lang="en-US" dirty="0" smtClean="0"/>
              <a:t>Review security implications</a:t>
            </a:r>
          </a:p>
          <a:p>
            <a:r>
              <a:rPr lang="en-US" dirty="0" smtClean="0"/>
              <a:t>Record the change request</a:t>
            </a:r>
          </a:p>
          <a:p>
            <a:r>
              <a:rPr lang="en-US" dirty="0" smtClean="0"/>
              <a:t>Submit the request for approval</a:t>
            </a:r>
          </a:p>
          <a:p>
            <a:r>
              <a:rPr lang="en-US" dirty="0" smtClean="0"/>
              <a:t>Develop the change</a:t>
            </a:r>
          </a:p>
          <a:p>
            <a:pPr lvl="1"/>
            <a:r>
              <a:rPr lang="en-US" dirty="0" smtClean="0"/>
              <a:t>Recode product, add/subtract functionality</a:t>
            </a:r>
          </a:p>
          <a:p>
            <a:pPr lvl="1"/>
            <a:r>
              <a:rPr lang="en-US" dirty="0" smtClean="0"/>
              <a:t>Link these code change to the formal request</a:t>
            </a:r>
          </a:p>
          <a:p>
            <a:pPr lvl="1"/>
            <a:r>
              <a:rPr lang="en-US" dirty="0" smtClean="0"/>
              <a:t>Submit software for testing and QA</a:t>
            </a:r>
          </a:p>
          <a:p>
            <a:pPr lvl="1"/>
            <a:r>
              <a:rPr lang="en-US" dirty="0" smtClean="0"/>
              <a:t>Repeat until changes are ok</a:t>
            </a:r>
          </a:p>
          <a:p>
            <a:pPr lvl="1"/>
            <a:r>
              <a:rPr lang="en-US" dirty="0" smtClean="0"/>
              <a:t>Make version changes</a:t>
            </a:r>
          </a:p>
          <a:p>
            <a:r>
              <a:rPr lang="en-US" dirty="0" smtClean="0"/>
              <a:t>Report results to management</a:t>
            </a:r>
          </a:p>
          <a:p>
            <a:r>
              <a:rPr lang="en-US" dirty="0" smtClean="0"/>
              <a:t>(Recertification/reaccreditation if necessary)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Capability Maturity Model (975)</a:t>
            </a:r>
          </a:p>
        </p:txBody>
      </p:sp>
      <p:sp>
        <p:nvSpPr>
          <p:cNvPr id="64515" name="Rectangle 3"/>
          <p:cNvSpPr>
            <a:spLocks noGrp="1" noChangeArrowheads="1"/>
          </p:cNvSpPr>
          <p:nvPr>
            <p:ph idx="1"/>
          </p:nvPr>
        </p:nvSpPr>
        <p:spPr/>
        <p:txBody>
          <a:bodyPr>
            <a:normAutofit fontScale="92500" lnSpcReduction="20000"/>
          </a:bodyPr>
          <a:lstStyle/>
          <a:p>
            <a:pPr>
              <a:buNone/>
            </a:pPr>
            <a:r>
              <a:rPr lang="en-US" dirty="0" smtClean="0"/>
              <a:t>CCM describes procedures, principles and practices to underlie software development process maturity.</a:t>
            </a:r>
          </a:p>
          <a:p>
            <a:r>
              <a:rPr lang="en-US" dirty="0" smtClean="0"/>
              <a:t>The ideas is to help organizations develop standardized approaches and development practices to ensure the can consistently success with projects, and provide higher quality software at a lower cost.</a:t>
            </a:r>
          </a:p>
          <a:p>
            <a:r>
              <a:rPr lang="en-US" dirty="0" smtClean="0"/>
              <a:t>The model offers a layered framework that allows a company to continuously improve their SD practices, the 5 levels are given on the next slide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CMM (975)</a:t>
            </a:r>
          </a:p>
        </p:txBody>
      </p:sp>
      <p:sp>
        <p:nvSpPr>
          <p:cNvPr id="65539" name="Rectangle 3"/>
          <p:cNvSpPr>
            <a:spLocks noGrp="1" noChangeArrowheads="1"/>
          </p:cNvSpPr>
          <p:nvPr>
            <p:ph idx="1"/>
          </p:nvPr>
        </p:nvSpPr>
        <p:spPr/>
        <p:txBody>
          <a:bodyPr>
            <a:normAutofit fontScale="85000" lnSpcReduction="20000"/>
          </a:bodyPr>
          <a:lstStyle/>
          <a:p>
            <a:r>
              <a:rPr lang="en-US" dirty="0" smtClean="0"/>
              <a:t>Initial – development process is ad-hoc, not structured, no effective management plans and procedures. No assurance of consistency and quality is unpredictable</a:t>
            </a:r>
          </a:p>
          <a:p>
            <a:r>
              <a:rPr lang="en-US" dirty="0" smtClean="0"/>
              <a:t>Repeatable – a formal management structure, change control and QA are in place. Company can repeat processes through projects. However no formal processes exist yet.</a:t>
            </a:r>
          </a:p>
          <a:p>
            <a:r>
              <a:rPr lang="en-US" dirty="0" smtClean="0"/>
              <a:t>Defined – formal procedures are in place that outline and define processes carried out in each phase. The organization has a way to allow for quantitative process improvement</a:t>
            </a:r>
          </a:p>
          <a:p>
            <a:r>
              <a:rPr lang="en-US" dirty="0" smtClean="0"/>
              <a:t>(more)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CMM (975)</a:t>
            </a:r>
          </a:p>
        </p:txBody>
      </p:sp>
      <p:sp>
        <p:nvSpPr>
          <p:cNvPr id="66563" name="Rectangle 3"/>
          <p:cNvSpPr>
            <a:spLocks noGrp="1" noChangeArrowheads="1"/>
          </p:cNvSpPr>
          <p:nvPr>
            <p:ph idx="1"/>
          </p:nvPr>
        </p:nvSpPr>
        <p:spPr/>
        <p:txBody>
          <a:bodyPr/>
          <a:lstStyle/>
          <a:p>
            <a:r>
              <a:rPr lang="en-US" smtClean="0"/>
              <a:t>Managed – The company has formal processes in place to collect and analyze qualitative data, and metrics are defined and fed into the process improvement program</a:t>
            </a:r>
          </a:p>
          <a:p>
            <a:r>
              <a:rPr lang="en-US" smtClean="0"/>
              <a:t>Optimizing – The company has budgeted and integrated plans for continual process improvement.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Software Escrow</a:t>
            </a:r>
          </a:p>
        </p:txBody>
      </p:sp>
      <p:sp>
        <p:nvSpPr>
          <p:cNvPr id="67587" name="Rectangle 3"/>
          <p:cNvSpPr>
            <a:spLocks noGrp="1" noChangeArrowheads="1"/>
          </p:cNvSpPr>
          <p:nvPr>
            <p:ph idx="1"/>
          </p:nvPr>
        </p:nvSpPr>
        <p:spPr/>
        <p:txBody>
          <a:bodyPr>
            <a:normAutofit/>
          </a:bodyPr>
          <a:lstStyle/>
          <a:p>
            <a:pPr>
              <a:buNone/>
            </a:pPr>
            <a:r>
              <a:rPr lang="en-US" dirty="0" smtClean="0"/>
              <a:t>Many companies have software that was developed by 3rd parties, and rely on that company for the code and support. This </a:t>
            </a:r>
            <a:r>
              <a:rPr lang="en-US" dirty="0" err="1" smtClean="0"/>
              <a:t>dependancy</a:t>
            </a:r>
            <a:r>
              <a:rPr lang="en-US" dirty="0" smtClean="0"/>
              <a:t> on a 3</a:t>
            </a:r>
            <a:r>
              <a:rPr lang="en-US" baseline="30000" dirty="0" smtClean="0"/>
              <a:t>rd</a:t>
            </a:r>
            <a:r>
              <a:rPr lang="en-US" dirty="0" smtClean="0"/>
              <a:t> party is a large IRM risk .</a:t>
            </a:r>
          </a:p>
          <a:p>
            <a:pPr>
              <a:buNone/>
            </a:pPr>
            <a:endParaRPr lang="en-US" dirty="0" smtClean="0"/>
          </a:p>
          <a:p>
            <a:r>
              <a:rPr lang="en-US" dirty="0" smtClean="0"/>
              <a:t>Software Escrow attempts to mitigate this problem.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p:txBody>
          <a:bodyPr/>
          <a:lstStyle/>
          <a:p>
            <a:pPr eaLnBrk="1" hangingPunct="1"/>
            <a:r>
              <a:rPr lang="en-US" smtClean="0"/>
              <a:t>Database Management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mtClean="0"/>
              <a:t>Application Development Methodology (976)</a:t>
            </a:r>
          </a:p>
        </p:txBody>
      </p:sp>
      <p:sp>
        <p:nvSpPr>
          <p:cNvPr id="68611" name="Rectangle 3"/>
          <p:cNvSpPr>
            <a:spLocks noGrp="1" noChangeArrowheads="1"/>
          </p:cNvSpPr>
          <p:nvPr>
            <p:ph idx="1"/>
          </p:nvPr>
        </p:nvSpPr>
        <p:spPr/>
        <p:txBody>
          <a:bodyPr>
            <a:normAutofit/>
          </a:bodyPr>
          <a:lstStyle/>
          <a:p>
            <a:pPr>
              <a:buNone/>
            </a:pPr>
            <a:r>
              <a:rPr lang="en-US" dirty="0" smtClean="0"/>
              <a:t>Code is written in a human </a:t>
            </a:r>
            <a:r>
              <a:rPr lang="en-US" dirty="0" err="1" smtClean="0"/>
              <a:t>readible</a:t>
            </a:r>
            <a:r>
              <a:rPr lang="en-US" dirty="0" smtClean="0"/>
              <a:t> high level language like C or Java (</a:t>
            </a:r>
            <a:r>
              <a:rPr lang="en-US" i="1" dirty="0" smtClean="0"/>
              <a:t>source code</a:t>
            </a:r>
            <a:r>
              <a:rPr lang="en-US" dirty="0" smtClean="0"/>
              <a:t>). </a:t>
            </a:r>
          </a:p>
          <a:p>
            <a:pPr lvl="1"/>
            <a:r>
              <a:rPr lang="en-US" dirty="0" smtClean="0"/>
              <a:t>CPUs do NOT understand high level code.</a:t>
            </a:r>
          </a:p>
          <a:p>
            <a:pPr lvl="1"/>
            <a:r>
              <a:rPr lang="en-US" dirty="0" smtClean="0"/>
              <a:t>High level code must be compiled into native CPU code (</a:t>
            </a:r>
            <a:r>
              <a:rPr lang="en-US" i="1" dirty="0" smtClean="0"/>
              <a:t>machine language</a:t>
            </a:r>
            <a:r>
              <a:rPr lang="en-US" dirty="0" smtClean="0"/>
              <a:t>)</a:t>
            </a:r>
          </a:p>
          <a:p>
            <a:endParaRPr lang="en-US" dirty="0" smtClean="0"/>
          </a:p>
          <a:p>
            <a:pPr algn="ctr">
              <a:buNone/>
            </a:pPr>
            <a:r>
              <a:rPr lang="en-US" dirty="0" smtClean="0"/>
              <a:t>Machine Language Example next page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75191"/>
            <a:ext cx="8229600" cy="4854209"/>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800" b="0" i="1" u="none" strike="noStrike" kern="1200" cap="none" spc="0" normalizeH="0" baseline="0" noProof="0" dirty="0" smtClean="0">
                <a:ln>
                  <a:noFill/>
                </a:ln>
                <a:solidFill>
                  <a:schemeClr val="tx1"/>
                </a:solidFill>
                <a:effectLst/>
                <a:uLnTx/>
                <a:uFillTx/>
                <a:latin typeface="+mn-lt"/>
                <a:ea typeface="+mn-ea"/>
                <a:cs typeface="+mn-cs"/>
              </a:rPr>
              <a:t>http://www.paladingrp.com/brianb/rom_hacks/ikari.html</a:t>
            </a:r>
            <a:endParaRPr kumimoji="0" lang="en-US" sz="1800" b="0" i="1"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smtClean="0"/>
              <a:t>Z80 Machine Language example</a:t>
            </a:r>
            <a:endParaRPr lang="en-US" dirty="0"/>
          </a:p>
        </p:txBody>
      </p:sp>
      <p:sp>
        <p:nvSpPr>
          <p:cNvPr id="3" name="Content Placeholder 2"/>
          <p:cNvSpPr>
            <a:spLocks noGrp="1"/>
          </p:cNvSpPr>
          <p:nvPr>
            <p:ph idx="1"/>
          </p:nvPr>
        </p:nvSpPr>
        <p:spPr>
          <a:xfrm>
            <a:off x="457200" y="1676401"/>
            <a:ext cx="8382000" cy="4724400"/>
          </a:xfrm>
        </p:spPr>
        <p:txBody>
          <a:bodyPr/>
          <a:lstStyle/>
          <a:p>
            <a:pPr>
              <a:buNone/>
            </a:pPr>
            <a:endParaRPr lang="en-US" dirty="0" smtClean="0"/>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1600200" y="1600200"/>
          <a:ext cx="5740400" cy="4546600"/>
        </p:xfrm>
        <a:graphic>
          <a:graphicData uri="http://schemas.openxmlformats.org/drawingml/2006/table">
            <a:tbl>
              <a:tblPr firstRow="1" bandRow="1">
                <a:tableStyleId>{5C22544A-7EE6-4342-B048-85BDC9FD1C3A}</a:tableStyleId>
              </a:tblPr>
              <a:tblGrid>
                <a:gridCol w="2870200"/>
                <a:gridCol w="2870200"/>
              </a:tblGrid>
              <a:tr h="726440">
                <a:tc>
                  <a:txBody>
                    <a:bodyPr/>
                    <a:lstStyle/>
                    <a:p>
                      <a:r>
                        <a:rPr lang="en-US" dirty="0" smtClean="0"/>
                        <a:t>Machine Code</a:t>
                      </a:r>
                      <a:endParaRPr lang="en-US" dirty="0"/>
                    </a:p>
                  </a:txBody>
                  <a:tcPr/>
                </a:tc>
                <a:tc>
                  <a:txBody>
                    <a:bodyPr/>
                    <a:lstStyle/>
                    <a:p>
                      <a:r>
                        <a:rPr lang="en-US" dirty="0" smtClean="0"/>
                        <a:t>Comment</a:t>
                      </a:r>
                      <a:endParaRPr lang="en-US" dirty="0"/>
                    </a:p>
                  </a:txBody>
                  <a:tcPr/>
                </a:tc>
              </a:tr>
              <a:tr h="726440">
                <a:tc>
                  <a:txBody>
                    <a:bodyPr/>
                    <a:lstStyle/>
                    <a:p>
                      <a:r>
                        <a:rPr lang="en-US" dirty="0" smtClean="0"/>
                        <a:t>1111 0101</a:t>
                      </a:r>
                      <a:endParaRPr lang="en-US" dirty="0"/>
                    </a:p>
                  </a:txBody>
                  <a:tcPr/>
                </a:tc>
                <a:tc>
                  <a:txBody>
                    <a:bodyPr/>
                    <a:lstStyle/>
                    <a:p>
                      <a:r>
                        <a:rPr lang="en-US" dirty="0" smtClean="0"/>
                        <a:t>Save registers A&amp;F to stack</a:t>
                      </a:r>
                    </a:p>
                    <a:p>
                      <a:endParaRPr lang="en-US" dirty="0"/>
                    </a:p>
                  </a:txBody>
                  <a:tcPr/>
                </a:tc>
              </a:tr>
              <a:tr h="726440">
                <a:tc>
                  <a:txBody>
                    <a:bodyPr/>
                    <a:lstStyle/>
                    <a:p>
                      <a:r>
                        <a:rPr lang="en-US" dirty="0" smtClean="0"/>
                        <a:t>0011</a:t>
                      </a:r>
                      <a:r>
                        <a:rPr lang="en-US" baseline="0" dirty="0" smtClean="0"/>
                        <a:t> 1110 1001 1001</a:t>
                      </a:r>
                      <a:endParaRPr lang="en-US" dirty="0"/>
                    </a:p>
                  </a:txBody>
                  <a:tcPr/>
                </a:tc>
                <a:tc>
                  <a:txBody>
                    <a:bodyPr/>
                    <a:lstStyle/>
                    <a:p>
                      <a:r>
                        <a:rPr lang="en-US" dirty="0" smtClean="0"/>
                        <a:t>Register</a:t>
                      </a:r>
                      <a:r>
                        <a:rPr lang="en-US" baseline="0" dirty="0" smtClean="0"/>
                        <a:t> A = 99 (BCD)</a:t>
                      </a:r>
                    </a:p>
                    <a:p>
                      <a:endParaRPr lang="en-US" dirty="0"/>
                    </a:p>
                  </a:txBody>
                  <a:tcPr/>
                </a:tc>
              </a:tr>
              <a:tr h="726440">
                <a:tc>
                  <a:txBody>
                    <a:bodyPr/>
                    <a:lstStyle/>
                    <a:p>
                      <a:r>
                        <a:rPr lang="en-US" dirty="0" smtClean="0"/>
                        <a:t>0011</a:t>
                      </a:r>
                      <a:r>
                        <a:rPr lang="en-US" baseline="0" dirty="0" smtClean="0"/>
                        <a:t> 0010 0101 1100 1111 1100</a:t>
                      </a:r>
                      <a:endParaRPr lang="en-US" dirty="0"/>
                    </a:p>
                  </a:txBody>
                  <a:tcPr/>
                </a:tc>
                <a:tc>
                  <a:txBody>
                    <a:bodyPr/>
                    <a:lstStyle/>
                    <a:p>
                      <a:r>
                        <a:rPr lang="en-US" dirty="0" smtClean="0"/>
                        <a:t>Memory</a:t>
                      </a:r>
                      <a:r>
                        <a:rPr lang="en-US" baseline="0" dirty="0" smtClean="0"/>
                        <a:t> address 0xFC5C = Contents of Register A</a:t>
                      </a:r>
                      <a:endParaRPr lang="en-US" dirty="0"/>
                    </a:p>
                  </a:txBody>
                  <a:tcPr/>
                </a:tc>
              </a:tr>
              <a:tr h="726440">
                <a:tc>
                  <a:txBody>
                    <a:bodyPr/>
                    <a:lstStyle/>
                    <a:p>
                      <a:r>
                        <a:rPr lang="en-US" dirty="0" smtClean="0"/>
                        <a:t>1111</a:t>
                      </a:r>
                      <a:r>
                        <a:rPr lang="en-US" baseline="0" dirty="0" smtClean="0"/>
                        <a:t> 0001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Reload</a:t>
                      </a:r>
                      <a:r>
                        <a:rPr lang="en-US" baseline="0" dirty="0" smtClean="0"/>
                        <a:t>  register A&amp;F values from stack</a:t>
                      </a:r>
                      <a:endParaRPr lang="en-US" dirty="0" smtClean="0"/>
                    </a:p>
                    <a:p>
                      <a:endParaRPr lang="en-US" dirty="0"/>
                    </a:p>
                  </a:txBody>
                  <a:tcPr/>
                </a:tc>
              </a:tr>
              <a:tr h="726440">
                <a:tc>
                  <a:txBody>
                    <a:bodyPr/>
                    <a:lstStyle/>
                    <a:p>
                      <a:r>
                        <a:rPr lang="en-US" dirty="0" smtClean="0"/>
                        <a:t>1100</a:t>
                      </a:r>
                      <a:r>
                        <a:rPr lang="en-US" baseline="0" dirty="0" smtClean="0"/>
                        <a:t> 1001</a:t>
                      </a:r>
                      <a:endParaRPr lang="en-US" dirty="0"/>
                    </a:p>
                  </a:txBody>
                  <a:tcPr/>
                </a:tc>
                <a:tc>
                  <a:txBody>
                    <a:bodyPr/>
                    <a:lstStyle/>
                    <a:p>
                      <a:r>
                        <a:rPr lang="en-US" dirty="0" smtClean="0"/>
                        <a:t>Return from previous</a:t>
                      </a:r>
                      <a:r>
                        <a:rPr lang="en-US" baseline="0" dirty="0" smtClean="0"/>
                        <a:t> call</a:t>
                      </a:r>
                      <a:endParaRPr lang="en-US" dirty="0"/>
                    </a:p>
                  </a:txBody>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775191"/>
            <a:ext cx="8229600" cy="4854209"/>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800" b="0" i="1" u="none" strike="noStrike" kern="1200" cap="none" spc="0" normalizeH="0" baseline="0" noProof="0" dirty="0" smtClean="0">
                <a:ln>
                  <a:noFill/>
                </a:ln>
                <a:solidFill>
                  <a:schemeClr val="tx1"/>
                </a:solidFill>
                <a:effectLst/>
                <a:uLnTx/>
                <a:uFillTx/>
                <a:latin typeface="+mn-lt"/>
                <a:ea typeface="+mn-ea"/>
                <a:cs typeface="+mn-cs"/>
              </a:rPr>
              <a:t>http://www.paladingrp.com/brianb/rom_hacks/ikari.html</a:t>
            </a:r>
            <a:endParaRPr kumimoji="0" lang="en-US" sz="1800" b="0" i="1"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p:txBody>
          <a:bodyPr/>
          <a:lstStyle/>
          <a:p>
            <a:r>
              <a:rPr lang="en-US" dirty="0" err="1" smtClean="0"/>
              <a:t>Ikari</a:t>
            </a:r>
            <a:r>
              <a:rPr lang="en-US" dirty="0" smtClean="0"/>
              <a:t> Warriors</a:t>
            </a:r>
            <a:endParaRPr lang="en-US" dirty="0"/>
          </a:p>
        </p:txBody>
      </p:sp>
      <p:pic>
        <p:nvPicPr>
          <p:cNvPr id="1026" name="Picture 2" descr="C:\Users\brianb\Desktop\credits-added-1.png"/>
          <p:cNvPicPr>
            <a:picLocks noChangeAspect="1" noChangeArrowheads="1"/>
          </p:cNvPicPr>
          <p:nvPr/>
        </p:nvPicPr>
        <p:blipFill>
          <a:blip r:embed="rId2" cstate="print"/>
          <a:srcRect/>
          <a:stretch>
            <a:fillRect/>
          </a:stretch>
        </p:blipFill>
        <p:spPr bwMode="auto">
          <a:xfrm>
            <a:off x="914400" y="1600200"/>
            <a:ext cx="3376245" cy="4572000"/>
          </a:xfrm>
          <a:prstGeom prst="rect">
            <a:avLst/>
          </a:prstGeom>
          <a:noFill/>
        </p:spPr>
      </p:pic>
      <p:pic>
        <p:nvPicPr>
          <p:cNvPr id="1027" name="Picture 3" descr="C:\Users\brianb\Desktop\ikari-real-hacked.jpg"/>
          <p:cNvPicPr>
            <a:picLocks noChangeAspect="1" noChangeArrowheads="1"/>
          </p:cNvPicPr>
          <p:nvPr/>
        </p:nvPicPr>
        <p:blipFill>
          <a:blip r:embed="rId3" cstate="print"/>
          <a:srcRect/>
          <a:stretch>
            <a:fillRect/>
          </a:stretch>
        </p:blipFill>
        <p:spPr bwMode="auto">
          <a:xfrm>
            <a:off x="4876800" y="1600200"/>
            <a:ext cx="3371850" cy="4495800"/>
          </a:xfrm>
          <a:prstGeom prst="rect">
            <a:avLst/>
          </a:prstGeom>
          <a:noFill/>
        </p:spPr>
      </p:pic>
      <p:sp>
        <p:nvSpPr>
          <p:cNvPr id="5" name="Content Placeholder 2"/>
          <p:cNvSpPr>
            <a:spLocks noGrp="1"/>
          </p:cNvSpPr>
          <p:nvPr>
            <p:ph idx="1"/>
          </p:nvPr>
        </p:nvSpPr>
        <p:spPr>
          <a:xfrm>
            <a:off x="457200" y="1676401"/>
            <a:ext cx="8382000" cy="4724400"/>
          </a:xfrm>
        </p:spPr>
        <p:txBody>
          <a:bodyPr/>
          <a:lstStyle/>
          <a:p>
            <a:pPr>
              <a:buNone/>
            </a:pPr>
            <a:endParaRPr lang="en-US" dirty="0" smtClean="0"/>
          </a:p>
          <a:p>
            <a:pPr>
              <a:buNone/>
            </a:pPr>
            <a:endParaRPr lang="en-US" dirty="0" smtClean="0"/>
          </a:p>
          <a:p>
            <a:pPr>
              <a:buNone/>
            </a:pPr>
            <a:endParaRPr lang="en-US" dirty="0"/>
          </a:p>
        </p:txBody>
      </p:sp>
      <p:sp>
        <p:nvSpPr>
          <p:cNvPr id="6" name="Content Placeholder 2"/>
          <p:cNvSpPr txBox="1">
            <a:spLocks/>
          </p:cNvSpPr>
          <p:nvPr/>
        </p:nvSpPr>
        <p:spPr>
          <a:xfrm>
            <a:off x="609600" y="1828801"/>
            <a:ext cx="8382000" cy="47244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mtClean="0"/>
              <a:t>Application Development Methodology (976)</a:t>
            </a:r>
          </a:p>
        </p:txBody>
      </p:sp>
      <p:sp>
        <p:nvSpPr>
          <p:cNvPr id="69635" name="Rectangle 3"/>
          <p:cNvSpPr>
            <a:spLocks noGrp="1" noChangeArrowheads="1"/>
          </p:cNvSpPr>
          <p:nvPr>
            <p:ph idx="1"/>
          </p:nvPr>
        </p:nvSpPr>
        <p:spPr/>
        <p:txBody>
          <a:bodyPr>
            <a:normAutofit fontScale="85000" lnSpcReduction="10000"/>
          </a:bodyPr>
          <a:lstStyle/>
          <a:p>
            <a:pPr>
              <a:buNone/>
            </a:pPr>
            <a:r>
              <a:rPr lang="en-US" dirty="0" smtClean="0"/>
              <a:t>There are different type of turning source code into executable code</a:t>
            </a:r>
          </a:p>
          <a:p>
            <a:r>
              <a:rPr lang="en-US" dirty="0" smtClean="0"/>
              <a:t>Assembling – turn assembly language into machine code. Assembly language code is the </a:t>
            </a:r>
            <a:r>
              <a:rPr lang="en-US" dirty="0" err="1" smtClean="0"/>
              <a:t>english</a:t>
            </a:r>
            <a:r>
              <a:rPr lang="en-US" dirty="0" smtClean="0"/>
              <a:t> equivalent of machine language, however  it is not easily understood by modern humans. </a:t>
            </a:r>
          </a:p>
          <a:p>
            <a:pPr lvl="1"/>
            <a:r>
              <a:rPr lang="en-US" dirty="0" smtClean="0"/>
              <a:t>Assembly language is SPECIFIC to the CPU that the machine is running on.</a:t>
            </a:r>
          </a:p>
          <a:p>
            <a:endParaRPr lang="en-US" dirty="0" smtClean="0"/>
          </a:p>
          <a:p>
            <a:r>
              <a:rPr lang="en-US" dirty="0" smtClean="0"/>
              <a:t>Assembled code is 1-1 to machine code and </a:t>
            </a:r>
            <a:r>
              <a:rPr lang="en-US" i="1" dirty="0" smtClean="0"/>
              <a:t>machine code </a:t>
            </a:r>
            <a:r>
              <a:rPr lang="en-US" dirty="0" smtClean="0"/>
              <a:t>can be disassembled and returned back to the original assembly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Assembly</a:t>
            </a:r>
          </a:p>
        </p:txBody>
      </p:sp>
      <p:pic>
        <p:nvPicPr>
          <p:cNvPr id="70659" name="Picture 4" descr="assembled"/>
          <p:cNvPicPr>
            <a:picLocks noChangeAspect="1" noChangeArrowheads="1"/>
          </p:cNvPicPr>
          <p:nvPr/>
        </p:nvPicPr>
        <p:blipFill>
          <a:blip r:embed="rId2" cstate="print"/>
          <a:srcRect/>
          <a:stretch>
            <a:fillRect/>
          </a:stretch>
        </p:blipFill>
        <p:spPr bwMode="auto">
          <a:xfrm>
            <a:off x="1143000" y="1491974"/>
            <a:ext cx="6477000" cy="516282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5191"/>
            <a:ext cx="8229600" cy="4854209"/>
          </a:xfrm>
        </p:spPr>
        <p:txBody>
          <a:bodyPr>
            <a:normAutofit fontScale="92500" lnSpcReduction="10000"/>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1800" dirty="0" smtClean="0"/>
          </a:p>
          <a:p>
            <a:endParaRPr lang="en-US" sz="1800" dirty="0" smtClean="0"/>
          </a:p>
          <a:p>
            <a:pPr>
              <a:buNone/>
            </a:pPr>
            <a:r>
              <a:rPr lang="en-US" sz="1800" i="1" dirty="0" smtClean="0"/>
              <a:t>http://www.paladingrp.com/brianb/rom_hacks/ikari.html</a:t>
            </a:r>
            <a:endParaRPr lang="en-US" sz="1800" i="1" dirty="0"/>
          </a:p>
        </p:txBody>
      </p:sp>
      <p:graphicFrame>
        <p:nvGraphicFramePr>
          <p:cNvPr id="4" name="Table 3"/>
          <p:cNvGraphicFramePr>
            <a:graphicFrameLocks noGrp="1"/>
          </p:cNvGraphicFramePr>
          <p:nvPr/>
        </p:nvGraphicFramePr>
        <p:xfrm>
          <a:off x="228600" y="1676400"/>
          <a:ext cx="8610600" cy="4546600"/>
        </p:xfrm>
        <a:graphic>
          <a:graphicData uri="http://schemas.openxmlformats.org/drawingml/2006/table">
            <a:tbl>
              <a:tblPr firstRow="1" bandRow="1">
                <a:tableStyleId>{5C22544A-7EE6-4342-B048-85BDC9FD1C3A}</a:tableStyleId>
              </a:tblPr>
              <a:tblGrid>
                <a:gridCol w="2870200"/>
                <a:gridCol w="2870200"/>
                <a:gridCol w="2870200"/>
              </a:tblGrid>
              <a:tr h="726440">
                <a:tc>
                  <a:txBody>
                    <a:bodyPr/>
                    <a:lstStyle/>
                    <a:p>
                      <a:r>
                        <a:rPr lang="en-US" dirty="0" smtClean="0"/>
                        <a:t>Machine Code</a:t>
                      </a:r>
                      <a:endParaRPr lang="en-US" dirty="0"/>
                    </a:p>
                  </a:txBody>
                  <a:tcPr/>
                </a:tc>
                <a:tc>
                  <a:txBody>
                    <a:bodyPr/>
                    <a:lstStyle/>
                    <a:p>
                      <a:r>
                        <a:rPr lang="en-US" dirty="0" smtClean="0"/>
                        <a:t>Assembly</a:t>
                      </a:r>
                      <a:r>
                        <a:rPr lang="en-US" baseline="0" dirty="0" smtClean="0"/>
                        <a:t> Representation</a:t>
                      </a:r>
                      <a:endParaRPr lang="en-US" dirty="0"/>
                    </a:p>
                  </a:txBody>
                  <a:tcPr/>
                </a:tc>
                <a:tc>
                  <a:txBody>
                    <a:bodyPr/>
                    <a:lstStyle/>
                    <a:p>
                      <a:r>
                        <a:rPr lang="en-US" dirty="0" smtClean="0"/>
                        <a:t>Comment</a:t>
                      </a:r>
                      <a:endParaRPr lang="en-US" dirty="0"/>
                    </a:p>
                  </a:txBody>
                  <a:tcPr/>
                </a:tc>
              </a:tr>
              <a:tr h="726440">
                <a:tc>
                  <a:txBody>
                    <a:bodyPr/>
                    <a:lstStyle/>
                    <a:p>
                      <a:r>
                        <a:rPr lang="en-US" dirty="0" smtClean="0"/>
                        <a:t>1111 0101</a:t>
                      </a:r>
                      <a:endParaRPr lang="en-US" dirty="0"/>
                    </a:p>
                  </a:txBody>
                  <a:tcPr/>
                </a:tc>
                <a:tc>
                  <a:txBody>
                    <a:bodyPr/>
                    <a:lstStyle/>
                    <a:p>
                      <a:r>
                        <a:rPr lang="en-US" dirty="0" smtClean="0"/>
                        <a:t>PUSH AF</a:t>
                      </a:r>
                      <a:endParaRPr lang="en-US" dirty="0"/>
                    </a:p>
                  </a:txBody>
                  <a:tcPr/>
                </a:tc>
                <a:tc>
                  <a:txBody>
                    <a:bodyPr/>
                    <a:lstStyle/>
                    <a:p>
                      <a:r>
                        <a:rPr lang="en-US" dirty="0" smtClean="0"/>
                        <a:t>Save registers A&amp;F to stack</a:t>
                      </a:r>
                    </a:p>
                    <a:p>
                      <a:endParaRPr lang="en-US" dirty="0"/>
                    </a:p>
                  </a:txBody>
                  <a:tcPr/>
                </a:tc>
              </a:tr>
              <a:tr h="726440">
                <a:tc>
                  <a:txBody>
                    <a:bodyPr/>
                    <a:lstStyle/>
                    <a:p>
                      <a:r>
                        <a:rPr lang="en-US" dirty="0" smtClean="0"/>
                        <a:t>0011</a:t>
                      </a:r>
                      <a:r>
                        <a:rPr lang="en-US" baseline="0" dirty="0" smtClean="0"/>
                        <a:t> 1110 1001 1001</a:t>
                      </a:r>
                      <a:endParaRPr lang="en-US" dirty="0"/>
                    </a:p>
                  </a:txBody>
                  <a:tcPr/>
                </a:tc>
                <a:tc>
                  <a:txBody>
                    <a:bodyPr/>
                    <a:lstStyle/>
                    <a:p>
                      <a:r>
                        <a:rPr lang="en-US" dirty="0" smtClean="0"/>
                        <a:t>LD A 99</a:t>
                      </a:r>
                      <a:endParaRPr lang="en-US" dirty="0"/>
                    </a:p>
                  </a:txBody>
                  <a:tcPr/>
                </a:tc>
                <a:tc>
                  <a:txBody>
                    <a:bodyPr/>
                    <a:lstStyle/>
                    <a:p>
                      <a:r>
                        <a:rPr lang="en-US" dirty="0" smtClean="0"/>
                        <a:t>Register</a:t>
                      </a:r>
                      <a:r>
                        <a:rPr lang="en-US" baseline="0" dirty="0" smtClean="0"/>
                        <a:t> A = 99 (BCD)</a:t>
                      </a:r>
                    </a:p>
                    <a:p>
                      <a:endParaRPr lang="en-US" dirty="0"/>
                    </a:p>
                  </a:txBody>
                  <a:tcPr/>
                </a:tc>
              </a:tr>
              <a:tr h="726440">
                <a:tc>
                  <a:txBody>
                    <a:bodyPr/>
                    <a:lstStyle/>
                    <a:p>
                      <a:r>
                        <a:rPr lang="en-US" dirty="0" smtClean="0"/>
                        <a:t>0011</a:t>
                      </a:r>
                      <a:r>
                        <a:rPr lang="en-US" baseline="0" dirty="0" smtClean="0"/>
                        <a:t> 0010 0101 1100 1111 1100</a:t>
                      </a:r>
                      <a:endParaRPr lang="en-US" dirty="0"/>
                    </a:p>
                  </a:txBody>
                  <a:tcPr/>
                </a:tc>
                <a:tc>
                  <a:txBody>
                    <a:bodyPr/>
                    <a:lstStyle/>
                    <a:p>
                      <a:r>
                        <a:rPr lang="en-US" dirty="0" smtClean="0"/>
                        <a:t>LD </a:t>
                      </a:r>
                      <a:r>
                        <a:rPr lang="en-US" dirty="0" smtClean="0"/>
                        <a:t>($FC56), A</a:t>
                      </a:r>
                      <a:endParaRPr lang="en-US" dirty="0"/>
                    </a:p>
                  </a:txBody>
                  <a:tcPr/>
                </a:tc>
                <a:tc>
                  <a:txBody>
                    <a:bodyPr/>
                    <a:lstStyle/>
                    <a:p>
                      <a:r>
                        <a:rPr lang="en-US" dirty="0" smtClean="0"/>
                        <a:t>Memory</a:t>
                      </a:r>
                      <a:r>
                        <a:rPr lang="en-US" baseline="0" dirty="0" smtClean="0"/>
                        <a:t> address 0xFC5C =  contents of Register A</a:t>
                      </a:r>
                      <a:endParaRPr lang="en-US" dirty="0"/>
                    </a:p>
                  </a:txBody>
                  <a:tcPr/>
                </a:tc>
              </a:tr>
              <a:tr h="726440">
                <a:tc>
                  <a:txBody>
                    <a:bodyPr/>
                    <a:lstStyle/>
                    <a:p>
                      <a:r>
                        <a:rPr lang="en-US" dirty="0" smtClean="0"/>
                        <a:t>1111</a:t>
                      </a:r>
                      <a:r>
                        <a:rPr lang="en-US" baseline="0" dirty="0" smtClean="0"/>
                        <a:t> 0001</a:t>
                      </a:r>
                      <a:endParaRPr lang="en-US" dirty="0"/>
                    </a:p>
                  </a:txBody>
                  <a:tcPr/>
                </a:tc>
                <a:tc>
                  <a:txBody>
                    <a:bodyPr/>
                    <a:lstStyle/>
                    <a:p>
                      <a:r>
                        <a:rPr lang="en-US" dirty="0" smtClean="0"/>
                        <a:t>POP 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Reload</a:t>
                      </a:r>
                      <a:r>
                        <a:rPr lang="en-US" baseline="0" dirty="0" smtClean="0"/>
                        <a:t>  register A&amp;F values from stack</a:t>
                      </a:r>
                      <a:endParaRPr lang="en-US" dirty="0" smtClean="0"/>
                    </a:p>
                    <a:p>
                      <a:endParaRPr lang="en-US" dirty="0"/>
                    </a:p>
                  </a:txBody>
                  <a:tcPr/>
                </a:tc>
              </a:tr>
              <a:tr h="726440">
                <a:tc>
                  <a:txBody>
                    <a:bodyPr/>
                    <a:lstStyle/>
                    <a:p>
                      <a:r>
                        <a:rPr lang="en-US" dirty="0" smtClean="0"/>
                        <a:t>1100</a:t>
                      </a:r>
                      <a:r>
                        <a:rPr lang="en-US" baseline="0" dirty="0" smtClean="0"/>
                        <a:t> 1001</a:t>
                      </a:r>
                      <a:endParaRPr lang="en-US" dirty="0"/>
                    </a:p>
                  </a:txBody>
                  <a:tcPr/>
                </a:tc>
                <a:tc>
                  <a:txBody>
                    <a:bodyPr/>
                    <a:lstStyle/>
                    <a:p>
                      <a:r>
                        <a:rPr lang="en-US" dirty="0" smtClean="0"/>
                        <a:t>RET</a:t>
                      </a:r>
                      <a:endParaRPr lang="en-US" dirty="0"/>
                    </a:p>
                  </a:txBody>
                  <a:tcPr/>
                </a:tc>
                <a:tc>
                  <a:txBody>
                    <a:bodyPr/>
                    <a:lstStyle/>
                    <a:p>
                      <a:r>
                        <a:rPr lang="en-US" dirty="0" smtClean="0"/>
                        <a:t>Return from previous</a:t>
                      </a:r>
                      <a:r>
                        <a:rPr lang="en-US" baseline="0" dirty="0" smtClean="0"/>
                        <a:t> call</a:t>
                      </a:r>
                      <a:endParaRPr lang="en-US" dirty="0"/>
                    </a:p>
                  </a:txBody>
                  <a:tcPr/>
                </a:tc>
              </a:tr>
            </a:tbl>
          </a:graphicData>
        </a:graphic>
      </p:graphicFrame>
      <p:sp>
        <p:nvSpPr>
          <p:cNvPr id="2" name="Title 1"/>
          <p:cNvSpPr>
            <a:spLocks noGrp="1"/>
          </p:cNvSpPr>
          <p:nvPr>
            <p:ph type="title"/>
          </p:nvPr>
        </p:nvSpPr>
        <p:spPr/>
        <p:txBody>
          <a:bodyPr>
            <a:normAutofit fontScale="90000"/>
          </a:bodyPr>
          <a:lstStyle/>
          <a:p>
            <a:r>
              <a:rPr lang="en-US" dirty="0" smtClean="0"/>
              <a:t>Assembly (</a:t>
            </a:r>
            <a:r>
              <a:rPr lang="en-US" dirty="0" err="1" smtClean="0"/>
              <a:t>Ikari</a:t>
            </a:r>
            <a:r>
              <a:rPr lang="en-US" dirty="0" smtClean="0"/>
              <a:t> Warriors free play)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Assembly Example</a:t>
            </a:r>
            <a:endParaRPr lang="en-US" dirty="0"/>
          </a:p>
        </p:txBody>
      </p:sp>
      <p:sp>
        <p:nvSpPr>
          <p:cNvPr id="71682" name="Rectangle 3"/>
          <p:cNvSpPr>
            <a:spLocks noGrp="1" noChangeArrowheads="1"/>
          </p:cNvSpPr>
          <p:nvPr>
            <p:ph idx="1"/>
          </p:nvPr>
        </p:nvSpPr>
        <p:spPr/>
        <p:txBody>
          <a:bodyPr>
            <a:normAutofit fontScale="77500" lnSpcReduction="20000"/>
          </a:bodyPr>
          <a:lstStyle/>
          <a:p>
            <a:pPr>
              <a:buNone/>
            </a:pPr>
            <a:r>
              <a:rPr lang="en-US" dirty="0" err="1" smtClean="0"/>
              <a:t>leal</a:t>
            </a:r>
            <a:r>
              <a:rPr lang="en-US" dirty="0" smtClean="0"/>
              <a:t> 4(%</a:t>
            </a:r>
            <a:r>
              <a:rPr lang="en-US" dirty="0" err="1" smtClean="0"/>
              <a:t>esp</a:t>
            </a:r>
            <a:r>
              <a:rPr lang="en-US" dirty="0" smtClean="0"/>
              <a:t>), %</a:t>
            </a:r>
            <a:r>
              <a:rPr lang="en-US" dirty="0" err="1" smtClean="0"/>
              <a:t>ecx</a:t>
            </a:r>
            <a:endParaRPr lang="en-US" dirty="0" smtClean="0"/>
          </a:p>
          <a:p>
            <a:pPr>
              <a:buNone/>
            </a:pPr>
            <a:r>
              <a:rPr lang="en-US" dirty="0" err="1" smtClean="0"/>
              <a:t>andl</a:t>
            </a:r>
            <a:r>
              <a:rPr lang="en-US" dirty="0" smtClean="0"/>
              <a:t> $-16, %</a:t>
            </a:r>
            <a:r>
              <a:rPr lang="en-US" dirty="0" err="1" smtClean="0"/>
              <a:t>esp</a:t>
            </a:r>
            <a:endParaRPr lang="en-US" dirty="0" smtClean="0"/>
          </a:p>
          <a:p>
            <a:pPr>
              <a:buNone/>
            </a:pPr>
            <a:r>
              <a:rPr lang="en-US" dirty="0" err="1" smtClean="0"/>
              <a:t>pushl</a:t>
            </a:r>
            <a:r>
              <a:rPr lang="en-US" dirty="0" smtClean="0"/>
              <a:t> -4(%</a:t>
            </a:r>
            <a:r>
              <a:rPr lang="en-US" dirty="0" err="1" smtClean="0"/>
              <a:t>ecx</a:t>
            </a:r>
            <a:r>
              <a:rPr lang="en-US" dirty="0" smtClean="0"/>
              <a:t>)</a:t>
            </a:r>
          </a:p>
          <a:p>
            <a:pPr>
              <a:buNone/>
            </a:pPr>
            <a:r>
              <a:rPr lang="en-US" dirty="0" err="1" smtClean="0"/>
              <a:t>pushl</a:t>
            </a:r>
            <a:r>
              <a:rPr lang="en-US" dirty="0" smtClean="0"/>
              <a:t> %</a:t>
            </a:r>
            <a:r>
              <a:rPr lang="en-US" dirty="0" err="1" smtClean="0"/>
              <a:t>ebp</a:t>
            </a:r>
            <a:endParaRPr lang="en-US" dirty="0" smtClean="0"/>
          </a:p>
          <a:p>
            <a:pPr>
              <a:buNone/>
            </a:pPr>
            <a:r>
              <a:rPr lang="en-US" dirty="0" err="1" smtClean="0"/>
              <a:t>movl</a:t>
            </a:r>
            <a:r>
              <a:rPr lang="en-US" dirty="0" smtClean="0"/>
              <a:t> %</a:t>
            </a:r>
            <a:r>
              <a:rPr lang="en-US" dirty="0" err="1" smtClean="0"/>
              <a:t>esp</a:t>
            </a:r>
            <a:r>
              <a:rPr lang="en-US" dirty="0" smtClean="0"/>
              <a:t>, %</a:t>
            </a:r>
            <a:r>
              <a:rPr lang="en-US" dirty="0" err="1" smtClean="0"/>
              <a:t>ebp</a:t>
            </a:r>
            <a:endParaRPr lang="en-US" dirty="0" smtClean="0"/>
          </a:p>
          <a:p>
            <a:pPr>
              <a:buNone/>
            </a:pPr>
            <a:r>
              <a:rPr lang="en-US" dirty="0" err="1" smtClean="0"/>
              <a:t>pushl</a:t>
            </a:r>
            <a:r>
              <a:rPr lang="en-US" dirty="0" smtClean="0"/>
              <a:t> %</a:t>
            </a:r>
            <a:r>
              <a:rPr lang="en-US" dirty="0" err="1" smtClean="0"/>
              <a:t>ecx</a:t>
            </a:r>
            <a:endParaRPr lang="en-US" dirty="0" smtClean="0"/>
          </a:p>
          <a:p>
            <a:pPr>
              <a:buNone/>
            </a:pPr>
            <a:r>
              <a:rPr lang="en-US" dirty="0" err="1" smtClean="0"/>
              <a:t>subl</a:t>
            </a:r>
            <a:r>
              <a:rPr lang="en-US" dirty="0" smtClean="0"/>
              <a:t> $4, %</a:t>
            </a:r>
            <a:r>
              <a:rPr lang="en-US" dirty="0" err="1" smtClean="0"/>
              <a:t>esp</a:t>
            </a:r>
            <a:endParaRPr lang="en-US" dirty="0" smtClean="0"/>
          </a:p>
          <a:p>
            <a:pPr>
              <a:buNone/>
            </a:pPr>
            <a:r>
              <a:rPr lang="en-US" dirty="0" err="1" smtClean="0"/>
              <a:t>movl</a:t>
            </a:r>
            <a:r>
              <a:rPr lang="en-US" dirty="0" smtClean="0"/>
              <a:t> $.LC0, (%</a:t>
            </a:r>
            <a:r>
              <a:rPr lang="en-US" dirty="0" err="1" smtClean="0"/>
              <a:t>esp</a:t>
            </a:r>
            <a:r>
              <a:rPr lang="en-US" dirty="0" smtClean="0"/>
              <a:t>)</a:t>
            </a:r>
          </a:p>
          <a:p>
            <a:pPr>
              <a:buNone/>
            </a:pPr>
            <a:r>
              <a:rPr lang="en-US" dirty="0" smtClean="0"/>
              <a:t>call puts</a:t>
            </a:r>
          </a:p>
          <a:p>
            <a:pPr>
              <a:buNone/>
            </a:pPr>
            <a:r>
              <a:rPr lang="en-US" dirty="0" err="1" smtClean="0"/>
              <a:t>addl</a:t>
            </a:r>
            <a:r>
              <a:rPr lang="en-US" dirty="0" smtClean="0"/>
              <a:t> $4, %</a:t>
            </a:r>
            <a:r>
              <a:rPr lang="en-US" dirty="0" err="1" smtClean="0"/>
              <a:t>esp</a:t>
            </a:r>
            <a:endParaRPr lang="en-US" dirty="0" smtClean="0"/>
          </a:p>
          <a:p>
            <a:pPr>
              <a:buNone/>
            </a:pPr>
            <a:r>
              <a:rPr lang="en-US" dirty="0" err="1" smtClean="0"/>
              <a:t>popl</a:t>
            </a:r>
            <a:r>
              <a:rPr lang="en-US" dirty="0" smtClean="0"/>
              <a:t> %</a:t>
            </a:r>
            <a:r>
              <a:rPr lang="en-US" dirty="0" err="1" smtClean="0"/>
              <a:t>ecx</a:t>
            </a:r>
            <a:endParaRPr lang="en-US" dirty="0" smtClean="0"/>
          </a:p>
          <a:p>
            <a:pPr>
              <a:buNone/>
            </a:pPr>
            <a:r>
              <a:rPr lang="en-US" dirty="0" err="1" smtClean="0"/>
              <a:t>popl</a:t>
            </a:r>
            <a:r>
              <a:rPr lang="en-US" dirty="0" smtClean="0"/>
              <a:t> %</a:t>
            </a:r>
            <a:r>
              <a:rPr lang="en-US" dirty="0" err="1" smtClean="0"/>
              <a:t>ebp</a:t>
            </a:r>
            <a:endParaRPr lang="en-US" dirty="0" smtClean="0"/>
          </a:p>
          <a:p>
            <a:pPr>
              <a:buNone/>
            </a:pPr>
            <a:r>
              <a:rPr lang="en-US" dirty="0" err="1" smtClean="0"/>
              <a:t>leal</a:t>
            </a:r>
            <a:r>
              <a:rPr lang="en-US" dirty="0" smtClean="0"/>
              <a:t> -4(%</a:t>
            </a:r>
            <a:r>
              <a:rPr lang="en-US" dirty="0" err="1" smtClean="0"/>
              <a:t>ecx</a:t>
            </a:r>
            <a:r>
              <a:rPr lang="en-US" dirty="0" smtClean="0"/>
              <a:t>), %</a:t>
            </a:r>
            <a:r>
              <a:rPr lang="en-US" dirty="0" err="1" smtClean="0"/>
              <a:t>esp</a:t>
            </a:r>
            <a:endParaRPr lang="en-US" dirty="0" smtClean="0"/>
          </a:p>
          <a:p>
            <a:pPr>
              <a:buNone/>
            </a:pPr>
            <a:r>
              <a:rPr lang="en-US" dirty="0" smtClean="0"/>
              <a:t>ret</a:t>
            </a:r>
          </a:p>
        </p:txBody>
      </p:sp>
      <p:sp>
        <p:nvSpPr>
          <p:cNvPr id="71683" name="Text Box 4"/>
          <p:cNvSpPr txBox="1">
            <a:spLocks noChangeArrowheads="1"/>
          </p:cNvSpPr>
          <p:nvPr/>
        </p:nvSpPr>
        <p:spPr bwMode="auto">
          <a:xfrm>
            <a:off x="4724400" y="2667000"/>
            <a:ext cx="4419600" cy="1066800"/>
          </a:xfrm>
          <a:prstGeom prst="rect">
            <a:avLst/>
          </a:prstGeom>
          <a:noFill/>
          <a:ln w="9525">
            <a:noFill/>
            <a:miter lim="800000"/>
            <a:headEnd/>
            <a:tailEnd/>
          </a:ln>
        </p:spPr>
        <p:txBody>
          <a:bodyPr>
            <a:spAutoFit/>
          </a:bodyPr>
          <a:lstStyle/>
          <a:p>
            <a:pPr>
              <a:spcBef>
                <a:spcPct val="50000"/>
              </a:spcBef>
            </a:pPr>
            <a:r>
              <a:rPr lang="en-US" sz="3200"/>
              <a:t>Example Assembly Code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Compiled Code</a:t>
            </a:r>
          </a:p>
        </p:txBody>
      </p:sp>
      <p:sp>
        <p:nvSpPr>
          <p:cNvPr id="72707" name="Rectangle 3"/>
          <p:cNvSpPr>
            <a:spLocks noGrp="1" noChangeArrowheads="1"/>
          </p:cNvSpPr>
          <p:nvPr>
            <p:ph idx="1"/>
          </p:nvPr>
        </p:nvSpPr>
        <p:spPr/>
        <p:txBody>
          <a:bodyPr>
            <a:normAutofit fontScale="92500" lnSpcReduction="20000"/>
          </a:bodyPr>
          <a:lstStyle/>
          <a:p>
            <a:r>
              <a:rPr lang="en-US" dirty="0" smtClean="0"/>
              <a:t>Compilers  - compile” languages like C or C++ into object code. Compiled languages (</a:t>
            </a:r>
            <a:r>
              <a:rPr lang="en-US" i="1" dirty="0" smtClean="0"/>
              <a:t>source code</a:t>
            </a:r>
            <a:r>
              <a:rPr lang="en-US" dirty="0" smtClean="0"/>
              <a:t>) are easier to understand, but must be converted into object code (which is NOT human readable at all). Source code is NOT specific to the CPU that the code will run on. (though can be OS dependant) </a:t>
            </a:r>
          </a:p>
          <a:p>
            <a:endParaRPr lang="en-US" dirty="0" smtClean="0"/>
          </a:p>
          <a:p>
            <a:r>
              <a:rPr lang="en-US" dirty="0" smtClean="0"/>
              <a:t>Once code is compiled there is no way to go back and get the original source code! (different from assembly)</a:t>
            </a:r>
          </a:p>
          <a:p>
            <a:endParaRPr lang="en-US" dirty="0" smtClean="0"/>
          </a:p>
          <a:p>
            <a:endParaRPr lang="en-US"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Compiled Language</a:t>
            </a:r>
          </a:p>
        </p:txBody>
      </p:sp>
      <p:pic>
        <p:nvPicPr>
          <p:cNvPr id="73731" name="Picture 4" descr="compiled"/>
          <p:cNvPicPr>
            <a:picLocks noGrp="1" noChangeAspect="1" noChangeArrowheads="1"/>
          </p:cNvPicPr>
          <p:nvPr>
            <p:ph idx="1"/>
          </p:nvPr>
        </p:nvPicPr>
        <p:blipFill>
          <a:blip r:embed="rId2" cstate="print"/>
          <a:srcRect/>
          <a:stretch>
            <a:fillRect/>
          </a:stretch>
        </p:blipFill>
        <p:spPr>
          <a:xfrm>
            <a:off x="1066800" y="1586128"/>
            <a:ext cx="6019800" cy="4797506"/>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Source Code of previous assembly code</a:t>
            </a:r>
            <a:endParaRPr lang="en-US" dirty="0"/>
          </a:p>
        </p:txBody>
      </p:sp>
      <p:sp>
        <p:nvSpPr>
          <p:cNvPr id="74754" name="Rectangle 3"/>
          <p:cNvSpPr>
            <a:spLocks noGrp="1" noChangeArrowheads="1"/>
          </p:cNvSpPr>
          <p:nvPr>
            <p:ph idx="1"/>
          </p:nvPr>
        </p:nvSpPr>
        <p:spPr>
          <a:xfrm>
            <a:off x="457200" y="1775191"/>
            <a:ext cx="4038600" cy="4625609"/>
          </a:xfrm>
        </p:spPr>
        <p:txBody>
          <a:bodyPr>
            <a:normAutofit/>
          </a:bodyPr>
          <a:lstStyle/>
          <a:p>
            <a:pPr>
              <a:buNone/>
            </a:pPr>
            <a:r>
              <a:rPr lang="en-US" sz="2000" b="1" dirty="0" smtClean="0"/>
              <a:t>C source code</a:t>
            </a:r>
          </a:p>
          <a:p>
            <a:pPr>
              <a:buNone/>
            </a:pPr>
            <a:endParaRPr lang="en-US" sz="2000" dirty="0" smtClean="0"/>
          </a:p>
          <a:p>
            <a:pPr>
              <a:buNone/>
            </a:pPr>
            <a:r>
              <a:rPr lang="en-US" sz="2000" dirty="0" smtClean="0"/>
              <a:t>#include &lt;</a:t>
            </a:r>
            <a:r>
              <a:rPr lang="en-US" sz="2000" dirty="0" err="1" smtClean="0"/>
              <a:t>stdio.h</a:t>
            </a:r>
            <a:r>
              <a:rPr lang="en-US" sz="2000" dirty="0" smtClean="0"/>
              <a:t>&gt; </a:t>
            </a:r>
          </a:p>
          <a:p>
            <a:pPr>
              <a:buNone/>
            </a:pPr>
            <a:endParaRPr lang="en-US" sz="2000" dirty="0" smtClean="0"/>
          </a:p>
          <a:p>
            <a:pPr>
              <a:buNone/>
            </a:pPr>
            <a:r>
              <a:rPr lang="en-US" sz="2000" dirty="0" err="1" smtClean="0"/>
              <a:t>int</a:t>
            </a:r>
            <a:r>
              <a:rPr lang="en-US" sz="2000" dirty="0" smtClean="0"/>
              <a:t> main()</a:t>
            </a:r>
          </a:p>
          <a:p>
            <a:pPr>
              <a:buNone/>
            </a:pPr>
            <a:r>
              <a:rPr lang="en-US" sz="2000" dirty="0" smtClean="0"/>
              <a:t>{</a:t>
            </a:r>
          </a:p>
          <a:p>
            <a:pPr>
              <a:buNone/>
            </a:pPr>
            <a:r>
              <a:rPr lang="en-US" sz="2000" dirty="0" err="1" smtClean="0"/>
              <a:t>printf</a:t>
            </a:r>
            <a:r>
              <a:rPr lang="en-US" sz="2000" dirty="0" smtClean="0"/>
              <a:t>(“Paladin Group Rocks!\n”);</a:t>
            </a:r>
          </a:p>
          <a:p>
            <a:pPr>
              <a:buNone/>
            </a:pPr>
            <a:r>
              <a:rPr lang="en-US" sz="2000" dirty="0" smtClean="0"/>
              <a:t>}</a:t>
            </a:r>
          </a:p>
        </p:txBody>
      </p:sp>
      <p:sp>
        <p:nvSpPr>
          <p:cNvPr id="6" name="Rectangle 3"/>
          <p:cNvSpPr txBox="1">
            <a:spLocks noChangeArrowheads="1"/>
          </p:cNvSpPr>
          <p:nvPr/>
        </p:nvSpPr>
        <p:spPr>
          <a:xfrm>
            <a:off x="4876800" y="1752600"/>
            <a:ext cx="4038600" cy="4625609"/>
          </a:xfrm>
          <a:prstGeom prst="rect">
            <a:avLst/>
          </a:prstGeom>
        </p:spPr>
        <p:txBody>
          <a:bodyPr vert="horz" lIns="54864" tIns="91440" rtlCol="0">
            <a:normAutofit lnSpcReduction="10000"/>
          </a:bodyPr>
          <a:lstStyle/>
          <a:p>
            <a:pPr>
              <a:buNone/>
            </a:pPr>
            <a:r>
              <a:rPr lang="en-US" sz="2000" b="1" dirty="0" smtClean="0">
                <a:latin typeface="+mn-lt"/>
              </a:rPr>
              <a:t>Resulting Assembly Code</a:t>
            </a:r>
          </a:p>
          <a:p>
            <a:pPr>
              <a:buNone/>
            </a:pPr>
            <a:endParaRPr lang="en-US" sz="2000" dirty="0" smtClean="0">
              <a:latin typeface="+mn-lt"/>
            </a:endParaRPr>
          </a:p>
          <a:p>
            <a:pPr>
              <a:buNone/>
            </a:pPr>
            <a:r>
              <a:rPr lang="en-US" sz="2000" dirty="0" err="1" smtClean="0">
                <a:latin typeface="+mn-lt"/>
              </a:rPr>
              <a:t>leal</a:t>
            </a:r>
            <a:r>
              <a:rPr lang="en-US" sz="2000" dirty="0" smtClean="0">
                <a:latin typeface="+mn-lt"/>
              </a:rPr>
              <a:t> 4(%</a:t>
            </a:r>
            <a:r>
              <a:rPr lang="en-US" sz="2000" dirty="0" err="1" smtClean="0">
                <a:latin typeface="+mn-lt"/>
              </a:rPr>
              <a:t>esp</a:t>
            </a:r>
            <a:r>
              <a:rPr lang="en-US" sz="2000" dirty="0" smtClean="0">
                <a:latin typeface="+mn-lt"/>
              </a:rPr>
              <a:t>), %</a:t>
            </a:r>
            <a:r>
              <a:rPr lang="en-US" sz="2000" dirty="0" err="1" smtClean="0">
                <a:latin typeface="+mn-lt"/>
              </a:rPr>
              <a:t>ecx</a:t>
            </a:r>
            <a:endParaRPr lang="en-US" sz="2000" dirty="0" smtClean="0">
              <a:latin typeface="+mn-lt"/>
            </a:endParaRPr>
          </a:p>
          <a:p>
            <a:pPr>
              <a:buNone/>
            </a:pPr>
            <a:r>
              <a:rPr lang="en-US" sz="2000" dirty="0" err="1" smtClean="0">
                <a:latin typeface="+mn-lt"/>
              </a:rPr>
              <a:t>andl</a:t>
            </a:r>
            <a:r>
              <a:rPr lang="en-US" sz="2000" dirty="0" smtClean="0">
                <a:latin typeface="+mn-lt"/>
              </a:rPr>
              <a:t> $-16, %</a:t>
            </a:r>
            <a:r>
              <a:rPr lang="en-US" sz="2000" dirty="0" err="1" smtClean="0">
                <a:latin typeface="+mn-lt"/>
              </a:rPr>
              <a:t>esp</a:t>
            </a:r>
            <a:endParaRPr lang="en-US" sz="2000" dirty="0" smtClean="0">
              <a:latin typeface="+mn-lt"/>
            </a:endParaRPr>
          </a:p>
          <a:p>
            <a:pPr>
              <a:buNone/>
            </a:pPr>
            <a:r>
              <a:rPr lang="en-US" sz="2000" dirty="0" err="1" smtClean="0">
                <a:latin typeface="+mn-lt"/>
              </a:rPr>
              <a:t>pushl</a:t>
            </a:r>
            <a:r>
              <a:rPr lang="en-US" sz="2000" dirty="0" smtClean="0">
                <a:latin typeface="+mn-lt"/>
              </a:rPr>
              <a:t> -4(%</a:t>
            </a:r>
            <a:r>
              <a:rPr lang="en-US" sz="2000" dirty="0" err="1" smtClean="0">
                <a:latin typeface="+mn-lt"/>
              </a:rPr>
              <a:t>ecx</a:t>
            </a:r>
            <a:r>
              <a:rPr lang="en-US" sz="2000" dirty="0" smtClean="0">
                <a:latin typeface="+mn-lt"/>
              </a:rPr>
              <a:t>)</a:t>
            </a:r>
          </a:p>
          <a:p>
            <a:pPr>
              <a:buNone/>
            </a:pPr>
            <a:r>
              <a:rPr lang="en-US" sz="2000" dirty="0" err="1" smtClean="0">
                <a:latin typeface="+mn-lt"/>
              </a:rPr>
              <a:t>pushl</a:t>
            </a:r>
            <a:r>
              <a:rPr lang="en-US" sz="2000" dirty="0" smtClean="0">
                <a:latin typeface="+mn-lt"/>
              </a:rPr>
              <a:t> %</a:t>
            </a:r>
            <a:r>
              <a:rPr lang="en-US" sz="2000" dirty="0" err="1" smtClean="0">
                <a:latin typeface="+mn-lt"/>
              </a:rPr>
              <a:t>ebp</a:t>
            </a:r>
            <a:endParaRPr lang="en-US" sz="2000" dirty="0" smtClean="0">
              <a:latin typeface="+mn-lt"/>
            </a:endParaRPr>
          </a:p>
          <a:p>
            <a:pPr>
              <a:buNone/>
            </a:pPr>
            <a:r>
              <a:rPr lang="en-US" sz="2000" dirty="0" err="1" smtClean="0">
                <a:latin typeface="+mn-lt"/>
              </a:rPr>
              <a:t>movl</a:t>
            </a:r>
            <a:r>
              <a:rPr lang="en-US" sz="2000" dirty="0" smtClean="0">
                <a:latin typeface="+mn-lt"/>
              </a:rPr>
              <a:t> %</a:t>
            </a:r>
            <a:r>
              <a:rPr lang="en-US" sz="2000" dirty="0" err="1" smtClean="0">
                <a:latin typeface="+mn-lt"/>
              </a:rPr>
              <a:t>esp</a:t>
            </a:r>
            <a:r>
              <a:rPr lang="en-US" sz="2000" dirty="0" smtClean="0">
                <a:latin typeface="+mn-lt"/>
              </a:rPr>
              <a:t>, %</a:t>
            </a:r>
            <a:r>
              <a:rPr lang="en-US" sz="2000" dirty="0" err="1" smtClean="0">
                <a:latin typeface="+mn-lt"/>
              </a:rPr>
              <a:t>ebp</a:t>
            </a:r>
            <a:endParaRPr lang="en-US" sz="2000" dirty="0" smtClean="0">
              <a:latin typeface="+mn-lt"/>
            </a:endParaRPr>
          </a:p>
          <a:p>
            <a:pPr>
              <a:buNone/>
            </a:pPr>
            <a:r>
              <a:rPr lang="en-US" sz="2000" dirty="0" err="1" smtClean="0">
                <a:latin typeface="+mn-lt"/>
              </a:rPr>
              <a:t>pushl</a:t>
            </a:r>
            <a:r>
              <a:rPr lang="en-US" sz="2000" dirty="0" smtClean="0">
                <a:latin typeface="+mn-lt"/>
              </a:rPr>
              <a:t> %</a:t>
            </a:r>
            <a:r>
              <a:rPr lang="en-US" sz="2000" dirty="0" err="1" smtClean="0">
                <a:latin typeface="+mn-lt"/>
              </a:rPr>
              <a:t>ecx</a:t>
            </a:r>
            <a:endParaRPr lang="en-US" sz="2000" dirty="0" smtClean="0">
              <a:latin typeface="+mn-lt"/>
            </a:endParaRPr>
          </a:p>
          <a:p>
            <a:pPr>
              <a:buNone/>
            </a:pPr>
            <a:r>
              <a:rPr lang="en-US" sz="2000" dirty="0" err="1" smtClean="0">
                <a:latin typeface="+mn-lt"/>
              </a:rPr>
              <a:t>subl</a:t>
            </a:r>
            <a:r>
              <a:rPr lang="en-US" sz="2000" dirty="0" smtClean="0">
                <a:latin typeface="+mn-lt"/>
              </a:rPr>
              <a:t> $4, %</a:t>
            </a:r>
            <a:r>
              <a:rPr lang="en-US" sz="2000" dirty="0" err="1" smtClean="0">
                <a:latin typeface="+mn-lt"/>
              </a:rPr>
              <a:t>esp</a:t>
            </a:r>
            <a:endParaRPr lang="en-US" sz="2000" dirty="0" smtClean="0">
              <a:latin typeface="+mn-lt"/>
            </a:endParaRPr>
          </a:p>
          <a:p>
            <a:pPr>
              <a:buNone/>
            </a:pPr>
            <a:r>
              <a:rPr lang="en-US" sz="2000" dirty="0" err="1" smtClean="0">
                <a:latin typeface="+mn-lt"/>
              </a:rPr>
              <a:t>movl</a:t>
            </a:r>
            <a:r>
              <a:rPr lang="en-US" sz="2000" dirty="0" smtClean="0">
                <a:latin typeface="+mn-lt"/>
              </a:rPr>
              <a:t> $.LC0, (%</a:t>
            </a:r>
            <a:r>
              <a:rPr lang="en-US" sz="2000" dirty="0" err="1" smtClean="0">
                <a:latin typeface="+mn-lt"/>
              </a:rPr>
              <a:t>esp</a:t>
            </a:r>
            <a:r>
              <a:rPr lang="en-US" sz="2000" dirty="0" smtClean="0">
                <a:latin typeface="+mn-lt"/>
              </a:rPr>
              <a:t>)</a:t>
            </a:r>
          </a:p>
          <a:p>
            <a:pPr>
              <a:buNone/>
            </a:pPr>
            <a:r>
              <a:rPr lang="en-US" sz="2000" dirty="0" smtClean="0">
                <a:latin typeface="+mn-lt"/>
              </a:rPr>
              <a:t>call puts</a:t>
            </a:r>
          </a:p>
          <a:p>
            <a:pPr>
              <a:buNone/>
            </a:pPr>
            <a:r>
              <a:rPr lang="en-US" sz="2000" dirty="0" err="1" smtClean="0">
                <a:latin typeface="+mn-lt"/>
              </a:rPr>
              <a:t>addl</a:t>
            </a:r>
            <a:r>
              <a:rPr lang="en-US" sz="2000" dirty="0" smtClean="0">
                <a:latin typeface="+mn-lt"/>
              </a:rPr>
              <a:t> $4, %</a:t>
            </a:r>
            <a:r>
              <a:rPr lang="en-US" sz="2000" dirty="0" err="1" smtClean="0">
                <a:latin typeface="+mn-lt"/>
              </a:rPr>
              <a:t>esp</a:t>
            </a:r>
            <a:endParaRPr lang="en-US" sz="2000" dirty="0" smtClean="0">
              <a:latin typeface="+mn-lt"/>
            </a:endParaRPr>
          </a:p>
          <a:p>
            <a:pPr>
              <a:buNone/>
            </a:pPr>
            <a:r>
              <a:rPr lang="en-US" sz="2000" dirty="0" err="1" smtClean="0">
                <a:latin typeface="+mn-lt"/>
              </a:rPr>
              <a:t>popl</a:t>
            </a:r>
            <a:r>
              <a:rPr lang="en-US" sz="2000" dirty="0" smtClean="0">
                <a:latin typeface="+mn-lt"/>
              </a:rPr>
              <a:t> %</a:t>
            </a:r>
            <a:r>
              <a:rPr lang="en-US" sz="2000" dirty="0" err="1" smtClean="0">
                <a:latin typeface="+mn-lt"/>
              </a:rPr>
              <a:t>ecx</a:t>
            </a:r>
            <a:endParaRPr lang="en-US" sz="2000" dirty="0" smtClean="0">
              <a:latin typeface="+mn-lt"/>
            </a:endParaRPr>
          </a:p>
          <a:p>
            <a:pPr>
              <a:buNone/>
            </a:pPr>
            <a:r>
              <a:rPr lang="en-US" sz="2000" dirty="0" err="1" smtClean="0">
                <a:latin typeface="+mn-lt"/>
              </a:rPr>
              <a:t>popl</a:t>
            </a:r>
            <a:r>
              <a:rPr lang="en-US" sz="2000" dirty="0" smtClean="0">
                <a:latin typeface="+mn-lt"/>
              </a:rPr>
              <a:t> %</a:t>
            </a:r>
            <a:r>
              <a:rPr lang="en-US" sz="2000" dirty="0" err="1" smtClean="0">
                <a:latin typeface="+mn-lt"/>
              </a:rPr>
              <a:t>ebp</a:t>
            </a:r>
            <a:endParaRPr lang="en-US" sz="2000" dirty="0" smtClean="0">
              <a:latin typeface="+mn-lt"/>
            </a:endParaRPr>
          </a:p>
          <a:p>
            <a:pPr>
              <a:buNone/>
            </a:pPr>
            <a:r>
              <a:rPr lang="en-US" sz="2000" dirty="0" err="1" smtClean="0">
                <a:latin typeface="+mn-lt"/>
              </a:rPr>
              <a:t>leal</a:t>
            </a:r>
            <a:r>
              <a:rPr lang="en-US" sz="2000" dirty="0" smtClean="0">
                <a:latin typeface="+mn-lt"/>
              </a:rPr>
              <a:t> -4(%</a:t>
            </a:r>
            <a:r>
              <a:rPr lang="en-US" sz="2000" dirty="0" err="1" smtClean="0">
                <a:latin typeface="+mn-lt"/>
              </a:rPr>
              <a:t>ecx</a:t>
            </a:r>
            <a:r>
              <a:rPr lang="en-US" sz="2000" dirty="0" smtClean="0">
                <a:latin typeface="+mn-lt"/>
              </a:rPr>
              <a:t>), %</a:t>
            </a:r>
            <a:r>
              <a:rPr lang="en-US" sz="2000" dirty="0" err="1" smtClean="0">
                <a:latin typeface="+mn-lt"/>
              </a:rPr>
              <a:t>esp</a:t>
            </a:r>
            <a:endParaRPr lang="en-US" sz="2000" dirty="0" smtClean="0">
              <a:latin typeface="+mn-lt"/>
            </a:endParaRPr>
          </a:p>
          <a:p>
            <a:pPr>
              <a:buNone/>
            </a:pPr>
            <a:r>
              <a:rPr lang="en-US" sz="2000" dirty="0" smtClean="0">
                <a:latin typeface="+mn-lt"/>
              </a:rPr>
              <a:t>ret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Databases (912)</a:t>
            </a:r>
          </a:p>
        </p:txBody>
      </p:sp>
      <p:sp>
        <p:nvSpPr>
          <p:cNvPr id="8195" name="Rectangle 3"/>
          <p:cNvSpPr>
            <a:spLocks noGrp="1" noChangeArrowheads="1"/>
          </p:cNvSpPr>
          <p:nvPr>
            <p:ph idx="1"/>
          </p:nvPr>
        </p:nvSpPr>
        <p:spPr/>
        <p:txBody>
          <a:bodyPr/>
          <a:lstStyle/>
          <a:p>
            <a:pPr>
              <a:buNone/>
            </a:pPr>
            <a:r>
              <a:rPr lang="en-US" dirty="0" smtClean="0"/>
              <a:t>Databases are centralized systems that store, manipulate and query data. </a:t>
            </a:r>
          </a:p>
          <a:p>
            <a:pPr lvl="1"/>
            <a:r>
              <a:rPr lang="en-US" dirty="0" smtClean="0"/>
              <a:t>Databases are the back ends of almost all enterprise products.</a:t>
            </a:r>
          </a:p>
          <a:p>
            <a:endParaRPr lang="en-US" dirty="0" smtClean="0"/>
          </a:p>
          <a:p>
            <a:pPr>
              <a:buNone/>
            </a:pPr>
            <a:r>
              <a:rPr lang="en-US" dirty="0" smtClean="0"/>
              <a:t>A DBMS is a suite of programs used to manage “large sets of structured data with ad hoc query capabilities for many types of users…” i.e. a database.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Interpreters</a:t>
            </a:r>
          </a:p>
        </p:txBody>
      </p:sp>
      <p:sp>
        <p:nvSpPr>
          <p:cNvPr id="75779" name="Rectangle 3"/>
          <p:cNvSpPr>
            <a:spLocks noGrp="1" noChangeArrowheads="1"/>
          </p:cNvSpPr>
          <p:nvPr>
            <p:ph idx="1"/>
          </p:nvPr>
        </p:nvSpPr>
        <p:spPr/>
        <p:txBody>
          <a:bodyPr/>
          <a:lstStyle/>
          <a:p>
            <a:pPr>
              <a:buNone/>
            </a:pPr>
            <a:r>
              <a:rPr lang="en-US" dirty="0" smtClean="0"/>
              <a:t>Interpreters – don’t actually create object code. Instead another program reads the source code and executes the necessary instructions on behalf of the user/code. Scripting languages are usually interpreted.</a:t>
            </a:r>
          </a:p>
          <a:p>
            <a:endParaRPr lang="en-US" dirty="0" smtClean="0"/>
          </a:p>
          <a:p>
            <a:endParaRPr lang="en-US" dirty="0" smtClean="0"/>
          </a:p>
          <a:p>
            <a:endParaRPr lang="en-US" dirty="0" smtClean="0"/>
          </a:p>
        </p:txBody>
      </p:sp>
      <p:pic>
        <p:nvPicPr>
          <p:cNvPr id="75780" name="Picture 4" descr="interpreted"/>
          <p:cNvPicPr>
            <a:picLocks noChangeAspect="1" noChangeArrowheads="1"/>
          </p:cNvPicPr>
          <p:nvPr/>
        </p:nvPicPr>
        <p:blipFill>
          <a:blip r:embed="rId2" cstate="print"/>
          <a:srcRect/>
          <a:stretch>
            <a:fillRect/>
          </a:stretch>
        </p:blipFill>
        <p:spPr bwMode="auto">
          <a:xfrm>
            <a:off x="304800" y="4402138"/>
            <a:ext cx="8839200" cy="2268537"/>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Interpreted Language</a:t>
            </a:r>
          </a:p>
        </p:txBody>
      </p:sp>
      <p:sp>
        <p:nvSpPr>
          <p:cNvPr id="76803" name="Rectangle 3"/>
          <p:cNvSpPr>
            <a:spLocks noGrp="1" noChangeArrowheads="1"/>
          </p:cNvSpPr>
          <p:nvPr>
            <p:ph idx="1"/>
          </p:nvPr>
        </p:nvSpPr>
        <p:spPr>
          <a:xfrm>
            <a:off x="152400" y="1600200"/>
            <a:ext cx="8839200" cy="5105400"/>
          </a:xfrm>
        </p:spPr>
        <p:txBody>
          <a:bodyPr/>
          <a:lstStyle/>
          <a:p>
            <a:pPr eaLnBrk="1" hangingPunct="1">
              <a:buFontTx/>
              <a:buNone/>
            </a:pPr>
            <a:r>
              <a:rPr lang="en-US" sz="2800" dirty="0" smtClean="0"/>
              <a:t>Example</a:t>
            </a:r>
          </a:p>
          <a:p>
            <a:pPr eaLnBrk="1" hangingPunct="1">
              <a:buFontTx/>
              <a:buNone/>
            </a:pPr>
            <a:endParaRPr lang="en-US" sz="2800" dirty="0" smtClean="0"/>
          </a:p>
          <a:p>
            <a:pPr eaLnBrk="1" hangingPunct="1">
              <a:buFontTx/>
              <a:buNone/>
            </a:pPr>
            <a:r>
              <a:rPr lang="en-US" sz="2800" dirty="0" smtClean="0"/>
              <a:t>#!/</a:t>
            </a:r>
            <a:r>
              <a:rPr lang="en-US" sz="2800" dirty="0" err="1" smtClean="0"/>
              <a:t>usr</a:t>
            </a:r>
            <a:r>
              <a:rPr lang="en-US" sz="2800" dirty="0" smtClean="0"/>
              <a:t>/bin/ruby</a:t>
            </a:r>
          </a:p>
          <a:p>
            <a:pPr eaLnBrk="1" hangingPunct="1">
              <a:buFontTx/>
              <a:buNone/>
            </a:pPr>
            <a:endParaRPr lang="en-US" sz="2800" dirty="0" smtClean="0"/>
          </a:p>
          <a:p>
            <a:pPr eaLnBrk="1" hangingPunct="1">
              <a:buFontTx/>
              <a:buNone/>
            </a:pPr>
            <a:r>
              <a:rPr lang="en-US" sz="2800" dirty="0" smtClean="0"/>
              <a:t>print “Paladin Group Rocks\n”</a:t>
            </a:r>
          </a:p>
          <a:p>
            <a:pPr eaLnBrk="1" hangingPunct="1">
              <a:buFontTx/>
              <a:buNone/>
            </a:pPr>
            <a:endParaRPr lang="en-US" sz="2800" dirty="0" smtClean="0"/>
          </a:p>
          <a:p>
            <a:pPr eaLnBrk="1" hangingPunct="1">
              <a:buFontTx/>
              <a:buNone/>
            </a:pPr>
            <a:endParaRPr lang="en-US" sz="2800"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mtClean="0"/>
              <a:t>Procedural Languages vs. Object Oriented Languages</a:t>
            </a:r>
          </a:p>
        </p:txBody>
      </p:sp>
      <p:sp>
        <p:nvSpPr>
          <p:cNvPr id="77827" name="Rectangle 3"/>
          <p:cNvSpPr>
            <a:spLocks noGrp="1" noChangeArrowheads="1"/>
          </p:cNvSpPr>
          <p:nvPr>
            <p:ph idx="1"/>
          </p:nvPr>
        </p:nvSpPr>
        <p:spPr/>
        <p:txBody>
          <a:bodyPr>
            <a:normAutofit fontScale="77500" lnSpcReduction="20000"/>
          </a:bodyPr>
          <a:lstStyle/>
          <a:p>
            <a:pPr>
              <a:buNone/>
            </a:pPr>
            <a:r>
              <a:rPr lang="en-US" dirty="0" smtClean="0"/>
              <a:t>In traditional (procedural) languages, a programmer must understand ALL the details of EVERYTHING he/she wants to do on the system. For example if writing code to drive someone from one point to another the programmer would need to know the details of EVERYTHING the car may need to do… example they’d need to know exactly how to parallel park…</a:t>
            </a:r>
          </a:p>
          <a:p>
            <a:r>
              <a:rPr lang="en-US" dirty="0" smtClean="0"/>
              <a:t>Pull up ½ in front of car</a:t>
            </a:r>
          </a:p>
          <a:p>
            <a:r>
              <a:rPr lang="en-US" dirty="0" smtClean="0"/>
              <a:t>Backup car and turn wheel while backing up</a:t>
            </a:r>
          </a:p>
          <a:p>
            <a:r>
              <a:rPr lang="en-US" dirty="0" smtClean="0"/>
              <a:t>Ensure back wheel are within 12 inches of curb</a:t>
            </a:r>
          </a:p>
          <a:p>
            <a:r>
              <a:rPr lang="en-US" dirty="0" smtClean="0"/>
              <a:t>Straighten wheel </a:t>
            </a:r>
          </a:p>
          <a:p>
            <a:r>
              <a:rPr lang="en-US" dirty="0" smtClean="0"/>
              <a:t>Pull forward, turning wheel to straighten tires</a:t>
            </a:r>
          </a:p>
          <a:p>
            <a:r>
              <a:rPr lang="en-US" dirty="0" smtClean="0"/>
              <a:t>Straighten wheel, backup till centered between car in front and car behind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Concepts</a:t>
            </a:r>
            <a:endParaRPr lang="en-US" dirty="0"/>
          </a:p>
        </p:txBody>
      </p:sp>
      <p:sp>
        <p:nvSpPr>
          <p:cNvPr id="3" name="Content Placeholder 2"/>
          <p:cNvSpPr>
            <a:spLocks noGrp="1"/>
          </p:cNvSpPr>
          <p:nvPr>
            <p:ph idx="1"/>
          </p:nvPr>
        </p:nvSpPr>
        <p:spPr/>
        <p:txBody>
          <a:bodyPr>
            <a:normAutofit/>
          </a:bodyPr>
          <a:lstStyle/>
          <a:p>
            <a:pPr>
              <a:buNone/>
            </a:pPr>
            <a:r>
              <a:rPr lang="en-US" dirty="0" smtClean="0"/>
              <a:t>Object oriented programming tries to hide the specific details of how things work.</a:t>
            </a:r>
          </a:p>
          <a:p>
            <a:pPr marL="438912" lvl="1" indent="-320040">
              <a:spcBef>
                <a:spcPts val="0"/>
              </a:spcBef>
              <a:buClr>
                <a:schemeClr val="accent1"/>
              </a:buClr>
              <a:buSzPct val="80000"/>
              <a:buNone/>
            </a:pPr>
            <a:endParaRPr lang="en-US" dirty="0" smtClean="0"/>
          </a:p>
          <a:p>
            <a:pPr marL="438912" lvl="1" indent="-320040">
              <a:spcBef>
                <a:spcPts val="0"/>
              </a:spcBef>
              <a:buClr>
                <a:schemeClr val="accent1"/>
              </a:buClr>
              <a:buSzPct val="80000"/>
              <a:buNone/>
            </a:pPr>
            <a:r>
              <a:rPr lang="en-US" dirty="0" smtClean="0"/>
              <a:t>Object oriented programming allows programmers to be more efficient and tackle larger problems through abstraction and code reuse.</a:t>
            </a:r>
          </a:p>
          <a:p>
            <a:pPr marL="438912" lvl="1" indent="-320040">
              <a:spcBef>
                <a:spcPts val="0"/>
              </a:spcBef>
              <a:buClr>
                <a:schemeClr val="accent1"/>
              </a:buClr>
              <a:buSzPct val="80000"/>
              <a:buNone/>
            </a:pPr>
            <a:endParaRPr lang="en-US" dirty="0" smtClean="0"/>
          </a:p>
          <a:p>
            <a:pPr marL="438912" lvl="1" indent="-320040">
              <a:spcBef>
                <a:spcPts val="0"/>
              </a:spcBef>
              <a:buClr>
                <a:schemeClr val="accent1"/>
              </a:buClr>
              <a:buSzPct val="80000"/>
            </a:pPr>
            <a:r>
              <a:rPr lang="en-US" i="1" dirty="0" smtClean="0"/>
              <a:t>Objects provides abstraction or information hiding*</a:t>
            </a:r>
            <a:endParaRPr lang="en-US" dirty="0" smtClean="0"/>
          </a:p>
          <a:p>
            <a:pPr marL="438912" lvl="1" indent="-320040">
              <a:spcBef>
                <a:spcPts val="0"/>
              </a:spcBef>
              <a:buClr>
                <a:schemeClr val="accent1"/>
              </a:buClr>
              <a:buSzPct val="80000"/>
              <a:buNone/>
            </a:pPr>
            <a:endParaRPr lang="en-US" dirty="0" smtClean="0"/>
          </a:p>
          <a:p>
            <a:pPr lvl="1"/>
            <a:endParaRPr lang="en-US" i="1"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Programming</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Programmers</a:t>
            </a:r>
            <a:r>
              <a:rPr lang="en-US" i="1" dirty="0" smtClean="0"/>
              <a:t> initiate </a:t>
            </a:r>
            <a:r>
              <a:rPr lang="en-US" dirty="0" smtClean="0"/>
              <a:t>objects (that others wrote)</a:t>
            </a:r>
          </a:p>
          <a:p>
            <a:pPr lvl="1"/>
            <a:r>
              <a:rPr lang="en-US" dirty="0" smtClean="0"/>
              <a:t>Programmers manipulate objects through </a:t>
            </a:r>
            <a:r>
              <a:rPr lang="en-US" i="1" dirty="0" smtClean="0"/>
              <a:t>methods</a:t>
            </a:r>
            <a:endParaRPr lang="en-US" dirty="0" smtClean="0"/>
          </a:p>
          <a:p>
            <a:pPr lvl="1"/>
            <a:r>
              <a:rPr lang="en-US" dirty="0" smtClean="0"/>
              <a:t>Programmers do </a:t>
            </a:r>
            <a:r>
              <a:rPr lang="en-US" b="1" dirty="0" smtClean="0"/>
              <a:t>not</a:t>
            </a:r>
            <a:r>
              <a:rPr lang="en-US" dirty="0" smtClean="0"/>
              <a:t> need to know the inner working of objects*, instead they focus on how to use the object in the “big picture” and leave the details of the objects operation to the objects themselves.</a:t>
            </a:r>
          </a:p>
          <a:p>
            <a:pPr lvl="2"/>
            <a:r>
              <a:rPr lang="en-US" dirty="0" smtClean="0"/>
              <a:t>Objects know how to access their own data</a:t>
            </a:r>
          </a:p>
          <a:p>
            <a:pPr lvl="2"/>
            <a:r>
              <a:rPr lang="en-US" dirty="0" smtClean="0"/>
              <a:t>Objects know how to manipulate themselves</a:t>
            </a:r>
          </a:p>
          <a:p>
            <a:pPr lvl="2"/>
            <a:r>
              <a:rPr lang="en-US" dirty="0" smtClean="0"/>
              <a:t>Objects pass messages to other objects</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Object Oriented Concepts (981)</a:t>
            </a:r>
          </a:p>
        </p:txBody>
      </p:sp>
      <p:sp>
        <p:nvSpPr>
          <p:cNvPr id="78851" name="Rectangle 3"/>
          <p:cNvSpPr>
            <a:spLocks noGrp="1" noChangeArrowheads="1"/>
          </p:cNvSpPr>
          <p:nvPr>
            <p:ph idx="1"/>
          </p:nvPr>
        </p:nvSpPr>
        <p:spPr>
          <a:xfrm>
            <a:off x="228600" y="1371600"/>
            <a:ext cx="8686800" cy="5257800"/>
          </a:xfrm>
        </p:spPr>
        <p:txBody>
          <a:bodyPr/>
          <a:lstStyle/>
          <a:p>
            <a:pPr eaLnBrk="1" hangingPunct="1">
              <a:lnSpc>
                <a:spcPct val="90000"/>
              </a:lnSpc>
              <a:buFontTx/>
              <a:buNone/>
            </a:pPr>
            <a:endParaRPr lang="en-US" sz="2800" dirty="0" smtClean="0"/>
          </a:p>
          <a:p>
            <a:pPr eaLnBrk="1" hangingPunct="1">
              <a:lnSpc>
                <a:spcPct val="90000"/>
              </a:lnSpc>
              <a:buFontTx/>
              <a:buNone/>
            </a:pPr>
            <a:r>
              <a:rPr lang="en-US" sz="2800" dirty="0" smtClean="0"/>
              <a:t>Object oriented programming tries to hide the details of how things work. (</a:t>
            </a:r>
            <a:r>
              <a:rPr lang="en-US" sz="2800" i="1" dirty="0" smtClean="0"/>
              <a:t>provides abstraction or information hiding</a:t>
            </a:r>
            <a:r>
              <a:rPr lang="en-US" sz="2800" dirty="0" smtClean="0"/>
              <a:t>). Instead programmers deal with objects that have defined methods* of how to manipulate an object. Programmers simply “instantiate”* an object they want to use, and then they can use any of the defined methods to manipulate that object, without understanding how their actions are being carried out. (give example, driving a car). Objects that need to communicate with each other use “messages passing”*</a:t>
            </a:r>
          </a:p>
          <a:p>
            <a:pPr algn="ctr" eaLnBrk="1" hangingPunct="1">
              <a:lnSpc>
                <a:spcPct val="90000"/>
              </a:lnSpc>
              <a:buFontTx/>
              <a:buNone/>
            </a:pPr>
            <a:r>
              <a:rPr lang="en-US" sz="2800" dirty="0" smtClean="0"/>
              <a:t>(more)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Object Oriented Code</a:t>
            </a:r>
          </a:p>
        </p:txBody>
      </p:sp>
      <p:sp>
        <p:nvSpPr>
          <p:cNvPr id="79875" name="Rectangle 3"/>
          <p:cNvSpPr>
            <a:spLocks noGrp="1" noChangeArrowheads="1"/>
          </p:cNvSpPr>
          <p:nvPr>
            <p:ph idx="1"/>
          </p:nvPr>
        </p:nvSpPr>
        <p:spPr>
          <a:xfrm>
            <a:off x="228600" y="1524000"/>
            <a:ext cx="8686800" cy="5105400"/>
          </a:xfrm>
        </p:spPr>
        <p:txBody>
          <a:bodyPr/>
          <a:lstStyle/>
          <a:p>
            <a:pPr eaLnBrk="1" hangingPunct="1">
              <a:lnSpc>
                <a:spcPct val="90000"/>
              </a:lnSpc>
              <a:buFontTx/>
              <a:buNone/>
            </a:pPr>
            <a:r>
              <a:rPr lang="en-US" dirty="0" smtClean="0"/>
              <a:t>Example. </a:t>
            </a:r>
          </a:p>
          <a:p>
            <a:pPr eaLnBrk="1" hangingPunct="1">
              <a:lnSpc>
                <a:spcPct val="90000"/>
              </a:lnSpc>
              <a:buFontTx/>
              <a:buNone/>
            </a:pPr>
            <a:r>
              <a:rPr lang="en-US" dirty="0" smtClean="0"/>
              <a:t>If writing code to drive a car from point A to point B, the programmer would need not need to know the details of how to start the car, drive the car, or park the car.</a:t>
            </a:r>
          </a:p>
          <a:p>
            <a:pPr eaLnBrk="1" hangingPunct="1">
              <a:lnSpc>
                <a:spcPct val="90000"/>
              </a:lnSpc>
              <a:buFontTx/>
              <a:buNone/>
            </a:pPr>
            <a:endParaRPr lang="en-US" dirty="0" smtClean="0"/>
          </a:p>
          <a:p>
            <a:pPr eaLnBrk="1" hangingPunct="1">
              <a:lnSpc>
                <a:spcPct val="90000"/>
              </a:lnSpc>
              <a:buFontTx/>
              <a:buNone/>
            </a:pPr>
            <a:r>
              <a:rPr lang="en-US" dirty="0" smtClean="0"/>
              <a:t>Instead the programmers would </a:t>
            </a:r>
          </a:p>
          <a:p>
            <a:pPr lvl="1">
              <a:lnSpc>
                <a:spcPct val="90000"/>
              </a:lnSpc>
            </a:pPr>
            <a:r>
              <a:rPr lang="en-US" dirty="0" smtClean="0"/>
              <a:t>Instantiate the car object</a:t>
            </a:r>
          </a:p>
          <a:p>
            <a:pPr lvl="1">
              <a:lnSpc>
                <a:spcPct val="90000"/>
              </a:lnSpc>
            </a:pPr>
            <a:r>
              <a:rPr lang="en-US" dirty="0" smtClean="0"/>
              <a:t>Call the </a:t>
            </a:r>
            <a:r>
              <a:rPr lang="en-US" dirty="0" err="1" smtClean="0"/>
              <a:t>car.start</a:t>
            </a:r>
            <a:r>
              <a:rPr lang="en-US" dirty="0" smtClean="0"/>
              <a:t> method</a:t>
            </a:r>
          </a:p>
          <a:p>
            <a:pPr lvl="1">
              <a:lnSpc>
                <a:spcPct val="90000"/>
              </a:lnSpc>
            </a:pPr>
            <a:r>
              <a:rPr lang="en-US" dirty="0" smtClean="0"/>
              <a:t>Call the </a:t>
            </a:r>
            <a:r>
              <a:rPr lang="en-US" dirty="0" err="1" smtClean="0"/>
              <a:t>car.drive</a:t>
            </a:r>
            <a:r>
              <a:rPr lang="en-US" dirty="0" smtClean="0"/>
              <a:t>(location) method</a:t>
            </a:r>
          </a:p>
          <a:p>
            <a:pPr lvl="1">
              <a:lnSpc>
                <a:spcPct val="90000"/>
              </a:lnSpc>
            </a:pPr>
            <a:r>
              <a:rPr lang="en-US" dirty="0" smtClean="0"/>
              <a:t>Call the </a:t>
            </a:r>
            <a:r>
              <a:rPr lang="en-US" dirty="0" err="1" smtClean="0"/>
              <a:t>car.park</a:t>
            </a:r>
            <a:r>
              <a:rPr lang="en-US" dirty="0" smtClean="0"/>
              <a:t> method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Object Oriented Code</a:t>
            </a:r>
          </a:p>
        </p:txBody>
      </p:sp>
      <p:sp>
        <p:nvSpPr>
          <p:cNvPr id="79875" name="Rectangle 3"/>
          <p:cNvSpPr>
            <a:spLocks noGrp="1" noChangeArrowheads="1"/>
          </p:cNvSpPr>
          <p:nvPr>
            <p:ph idx="1"/>
          </p:nvPr>
        </p:nvSpPr>
        <p:spPr>
          <a:xfrm>
            <a:off x="228600" y="1524000"/>
            <a:ext cx="8686800" cy="5105400"/>
          </a:xfrm>
        </p:spPr>
        <p:txBody>
          <a:bodyPr/>
          <a:lstStyle/>
          <a:p>
            <a:pPr eaLnBrk="1" hangingPunct="1">
              <a:lnSpc>
                <a:spcPct val="90000"/>
              </a:lnSpc>
              <a:buFontTx/>
              <a:buNone/>
            </a:pPr>
            <a:r>
              <a:rPr lang="en-US" dirty="0" err="1" smtClean="0"/>
              <a:t>Whats</a:t>
            </a:r>
            <a:r>
              <a:rPr lang="en-US" dirty="0" smtClean="0"/>
              <a:t> more, if the object developer altered the internal workings of the car to alter the way the car operated or to support more types of cars (such as stick shift vs. automatic), the high level programmers would not have to change their code.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t>OOB</a:t>
            </a:r>
          </a:p>
        </p:txBody>
      </p:sp>
      <p:sp>
        <p:nvSpPr>
          <p:cNvPr id="80899" name="Rectangle 3"/>
          <p:cNvSpPr>
            <a:spLocks noGrp="1" noChangeArrowheads="1"/>
          </p:cNvSpPr>
          <p:nvPr>
            <p:ph idx="1"/>
          </p:nvPr>
        </p:nvSpPr>
        <p:spPr/>
        <p:txBody>
          <a:bodyPr>
            <a:normAutofit fontScale="85000" lnSpcReduction="10000"/>
          </a:bodyPr>
          <a:lstStyle/>
          <a:p>
            <a:pPr>
              <a:buNone/>
            </a:pPr>
            <a:r>
              <a:rPr lang="en-US" dirty="0" smtClean="0"/>
              <a:t>Object oriented programming provides the following benefits</a:t>
            </a:r>
          </a:p>
          <a:p>
            <a:r>
              <a:rPr lang="en-US" dirty="0" smtClean="0"/>
              <a:t>Modularity – autonomous objects</a:t>
            </a:r>
          </a:p>
          <a:p>
            <a:r>
              <a:rPr lang="en-US" dirty="0" smtClean="0"/>
              <a:t>Deferred commitment – can redefine parts of a object internally without actually affecting how other code is written</a:t>
            </a:r>
          </a:p>
          <a:p>
            <a:r>
              <a:rPr lang="en-US" dirty="0" smtClean="0"/>
              <a:t>Reusability – different programs can use the same objects without re-writing code*, other objects can also inherit code from parent objects*</a:t>
            </a:r>
          </a:p>
          <a:p>
            <a:r>
              <a:rPr lang="en-US" dirty="0" smtClean="0"/>
              <a:t>Naturalness – this is a more natural approach than traditional programming, where intimate details of all components need to be fully understood.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OOB term review</a:t>
            </a:r>
          </a:p>
        </p:txBody>
      </p:sp>
      <p:sp>
        <p:nvSpPr>
          <p:cNvPr id="81923" name="Rectangle 3"/>
          <p:cNvSpPr>
            <a:spLocks noGrp="1" noChangeArrowheads="1"/>
          </p:cNvSpPr>
          <p:nvPr>
            <p:ph idx="1"/>
          </p:nvPr>
        </p:nvSpPr>
        <p:spPr/>
        <p:txBody>
          <a:bodyPr>
            <a:normAutofit fontScale="92500" lnSpcReduction="20000"/>
          </a:bodyPr>
          <a:lstStyle/>
          <a:p>
            <a:r>
              <a:rPr lang="en-US" dirty="0" smtClean="0"/>
              <a:t>Objects – distinct entities that a programmer can create. Each object knows how </a:t>
            </a:r>
            <a:r>
              <a:rPr lang="en-US" dirty="0" err="1" smtClean="0"/>
              <a:t>manipulte</a:t>
            </a:r>
            <a:r>
              <a:rPr lang="en-US" dirty="0" smtClean="0"/>
              <a:t> itself.</a:t>
            </a:r>
          </a:p>
          <a:p>
            <a:r>
              <a:rPr lang="en-US" dirty="0" smtClean="0"/>
              <a:t>Methods – specific actions an object can perform that a high level programmer can use.</a:t>
            </a:r>
          </a:p>
          <a:p>
            <a:r>
              <a:rPr lang="en-US" dirty="0" smtClean="0"/>
              <a:t>Information hiding – components do not need to know how other components actually work.</a:t>
            </a:r>
          </a:p>
          <a:p>
            <a:r>
              <a:rPr lang="en-US" dirty="0" smtClean="0"/>
              <a:t>Abstraction – suppress un-necessary details and lets people focus on what they are trying to accomplish.</a:t>
            </a:r>
          </a:p>
          <a:p>
            <a:r>
              <a:rPr lang="en-US" dirty="0" smtClean="0"/>
              <a:t>Message passing</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Databases</a:t>
            </a:r>
          </a:p>
        </p:txBody>
      </p:sp>
      <p:sp>
        <p:nvSpPr>
          <p:cNvPr id="9219" name="Rectangle 3"/>
          <p:cNvSpPr>
            <a:spLocks noGrp="1" noChangeArrowheads="1"/>
          </p:cNvSpPr>
          <p:nvPr>
            <p:ph idx="1"/>
          </p:nvPr>
        </p:nvSpPr>
        <p:spPr/>
        <p:txBody>
          <a:bodyPr>
            <a:normAutofit fontScale="92500" lnSpcReduction="20000"/>
          </a:bodyPr>
          <a:lstStyle/>
          <a:p>
            <a:pPr>
              <a:buNone/>
            </a:pPr>
            <a:r>
              <a:rPr lang="en-US" dirty="0" smtClean="0"/>
              <a:t>Databases should provide the following features and characteristics</a:t>
            </a:r>
          </a:p>
          <a:p>
            <a:endParaRPr lang="en-US" dirty="0" smtClean="0"/>
          </a:p>
          <a:p>
            <a:r>
              <a:rPr lang="en-US" dirty="0" smtClean="0"/>
              <a:t>Centralized data storage</a:t>
            </a:r>
          </a:p>
          <a:p>
            <a:r>
              <a:rPr lang="en-US" dirty="0" smtClean="0"/>
              <a:t>Easier backup /centralized</a:t>
            </a:r>
          </a:p>
          <a:p>
            <a:r>
              <a:rPr lang="en-US" dirty="0" smtClean="0"/>
              <a:t>Transaction persistence</a:t>
            </a:r>
          </a:p>
          <a:p>
            <a:r>
              <a:rPr lang="en-US" dirty="0" smtClean="0"/>
              <a:t>Consistency of data</a:t>
            </a:r>
          </a:p>
          <a:p>
            <a:r>
              <a:rPr lang="en-US" dirty="0" smtClean="0"/>
              <a:t>Recovery and fault tolerance</a:t>
            </a:r>
          </a:p>
          <a:p>
            <a:r>
              <a:rPr lang="en-US" dirty="0" smtClean="0"/>
              <a:t>Sharing of data with multiple users</a:t>
            </a:r>
          </a:p>
          <a:p>
            <a:r>
              <a:rPr lang="en-US" dirty="0" smtClean="0"/>
              <a:t>Security controls that implement integrity checking, access control and can provide confidentiality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Polymorphism (984)</a:t>
            </a:r>
          </a:p>
        </p:txBody>
      </p:sp>
      <p:sp>
        <p:nvSpPr>
          <p:cNvPr id="82947" name="Rectangle 3"/>
          <p:cNvSpPr>
            <a:spLocks noGrp="1" noChangeArrowheads="1"/>
          </p:cNvSpPr>
          <p:nvPr>
            <p:ph idx="1"/>
          </p:nvPr>
        </p:nvSpPr>
        <p:spPr/>
        <p:txBody>
          <a:bodyPr/>
          <a:lstStyle/>
          <a:p>
            <a:r>
              <a:rPr lang="en-US" smtClean="0"/>
              <a:t>Two different objects can take the same input and provide different output, based on how the processing object processes the input.</a:t>
            </a:r>
          </a:p>
          <a:p>
            <a:r>
              <a:rPr lang="en-US" smtClean="0"/>
              <a:t>Uses often for subclasses.</a:t>
            </a:r>
          </a:p>
          <a:p>
            <a:endParaRPr lang="en-US" smtClean="0"/>
          </a:p>
          <a:p>
            <a:r>
              <a:rPr lang="en-US" smtClean="0"/>
              <a:t>NEED an EXAMPLE here.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Cohesion and Coupling</a:t>
            </a:r>
          </a:p>
        </p:txBody>
      </p:sp>
      <p:sp>
        <p:nvSpPr>
          <p:cNvPr id="83971" name="Rectangle 3"/>
          <p:cNvSpPr>
            <a:spLocks noGrp="1" noChangeArrowheads="1"/>
          </p:cNvSpPr>
          <p:nvPr>
            <p:ph idx="1"/>
          </p:nvPr>
        </p:nvSpPr>
        <p:spPr/>
        <p:txBody>
          <a:bodyPr>
            <a:normAutofit fontScale="92500" lnSpcReduction="10000"/>
          </a:bodyPr>
          <a:lstStyle/>
          <a:p>
            <a:r>
              <a:rPr lang="en-US" smtClean="0"/>
              <a:t>Cohesion* - a terms that represents how many different types of tasks a module can carry out. If a module only does one tasks, that is high cohesion. If it does many tasks, that is low cohesion.</a:t>
            </a:r>
          </a:p>
          <a:p>
            <a:r>
              <a:rPr lang="en-US" smtClean="0"/>
              <a:t>If something has high cohesion it’s easier to replace as there are not multiple dependencies on that object that you have to worry about*</a:t>
            </a:r>
          </a:p>
          <a:p>
            <a:r>
              <a:rPr lang="en-US" smtClean="0"/>
              <a:t>If something has low cohesion, complexity is increased and it is harder to maintain and reuse.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t>Coupling</a:t>
            </a:r>
          </a:p>
        </p:txBody>
      </p:sp>
      <p:sp>
        <p:nvSpPr>
          <p:cNvPr id="84995" name="Rectangle 3"/>
          <p:cNvSpPr>
            <a:spLocks noGrp="1" noChangeArrowheads="1"/>
          </p:cNvSpPr>
          <p:nvPr>
            <p:ph idx="1"/>
          </p:nvPr>
        </p:nvSpPr>
        <p:spPr/>
        <p:txBody>
          <a:bodyPr>
            <a:normAutofit fontScale="92500" lnSpcReduction="10000"/>
          </a:bodyPr>
          <a:lstStyle/>
          <a:p>
            <a:r>
              <a:rPr lang="en-US" dirty="0" smtClean="0"/>
              <a:t>Coupling – is a measurement of how much interaction with other modules is required for one module to carry out it’s tasks.</a:t>
            </a:r>
          </a:p>
          <a:p>
            <a:r>
              <a:rPr lang="en-US" dirty="0" smtClean="0"/>
              <a:t>Low or loose coupling – means an module is more independent (good)*</a:t>
            </a:r>
          </a:p>
          <a:p>
            <a:r>
              <a:rPr lang="en-US" dirty="0" smtClean="0"/>
              <a:t>High coupling – means an module is dependant on other modules (more complex)*</a:t>
            </a:r>
          </a:p>
          <a:p>
            <a:r>
              <a:rPr lang="en-US" dirty="0" smtClean="0"/>
              <a:t>High cohesion with low coupling* is usually preferred from a security and maintenance standpoint.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ctrTitle"/>
          </p:nvPr>
        </p:nvSpPr>
        <p:spPr/>
        <p:txBody>
          <a:bodyPr/>
          <a:lstStyle/>
          <a:p>
            <a:pPr eaLnBrk="1" hangingPunct="1"/>
            <a:r>
              <a:rPr lang="en-US" smtClean="0"/>
              <a:t>Distributed computing</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Client Server Model</a:t>
            </a:r>
          </a:p>
        </p:txBody>
      </p:sp>
      <p:sp>
        <p:nvSpPr>
          <p:cNvPr id="87043" name="Rectangle 3"/>
          <p:cNvSpPr>
            <a:spLocks noGrp="1" noChangeArrowheads="1"/>
          </p:cNvSpPr>
          <p:nvPr>
            <p:ph idx="1"/>
          </p:nvPr>
        </p:nvSpPr>
        <p:spPr/>
        <p:txBody>
          <a:bodyPr/>
          <a:lstStyle/>
          <a:p>
            <a:pPr>
              <a:buNone/>
            </a:pPr>
            <a:r>
              <a:rPr lang="en-US" dirty="0" smtClean="0"/>
              <a:t>A model for distributed computing where a server provides some service or does some work on behalf of a client.</a:t>
            </a:r>
          </a:p>
          <a:p>
            <a:pPr lvl="1"/>
            <a:r>
              <a:rPr lang="en-US" dirty="0" smtClean="0"/>
              <a:t>Web server/web browser</a:t>
            </a:r>
          </a:p>
          <a:p>
            <a:pPr lvl="1"/>
            <a:r>
              <a:rPr lang="en-US" dirty="0" smtClean="0"/>
              <a:t>File server/desktop</a:t>
            </a:r>
          </a:p>
          <a:p>
            <a:pPr lvl="1"/>
            <a:r>
              <a:rPr lang="en-US" dirty="0" smtClean="0"/>
              <a:t>Print Server/desktop</a:t>
            </a:r>
          </a:p>
          <a:p>
            <a:pPr lvl="1"/>
            <a:r>
              <a:rPr lang="en-US" dirty="0" smtClean="0"/>
              <a:t>Database Server/Database application</a:t>
            </a:r>
          </a:p>
          <a:p>
            <a:pPr>
              <a:buNone/>
            </a:pPr>
            <a:endParaRPr lang="en-US"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Client / Server Model</a:t>
            </a:r>
          </a:p>
        </p:txBody>
      </p:sp>
      <p:sp>
        <p:nvSpPr>
          <p:cNvPr id="5" name="Content Placeholder 4"/>
          <p:cNvSpPr>
            <a:spLocks noGrp="1"/>
          </p:cNvSpPr>
          <p:nvPr>
            <p:ph idx="1"/>
          </p:nvPr>
        </p:nvSpPr>
        <p:spPr/>
        <p:txBody>
          <a:bodyPr/>
          <a:lstStyle/>
          <a:p>
            <a:endParaRPr lang="en-US"/>
          </a:p>
        </p:txBody>
      </p:sp>
      <p:pic>
        <p:nvPicPr>
          <p:cNvPr id="88067" name="Picture 3" descr="client-server-illustration"/>
          <p:cNvPicPr>
            <a:picLocks noChangeAspect="1" noChangeArrowheads="1"/>
          </p:cNvPicPr>
          <p:nvPr/>
        </p:nvPicPr>
        <p:blipFill>
          <a:blip r:embed="rId2" cstate="print"/>
          <a:srcRect/>
          <a:stretch>
            <a:fillRect/>
          </a:stretch>
        </p:blipFill>
        <p:spPr bwMode="auto">
          <a:xfrm>
            <a:off x="304800" y="1524000"/>
            <a:ext cx="7932954" cy="5106988"/>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Distributed Computing</a:t>
            </a:r>
          </a:p>
        </p:txBody>
      </p:sp>
      <p:sp>
        <p:nvSpPr>
          <p:cNvPr id="89091" name="Rectangle 3"/>
          <p:cNvSpPr>
            <a:spLocks noGrp="1" noChangeArrowheads="1"/>
          </p:cNvSpPr>
          <p:nvPr>
            <p:ph idx="1"/>
          </p:nvPr>
        </p:nvSpPr>
        <p:spPr>
          <a:xfrm>
            <a:off x="152400" y="1524000"/>
            <a:ext cx="8839200" cy="5181600"/>
          </a:xfrm>
        </p:spPr>
        <p:txBody>
          <a:bodyPr/>
          <a:lstStyle/>
          <a:p>
            <a:pPr eaLnBrk="1" hangingPunct="1">
              <a:buFontTx/>
              <a:buNone/>
            </a:pPr>
            <a:r>
              <a:rPr lang="en-US" dirty="0" smtClean="0"/>
              <a:t>You need to be familiar with some of the technologies and terms in regards to distributed computing.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CORBA and ORBS</a:t>
            </a:r>
          </a:p>
        </p:txBody>
      </p:sp>
      <p:sp>
        <p:nvSpPr>
          <p:cNvPr id="90115" name="Rectangle 3"/>
          <p:cNvSpPr>
            <a:spLocks noGrp="1" noChangeArrowheads="1"/>
          </p:cNvSpPr>
          <p:nvPr>
            <p:ph idx="1"/>
          </p:nvPr>
        </p:nvSpPr>
        <p:spPr/>
        <p:txBody>
          <a:bodyPr>
            <a:normAutofit fontScale="92500" lnSpcReduction="20000"/>
          </a:bodyPr>
          <a:lstStyle/>
          <a:p>
            <a:pPr>
              <a:buNone/>
            </a:pPr>
            <a:r>
              <a:rPr lang="en-US" dirty="0" smtClean="0">
                <a:solidFill>
                  <a:srgbClr val="00B0F0"/>
                </a:solidFill>
              </a:rPr>
              <a:t>CORBA</a:t>
            </a:r>
            <a:r>
              <a:rPr lang="en-US" dirty="0" smtClean="0"/>
              <a:t> (</a:t>
            </a:r>
            <a:r>
              <a:rPr lang="en-US" dirty="0" smtClean="0">
                <a:solidFill>
                  <a:srgbClr val="00B0F0"/>
                </a:solidFill>
              </a:rPr>
              <a:t>C</a:t>
            </a:r>
            <a:r>
              <a:rPr lang="en-US" dirty="0" smtClean="0"/>
              <a:t>ommon </a:t>
            </a:r>
            <a:r>
              <a:rPr lang="en-US" dirty="0" smtClean="0">
                <a:solidFill>
                  <a:srgbClr val="00B0F0"/>
                </a:solidFill>
              </a:rPr>
              <a:t>O</a:t>
            </a:r>
            <a:r>
              <a:rPr lang="en-US" dirty="0" smtClean="0"/>
              <a:t>bject </a:t>
            </a:r>
            <a:r>
              <a:rPr lang="en-US" dirty="0" smtClean="0">
                <a:solidFill>
                  <a:srgbClr val="00B0F0"/>
                </a:solidFill>
              </a:rPr>
              <a:t>R</a:t>
            </a:r>
            <a:r>
              <a:rPr lang="en-US" dirty="0" smtClean="0"/>
              <a:t>equest </a:t>
            </a:r>
            <a:r>
              <a:rPr lang="en-US" dirty="0" smtClean="0">
                <a:solidFill>
                  <a:srgbClr val="00B0F0"/>
                </a:solidFill>
              </a:rPr>
              <a:t>B</a:t>
            </a:r>
            <a:r>
              <a:rPr lang="en-US" dirty="0" smtClean="0"/>
              <a:t>roker </a:t>
            </a:r>
            <a:r>
              <a:rPr lang="en-US" dirty="0" smtClean="0">
                <a:solidFill>
                  <a:srgbClr val="00B0F0"/>
                </a:solidFill>
              </a:rPr>
              <a:t>A</a:t>
            </a:r>
            <a:r>
              <a:rPr lang="en-US" dirty="0" smtClean="0"/>
              <a:t>rchitecture) – open object oriented standard. It provides interoperability among software, platforms, and hardware. CORBA enabled applications to communicate with one another regardless of where the objects are physically located on the network.</a:t>
            </a:r>
          </a:p>
          <a:p>
            <a:pPr lvl="1"/>
            <a:r>
              <a:rPr lang="en-US" dirty="0" smtClean="0"/>
              <a:t>The standards define the API, communications protocols.</a:t>
            </a:r>
          </a:p>
          <a:p>
            <a:pPr lvl="1"/>
            <a:r>
              <a:rPr lang="en-US" dirty="0" smtClean="0">
                <a:solidFill>
                  <a:srgbClr val="00B0F0"/>
                </a:solidFill>
              </a:rPr>
              <a:t>ORBs</a:t>
            </a:r>
            <a:r>
              <a:rPr lang="en-US" dirty="0" smtClean="0"/>
              <a:t> (</a:t>
            </a:r>
            <a:r>
              <a:rPr lang="en-US" dirty="0" smtClean="0">
                <a:solidFill>
                  <a:srgbClr val="00B0F0"/>
                </a:solidFill>
              </a:rPr>
              <a:t>O</a:t>
            </a:r>
            <a:r>
              <a:rPr lang="en-US" dirty="0" smtClean="0"/>
              <a:t>bject </a:t>
            </a:r>
            <a:r>
              <a:rPr lang="en-US" dirty="0" smtClean="0">
                <a:solidFill>
                  <a:srgbClr val="00B0F0"/>
                </a:solidFill>
              </a:rPr>
              <a:t>R</a:t>
            </a:r>
            <a:r>
              <a:rPr lang="en-US" dirty="0" smtClean="0"/>
              <a:t>equest </a:t>
            </a:r>
            <a:r>
              <a:rPr lang="en-US" dirty="0" smtClean="0">
                <a:solidFill>
                  <a:srgbClr val="00B0F0"/>
                </a:solidFill>
              </a:rPr>
              <a:t>B</a:t>
            </a:r>
            <a:r>
              <a:rPr lang="en-US" dirty="0" smtClean="0"/>
              <a:t>rokers) are the middleware that establishes the client/server relationship between objects and makes objects networkable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COM and DCOM ()</a:t>
            </a:r>
          </a:p>
        </p:txBody>
      </p:sp>
      <p:sp>
        <p:nvSpPr>
          <p:cNvPr id="91139" name="Rectangle 3"/>
          <p:cNvSpPr>
            <a:spLocks noGrp="1" noChangeArrowheads="1"/>
          </p:cNvSpPr>
          <p:nvPr>
            <p:ph idx="1"/>
          </p:nvPr>
        </p:nvSpPr>
        <p:spPr/>
        <p:txBody>
          <a:bodyPr/>
          <a:lstStyle/>
          <a:p>
            <a:pPr>
              <a:buNone/>
            </a:pPr>
            <a:r>
              <a:rPr lang="en-US" dirty="0" smtClean="0"/>
              <a:t>COM is Microsoft’s* model that allows for inter processes communication and object sharing on the same system. </a:t>
            </a:r>
          </a:p>
          <a:p>
            <a:endParaRPr lang="en-US" dirty="0" smtClean="0"/>
          </a:p>
          <a:p>
            <a:pPr>
              <a:buNone/>
            </a:pPr>
            <a:r>
              <a:rPr lang="en-US" dirty="0" smtClean="0"/>
              <a:t>DCOM enables network distributed IPC objects.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Enterprise JavaBeans ()</a:t>
            </a:r>
          </a:p>
        </p:txBody>
      </p:sp>
      <p:sp>
        <p:nvSpPr>
          <p:cNvPr id="92163" name="Rectangle 3"/>
          <p:cNvSpPr>
            <a:spLocks noGrp="1" noChangeArrowheads="1"/>
          </p:cNvSpPr>
          <p:nvPr>
            <p:ph idx="1"/>
          </p:nvPr>
        </p:nvSpPr>
        <p:spPr/>
        <p:txBody>
          <a:bodyPr/>
          <a:lstStyle/>
          <a:p>
            <a:pPr>
              <a:buNone/>
            </a:pPr>
            <a:r>
              <a:rPr lang="en-US" dirty="0" smtClean="0"/>
              <a:t>A structural design for the development and implementation of distributed applications written in Java. EJB provides interfaces and methods to allow different applications to be able to communicate across a network.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1431</TotalTime>
  <Words>7087</Words>
  <Application>Microsoft Office PowerPoint</Application>
  <PresentationFormat>On-screen Show (4:3)</PresentationFormat>
  <Paragraphs>871</Paragraphs>
  <Slides>148</Slides>
  <Notes>0</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Module</vt:lpstr>
      <vt:lpstr>Chapter 11 – Application Security</vt:lpstr>
      <vt:lpstr>Overview (921)</vt:lpstr>
      <vt:lpstr>Overview (921)</vt:lpstr>
      <vt:lpstr>Why is security usually overlooked during development?</vt:lpstr>
      <vt:lpstr>How application and security usually goes (923)</vt:lpstr>
      <vt:lpstr>Problems with Application Security</vt:lpstr>
      <vt:lpstr>Database Management</vt:lpstr>
      <vt:lpstr>Databases (912)</vt:lpstr>
      <vt:lpstr>Databases</vt:lpstr>
      <vt:lpstr>Databases</vt:lpstr>
      <vt:lpstr>Middleware</vt:lpstr>
      <vt:lpstr>Database Models (930)</vt:lpstr>
      <vt:lpstr>Databases Relational</vt:lpstr>
      <vt:lpstr>Relational Database (Table)</vt:lpstr>
      <vt:lpstr>Relational Database (Attributes/Columns)</vt:lpstr>
      <vt:lpstr>Relational Database (Records/Rows/Tuple) </vt:lpstr>
      <vt:lpstr>Relational Database</vt:lpstr>
      <vt:lpstr>Database Tables</vt:lpstr>
      <vt:lpstr>Primary Keys</vt:lpstr>
      <vt:lpstr>Foreign Keys</vt:lpstr>
      <vt:lpstr>Relationship of Primary and Foreign Keys</vt:lpstr>
      <vt:lpstr>Hierarchical Database (931)</vt:lpstr>
      <vt:lpstr>Hierarchical database</vt:lpstr>
      <vt:lpstr>Databases, network model (931)</vt:lpstr>
      <vt:lpstr>Databases Object oriented (932)</vt:lpstr>
      <vt:lpstr>Database Common Terms (934)</vt:lpstr>
      <vt:lpstr>Database Common Terms (934)</vt:lpstr>
      <vt:lpstr>Slide 28</vt:lpstr>
      <vt:lpstr>SQL</vt:lpstr>
      <vt:lpstr>SQL Example</vt:lpstr>
      <vt:lpstr>Database Integrity Concepts (940)</vt:lpstr>
      <vt:lpstr>Database Integrity Concepts (940)</vt:lpstr>
      <vt:lpstr>Referential Integrity Example</vt:lpstr>
      <vt:lpstr>ACID</vt:lpstr>
      <vt:lpstr>Database Security Concerns (942)</vt:lpstr>
      <vt:lpstr>Database security countermeasures (944)</vt:lpstr>
      <vt:lpstr>Database security countermeasures</vt:lpstr>
      <vt:lpstr>Database Security Countermeasures</vt:lpstr>
      <vt:lpstr>Other database related terms</vt:lpstr>
      <vt:lpstr>Database Programming Interfaces</vt:lpstr>
      <vt:lpstr>Database Interfaces (935)</vt:lpstr>
      <vt:lpstr>Database Interfaces (936)</vt:lpstr>
      <vt:lpstr>Database Programming Interfaces (936)</vt:lpstr>
      <vt:lpstr>Database Interfaces (936)</vt:lpstr>
      <vt:lpstr>Software System Development</vt:lpstr>
      <vt:lpstr>System Development (951)</vt:lpstr>
      <vt:lpstr>System Development</vt:lpstr>
      <vt:lpstr>SD Step 1-Project Initialization ()</vt:lpstr>
      <vt:lpstr>SD Step 2-Functional Design Analysis and Planning ()</vt:lpstr>
      <vt:lpstr>SD Step 3-System Design Specification</vt:lpstr>
      <vt:lpstr>SD Step 4-Software Development</vt:lpstr>
      <vt:lpstr>SD Step 4-Software Development</vt:lpstr>
      <vt:lpstr>Testing (963) </vt:lpstr>
      <vt:lpstr>SD Step 5-Installation/Implementation</vt:lpstr>
      <vt:lpstr>SD Step-5 Installation/Implementation</vt:lpstr>
      <vt:lpstr>SD Step 6-Operation and Maintenance</vt:lpstr>
      <vt:lpstr>SD Step 7-Disposal</vt:lpstr>
      <vt:lpstr>Review</vt:lpstr>
      <vt:lpstr>Software Development Methodologies</vt:lpstr>
      <vt:lpstr>Software Development Methods (968)</vt:lpstr>
      <vt:lpstr>Software Development Methods (969)</vt:lpstr>
      <vt:lpstr>Computer Aided Software Engineering (969)</vt:lpstr>
      <vt:lpstr>Prototyping (970)</vt:lpstr>
      <vt:lpstr>Change Control (970)</vt:lpstr>
      <vt:lpstr>Change Control steps (971)</vt:lpstr>
      <vt:lpstr>Capability Maturity Model (975)</vt:lpstr>
      <vt:lpstr>CMM (975)</vt:lpstr>
      <vt:lpstr>CMM (975)</vt:lpstr>
      <vt:lpstr>Software Escrow</vt:lpstr>
      <vt:lpstr>Application Development Methodology (976)</vt:lpstr>
      <vt:lpstr>Z80 Machine Language example</vt:lpstr>
      <vt:lpstr>Ikari Warriors</vt:lpstr>
      <vt:lpstr>Application Development Methodology (976)</vt:lpstr>
      <vt:lpstr>Assembly</vt:lpstr>
      <vt:lpstr>Assembly (Ikari Warriors free play)  </vt:lpstr>
      <vt:lpstr>Assembly Example</vt:lpstr>
      <vt:lpstr>Compiled Code</vt:lpstr>
      <vt:lpstr>Compiled Language</vt:lpstr>
      <vt:lpstr>Source Code of previous assembly code</vt:lpstr>
      <vt:lpstr>Interpreters</vt:lpstr>
      <vt:lpstr>Interpreted Language</vt:lpstr>
      <vt:lpstr>Procedural Languages vs. Object Oriented Languages</vt:lpstr>
      <vt:lpstr>Object Oriented Concepts</vt:lpstr>
      <vt:lpstr>Object Oriented Programming</vt:lpstr>
      <vt:lpstr>Object Oriented Concepts (981)</vt:lpstr>
      <vt:lpstr>Object Oriented Code</vt:lpstr>
      <vt:lpstr>Object Oriented Code</vt:lpstr>
      <vt:lpstr>OOB</vt:lpstr>
      <vt:lpstr>OOB term review</vt:lpstr>
      <vt:lpstr>Polymorphism (984)</vt:lpstr>
      <vt:lpstr>Cohesion and Coupling</vt:lpstr>
      <vt:lpstr>Coupling</vt:lpstr>
      <vt:lpstr>Distributed computing</vt:lpstr>
      <vt:lpstr>Client Server Model</vt:lpstr>
      <vt:lpstr>Client / Server Model</vt:lpstr>
      <vt:lpstr>Distributed Computing</vt:lpstr>
      <vt:lpstr>CORBA and ORBS</vt:lpstr>
      <vt:lpstr>COM and DCOM ()</vt:lpstr>
      <vt:lpstr>Enterprise JavaBeans ()</vt:lpstr>
      <vt:lpstr>Object Linking and Embedding ()</vt:lpstr>
      <vt:lpstr>Distributed Computing Environment ()</vt:lpstr>
      <vt:lpstr>More terms and concepts you need to understand</vt:lpstr>
      <vt:lpstr>Expert Systems</vt:lpstr>
      <vt:lpstr>Artificial Neural Networks</vt:lpstr>
      <vt:lpstr>Web Security</vt:lpstr>
      <vt:lpstr>Web Security</vt:lpstr>
      <vt:lpstr>Web Security</vt:lpstr>
      <vt:lpstr>Web Security ()</vt:lpstr>
      <vt:lpstr>Web Security</vt:lpstr>
      <vt:lpstr>Administrative interfaces</vt:lpstr>
      <vt:lpstr>Configuration Management</vt:lpstr>
      <vt:lpstr>Input Validation ()</vt:lpstr>
      <vt:lpstr>Input Validation (Path Traversal)</vt:lpstr>
      <vt:lpstr>Path Traversal</vt:lpstr>
      <vt:lpstr>URL encoding</vt:lpstr>
      <vt:lpstr>Unicode Encoding</vt:lpstr>
      <vt:lpstr>Parameter Validation</vt:lpstr>
      <vt:lpstr>Session Management</vt:lpstr>
      <vt:lpstr>Session Management Best Practices</vt:lpstr>
      <vt:lpstr>Client side security issues</vt:lpstr>
      <vt:lpstr>Mobile Code</vt:lpstr>
      <vt:lpstr>Mobile Code</vt:lpstr>
      <vt:lpstr>Java</vt:lpstr>
      <vt:lpstr>Active X</vt:lpstr>
      <vt:lpstr>Digitally Signed Software?</vt:lpstr>
      <vt:lpstr>Javascript</vt:lpstr>
      <vt:lpstr>Malware</vt:lpstr>
      <vt:lpstr>Malware</vt:lpstr>
      <vt:lpstr>Malware</vt:lpstr>
      <vt:lpstr>Viruses</vt:lpstr>
      <vt:lpstr>Viruses</vt:lpstr>
      <vt:lpstr>Virus Countermeasures</vt:lpstr>
      <vt:lpstr>Anti-Virus Software</vt:lpstr>
      <vt:lpstr>Trojan (horse)</vt:lpstr>
      <vt:lpstr>Trojan</vt:lpstr>
      <vt:lpstr>Worms</vt:lpstr>
      <vt:lpstr>Famous Worm Attacks</vt:lpstr>
      <vt:lpstr>Worm Countermeasures</vt:lpstr>
      <vt:lpstr>Logic Bombs</vt:lpstr>
      <vt:lpstr>Anti-malware best practices</vt:lpstr>
      <vt:lpstr>SPAM</vt:lpstr>
      <vt:lpstr>Malware</vt:lpstr>
      <vt:lpstr>Patch Management</vt:lpstr>
      <vt:lpstr>Patch management</vt:lpstr>
      <vt:lpstr>Patch Management</vt:lpstr>
      <vt:lpstr>Patch management</vt:lpstr>
      <vt:lpstr>Chapter 11 - Review</vt:lpstr>
      <vt:lpstr>Chapter 11 - Review</vt:lpstr>
    </vt:vector>
  </TitlesOfParts>
  <Company>BEB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 Application Security</dc:title>
  <dc:creator>brianb</dc:creator>
  <cp:lastModifiedBy>brianb</cp:lastModifiedBy>
  <cp:revision>284</cp:revision>
  <dcterms:created xsi:type="dcterms:W3CDTF">2010-02-01T05:42:54Z</dcterms:created>
  <dcterms:modified xsi:type="dcterms:W3CDTF">2011-09-18T15:25:54Z</dcterms:modified>
</cp:coreProperties>
</file>