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0" r:id="rId7"/>
    <p:sldId id="261" r:id="rId8"/>
    <p:sldId id="299" r:id="rId9"/>
    <p:sldId id="300" r:id="rId10"/>
    <p:sldId id="264" r:id="rId11"/>
    <p:sldId id="268" r:id="rId12"/>
    <p:sldId id="265" r:id="rId13"/>
    <p:sldId id="266"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3" r:id="rId28"/>
    <p:sldId id="304" r:id="rId29"/>
    <p:sldId id="305" r:id="rId30"/>
    <p:sldId id="325" r:id="rId31"/>
    <p:sldId id="324" r:id="rId32"/>
    <p:sldId id="323" r:id="rId33"/>
    <p:sldId id="308" r:id="rId34"/>
    <p:sldId id="309" r:id="rId35"/>
    <p:sldId id="310" r:id="rId36"/>
    <p:sldId id="311" r:id="rId37"/>
    <p:sldId id="312" r:id="rId38"/>
    <p:sldId id="321" r:id="rId39"/>
    <p:sldId id="313" r:id="rId40"/>
    <p:sldId id="320" r:id="rId41"/>
    <p:sldId id="319" r:id="rId42"/>
    <p:sldId id="286" r:id="rId43"/>
    <p:sldId id="285" r:id="rId44"/>
    <p:sldId id="316" r:id="rId45"/>
    <p:sldId id="318" r:id="rId46"/>
    <p:sldId id="317" r:id="rId47"/>
    <p:sldId id="287" r:id="rId48"/>
    <p:sldId id="289" r:id="rId49"/>
    <p:sldId id="290" r:id="rId50"/>
    <p:sldId id="326" r:id="rId51"/>
    <p:sldId id="327" r:id="rId52"/>
    <p:sldId id="292" r:id="rId53"/>
    <p:sldId id="293" r:id="rId54"/>
    <p:sldId id="294" r:id="rId55"/>
    <p:sldId id="322"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7" autoAdjust="0"/>
    <p:restoredTop sz="94660"/>
  </p:normalViewPr>
  <p:slideViewPr>
    <p:cSldViewPr>
      <p:cViewPr varScale="1">
        <p:scale>
          <a:sx n="88" d="100"/>
          <a:sy n="88" d="100"/>
        </p:scale>
        <p:origin x="-72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48D37F48-0750-4D4D-AC81-91019EF6AB41}"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D137EAA0-3B2C-4E78-ACEE-066BDC44D88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8CEAE5E0-16DF-4AA9-8BF9-83358923931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224AE662-C4F6-4D4B-8376-68CCD16A321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69FAEC77-C73A-478A-B015-205326BF4CD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43D3058B-5508-46CE-AA6C-E735C0958AF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pPr>
              <a:defRPr/>
            </a:pPr>
            <a:fld id="{07FCC400-2386-4CFC-BA33-1B495AA1536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p>
            <a:pPr>
              <a:defRPr/>
            </a:pPr>
            <a:fld id="{F44BE4F7-7425-4986-925F-69158CC7533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pPr>
              <a:defRPr/>
            </a:pPr>
            <a:fld id="{C5C223B8-C10A-4546-8D58-D6EEF084F78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47171921-1843-46DC-976B-FA93601DA153}"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pPr>
              <a:defRPr/>
            </a:pPr>
            <a:fld id="{F008CAAD-C28B-48E0-99F7-70F35A375B6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pic>
        <p:nvPicPr>
          <p:cNvPr id="9" name="Picture 8" descr="J:\Brians Documents\paladingrp\PaladinGroup-logo.png"/>
          <p:cNvPicPr>
            <a:picLocks noChangeAspect="1" noChangeArrowheads="1"/>
          </p:cNvPicPr>
          <p:nvPr userDrawn="1"/>
        </p:nvPicPr>
        <p:blipFill>
          <a:blip r:embed="rId13" cstate="print"/>
          <a:srcRect/>
          <a:stretch>
            <a:fillRect/>
          </a:stretch>
        </p:blipFill>
        <p:spPr bwMode="auto">
          <a:xfrm>
            <a:off x="7620000" y="6346018"/>
            <a:ext cx="1442080" cy="511982"/>
          </a:xfrm>
          <a:prstGeom prst="rect">
            <a:avLst/>
          </a:prstGeom>
          <a:noFill/>
          <a:ln w="9525">
            <a:noFill/>
            <a:miter lim="800000"/>
            <a:headEnd/>
            <a:tailEnd/>
          </a:ln>
        </p:spPr>
      </p:pic>
      <p:sp>
        <p:nvSpPr>
          <p:cNvPr id="11" name="Slide Number Placeholder 5"/>
          <p:cNvSpPr>
            <a:spLocks noGrp="1"/>
          </p:cNvSpPr>
          <p:nvPr>
            <p:ph type="sldNum" sz="quarter" idx="4"/>
          </p:nvPr>
        </p:nvSpPr>
        <p:spPr>
          <a:xfrm>
            <a:off x="0" y="6477000"/>
            <a:ext cx="381000"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1FDABF2-8568-4284-A42E-6743BE8BA1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Chapter 12: Operations Security</a:t>
            </a:r>
          </a:p>
        </p:txBody>
      </p:sp>
      <p:sp>
        <p:nvSpPr>
          <p:cNvPr id="2051" name="Rectangle 3"/>
          <p:cNvSpPr>
            <a:spLocks noGrp="1" noChangeArrowheads="1"/>
          </p:cNvSpPr>
          <p:nvPr>
            <p:ph type="subTitle" idx="1"/>
          </p:nvPr>
        </p:nvSpPr>
        <p:spPr/>
        <p:txBody>
          <a:bodyPr/>
          <a:lstStyle/>
          <a:p>
            <a:pPr eaLnBrk="1" hangingPunct="1"/>
            <a:r>
              <a:rPr lang="en-US" smtClean="0"/>
              <a:t>Brian E. Brzezicki</a:t>
            </a:r>
          </a:p>
        </p:txBody>
      </p:sp>
      <p:pic>
        <p:nvPicPr>
          <p:cNvPr id="4" name="Picture 3" descr="J:\Brians Documents\paladingrp\PaladinGroup-logo.png"/>
          <p:cNvPicPr>
            <a:picLocks noChangeAspect="1" noChangeArrowheads="1"/>
          </p:cNvPicPr>
          <p:nvPr/>
        </p:nvPicPr>
        <p:blipFill>
          <a:blip r:embed="rId2" cstate="print"/>
          <a:srcRect/>
          <a:stretch>
            <a:fillRect/>
          </a:stretch>
        </p:blipFill>
        <p:spPr bwMode="auto">
          <a:xfrm>
            <a:off x="5181600" y="5334000"/>
            <a:ext cx="3810000" cy="13525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IPL* ()</a:t>
            </a:r>
            <a:endParaRPr lang="en-US" dirty="0" smtClean="0"/>
          </a:p>
        </p:txBody>
      </p:sp>
      <p:sp>
        <p:nvSpPr>
          <p:cNvPr id="11267" name="Rectangle 3"/>
          <p:cNvSpPr>
            <a:spLocks noGrp="1" noChangeArrowheads="1"/>
          </p:cNvSpPr>
          <p:nvPr>
            <p:ph idx="1"/>
          </p:nvPr>
        </p:nvSpPr>
        <p:spPr/>
        <p:txBody>
          <a:bodyPr/>
          <a:lstStyle/>
          <a:p>
            <a:r>
              <a:rPr lang="en-US" dirty="0" smtClean="0">
                <a:solidFill>
                  <a:srgbClr val="00B0F0"/>
                </a:solidFill>
              </a:rPr>
              <a:t>I</a:t>
            </a:r>
            <a:r>
              <a:rPr lang="en-US" dirty="0" smtClean="0"/>
              <a:t>nitial </a:t>
            </a:r>
            <a:r>
              <a:rPr lang="en-US" dirty="0" smtClean="0">
                <a:solidFill>
                  <a:srgbClr val="00B0F0"/>
                </a:solidFill>
              </a:rPr>
              <a:t>P</a:t>
            </a:r>
            <a:r>
              <a:rPr lang="en-US" dirty="0" smtClean="0"/>
              <a:t>rogram </a:t>
            </a:r>
            <a:r>
              <a:rPr lang="en-US" dirty="0" smtClean="0">
                <a:solidFill>
                  <a:srgbClr val="00B0F0"/>
                </a:solidFill>
              </a:rPr>
              <a:t>L</a:t>
            </a:r>
            <a:r>
              <a:rPr lang="en-US" dirty="0" smtClean="0"/>
              <a:t>oad – a mainframe term for loading the OS into the computers main memory. </a:t>
            </a:r>
          </a:p>
          <a:p>
            <a:endParaRPr lang="en-US" dirty="0" smtClean="0"/>
          </a:p>
          <a:p>
            <a:r>
              <a:rPr lang="en-US" dirty="0" smtClean="0"/>
              <a:t>Same concern exists with booting a workstation or server.</a:t>
            </a:r>
          </a:p>
          <a:p>
            <a:endParaRPr lang="en-US" dirty="0" smtClean="0"/>
          </a:p>
          <a:p>
            <a:pPr>
              <a:buNone/>
            </a:pPr>
            <a:r>
              <a:rPr lang="en-US" dirty="0" smtClean="0"/>
              <a:t> Concerns of securely booting on next slide</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Concerns for security booting* </a:t>
            </a:r>
            <a:endParaRPr lang="en-US" smtClean="0"/>
          </a:p>
        </p:txBody>
      </p:sp>
      <p:sp>
        <p:nvSpPr>
          <p:cNvPr id="12291" name="Rectangle 3"/>
          <p:cNvSpPr>
            <a:spLocks noGrp="1" noChangeArrowheads="1"/>
          </p:cNvSpPr>
          <p:nvPr>
            <p:ph idx="1"/>
          </p:nvPr>
        </p:nvSpPr>
        <p:spPr/>
        <p:txBody>
          <a:bodyPr/>
          <a:lstStyle/>
          <a:p>
            <a:r>
              <a:rPr lang="en-US" smtClean="0"/>
              <a:t>Boot up sequence should not be available for normal users to re-configure? </a:t>
            </a:r>
          </a:p>
          <a:p>
            <a:r>
              <a:rPr lang="en-US" smtClean="0"/>
              <a:t>System logging should not be able to be bypassed</a:t>
            </a:r>
          </a:p>
          <a:p>
            <a:r>
              <a:rPr lang="en-US" smtClean="0"/>
              <a:t>Log output should not be able to be redirected</a:t>
            </a:r>
          </a:p>
          <a:p>
            <a:r>
              <a:rPr lang="en-US" smtClean="0"/>
              <a:t>Users should not be able to initiate a shutdown</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Trusted Recovery* – ()</a:t>
            </a:r>
            <a:endParaRPr lang="en-US" smtClean="0"/>
          </a:p>
        </p:txBody>
      </p:sp>
      <p:sp>
        <p:nvSpPr>
          <p:cNvPr id="13315" name="Rectangle 3"/>
          <p:cNvSpPr>
            <a:spLocks noGrp="1" noChangeArrowheads="1"/>
          </p:cNvSpPr>
          <p:nvPr>
            <p:ph idx="1"/>
          </p:nvPr>
        </p:nvSpPr>
        <p:spPr/>
        <p:txBody>
          <a:bodyPr>
            <a:normAutofit fontScale="77500" lnSpcReduction="20000"/>
          </a:bodyPr>
          <a:lstStyle/>
          <a:p>
            <a:pPr>
              <a:buNone/>
            </a:pPr>
            <a:r>
              <a:rPr lang="en-US" dirty="0" smtClean="0"/>
              <a:t>When an OS or app crashes, it should </a:t>
            </a:r>
            <a:r>
              <a:rPr lang="en-US" b="1" dirty="0" smtClean="0"/>
              <a:t>not</a:t>
            </a:r>
            <a:r>
              <a:rPr lang="en-US" dirty="0" smtClean="0"/>
              <a:t> put the system in an insecure state! An </a:t>
            </a:r>
            <a:r>
              <a:rPr lang="en-US" dirty="0" err="1" smtClean="0"/>
              <a:t>OS’es</a:t>
            </a:r>
            <a:r>
              <a:rPr lang="en-US" dirty="0" smtClean="0"/>
              <a:t> response to a failure can be one of the following*</a:t>
            </a:r>
          </a:p>
          <a:p>
            <a:pPr lvl="1"/>
            <a:r>
              <a:rPr lang="en-US" dirty="0" smtClean="0"/>
              <a:t>System reboot – a controlled shutdown and restart in response to a TCB failure. This restores the system to a stable secure state</a:t>
            </a:r>
          </a:p>
          <a:p>
            <a:pPr lvl="1"/>
            <a:r>
              <a:rPr lang="en-US" dirty="0" smtClean="0"/>
              <a:t>Emergency system restart – when the system detects an activity that cannot be recovered without restarting.</a:t>
            </a:r>
          </a:p>
          <a:p>
            <a:pPr lvl="2"/>
            <a:r>
              <a:rPr lang="en-US" dirty="0" smtClean="0"/>
              <a:t> a system reboot is a clean restart. An emergency restart, is a shutdown with a restart.</a:t>
            </a:r>
          </a:p>
          <a:p>
            <a:pPr lvl="1"/>
            <a:r>
              <a:rPr lang="en-US" dirty="0" smtClean="0"/>
              <a:t>Cold start – when an unexpected kernel or medial failure happens and the regular recovery procedure cannot recover the system to a consistent state, human intervention may be required to actually bring the system back online. Until then the system is shutdown. The steps to bring the system back online are on the next slide</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Crash steps ()</a:t>
            </a:r>
            <a:endParaRPr lang="en-US" smtClean="0"/>
          </a:p>
        </p:txBody>
      </p:sp>
      <p:sp>
        <p:nvSpPr>
          <p:cNvPr id="14339" name="Rectangle 3"/>
          <p:cNvSpPr>
            <a:spLocks noGrp="1" noChangeArrowheads="1"/>
          </p:cNvSpPr>
          <p:nvPr>
            <p:ph idx="1"/>
          </p:nvPr>
        </p:nvSpPr>
        <p:spPr/>
        <p:txBody>
          <a:bodyPr/>
          <a:lstStyle/>
          <a:p>
            <a:r>
              <a:rPr lang="en-US" dirty="0" smtClean="0"/>
              <a:t>Enter single user mode – usually require direct access to system (console)</a:t>
            </a:r>
          </a:p>
          <a:p>
            <a:r>
              <a:rPr lang="en-US" dirty="0" smtClean="0"/>
              <a:t>Fix issue </a:t>
            </a:r>
          </a:p>
          <a:p>
            <a:r>
              <a:rPr lang="en-US" dirty="0" smtClean="0"/>
              <a:t>Validate critical files -  might use something like tripwire. </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Input/Output – ()</a:t>
            </a:r>
            <a:endParaRPr lang="en-US" smtClean="0"/>
          </a:p>
        </p:txBody>
      </p:sp>
      <p:sp>
        <p:nvSpPr>
          <p:cNvPr id="15363" name="Rectangle 3"/>
          <p:cNvSpPr>
            <a:spLocks noGrp="1" noChangeArrowheads="1"/>
          </p:cNvSpPr>
          <p:nvPr>
            <p:ph idx="1"/>
          </p:nvPr>
        </p:nvSpPr>
        <p:spPr/>
        <p:txBody>
          <a:bodyPr/>
          <a:lstStyle/>
          <a:p>
            <a:r>
              <a:rPr lang="en-US" dirty="0" smtClean="0"/>
              <a:t>I/O security needs to be concerned with ensuring input and output to a system happens securely.</a:t>
            </a:r>
          </a:p>
          <a:p>
            <a:pPr lvl="1"/>
            <a:r>
              <a:rPr lang="en-US" dirty="0" smtClean="0"/>
              <a:t>That users cannot put in false info</a:t>
            </a:r>
          </a:p>
          <a:p>
            <a:pPr lvl="1"/>
            <a:r>
              <a:rPr lang="en-US" dirty="0" smtClean="0"/>
              <a:t>Input is validated</a:t>
            </a:r>
          </a:p>
          <a:p>
            <a:pPr lvl="1"/>
            <a:r>
              <a:rPr lang="en-US" dirty="0" smtClean="0"/>
              <a:t>Transactions should be recording and time stamped</a:t>
            </a:r>
          </a:p>
          <a:p>
            <a:pPr lvl="1"/>
            <a:r>
              <a:rPr lang="en-US" dirty="0" smtClean="0"/>
              <a:t>Non-repudiation issues</a:t>
            </a:r>
          </a:p>
          <a:p>
            <a:pPr lvl="1"/>
            <a:r>
              <a:rPr lang="en-US" dirty="0" smtClean="0"/>
              <a:t>Encryption of data</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System Hardening ()</a:t>
            </a:r>
            <a:endParaRPr lang="en-US" smtClean="0"/>
          </a:p>
        </p:txBody>
      </p:sp>
      <p:sp>
        <p:nvSpPr>
          <p:cNvPr id="16387" name="Rectangle 3"/>
          <p:cNvSpPr>
            <a:spLocks noGrp="1" noChangeArrowheads="1"/>
          </p:cNvSpPr>
          <p:nvPr>
            <p:ph idx="1"/>
          </p:nvPr>
        </p:nvSpPr>
        <p:spPr/>
        <p:txBody>
          <a:bodyPr>
            <a:normAutofit fontScale="92500" lnSpcReduction="20000"/>
          </a:bodyPr>
          <a:lstStyle/>
          <a:p>
            <a:r>
              <a:rPr lang="en-US" smtClean="0"/>
              <a:t>What is system hardening</a:t>
            </a:r>
          </a:p>
          <a:p>
            <a:pPr lvl="1"/>
            <a:r>
              <a:rPr lang="en-US" smtClean="0"/>
              <a:t>Remove disable accounts</a:t>
            </a:r>
          </a:p>
          <a:p>
            <a:pPr lvl="1"/>
            <a:r>
              <a:rPr lang="en-US" smtClean="0"/>
              <a:t>Remove disable services/software</a:t>
            </a:r>
          </a:p>
          <a:p>
            <a:pPr lvl="1"/>
            <a:r>
              <a:rPr lang="en-US" smtClean="0"/>
              <a:t>Remove compilers</a:t>
            </a:r>
          </a:p>
          <a:p>
            <a:pPr lvl="1"/>
            <a:r>
              <a:rPr lang="en-US" smtClean="0"/>
              <a:t>Run services as restricted accounts</a:t>
            </a:r>
          </a:p>
          <a:p>
            <a:pPr lvl="1"/>
            <a:r>
              <a:rPr lang="en-US" smtClean="0"/>
              <a:t>Configure services for maximum security</a:t>
            </a:r>
          </a:p>
          <a:p>
            <a:pPr lvl="1"/>
            <a:r>
              <a:rPr lang="en-US" smtClean="0"/>
              <a:t>Configure OS setting for max security</a:t>
            </a:r>
          </a:p>
          <a:p>
            <a:pPr lvl="1"/>
            <a:r>
              <a:rPr lang="en-US" smtClean="0"/>
              <a:t>Install host based firewall and IDS</a:t>
            </a:r>
          </a:p>
          <a:p>
            <a:pPr lvl="1"/>
            <a:r>
              <a:rPr lang="en-US" smtClean="0"/>
              <a:t>Install access controls, TCPwrappers, auditing</a:t>
            </a:r>
          </a:p>
          <a:p>
            <a:pPr lvl="1"/>
            <a:r>
              <a:rPr lang="en-US" smtClean="0"/>
              <a:t>Keep machine and services patched and up to date.</a:t>
            </a:r>
          </a:p>
          <a:p>
            <a:r>
              <a:rPr lang="en-US" smtClean="0"/>
              <a:t>(more)</a:t>
            </a: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System Hardening ()</a:t>
            </a:r>
            <a:endParaRPr lang="en-US" smtClean="0"/>
          </a:p>
        </p:txBody>
      </p:sp>
      <p:sp>
        <p:nvSpPr>
          <p:cNvPr id="17411" name="Rectangle 3"/>
          <p:cNvSpPr>
            <a:spLocks noGrp="1" noChangeArrowheads="1"/>
          </p:cNvSpPr>
          <p:nvPr>
            <p:ph idx="1"/>
          </p:nvPr>
        </p:nvSpPr>
        <p:spPr/>
        <p:txBody>
          <a:bodyPr/>
          <a:lstStyle/>
          <a:p>
            <a:r>
              <a:rPr lang="en-US" dirty="0" smtClean="0"/>
              <a:t>Restrict physical access</a:t>
            </a:r>
          </a:p>
          <a:p>
            <a:r>
              <a:rPr lang="en-US" dirty="0" smtClean="0"/>
              <a:t>Lock network equipment and access</a:t>
            </a:r>
          </a:p>
          <a:p>
            <a:r>
              <a:rPr lang="en-US" dirty="0" smtClean="0"/>
              <a:t>Secure removable media access</a:t>
            </a:r>
          </a:p>
          <a:p>
            <a:r>
              <a:rPr lang="en-US" dirty="0" smtClean="0"/>
              <a:t>Secure console</a:t>
            </a:r>
          </a:p>
          <a:p>
            <a:r>
              <a:rPr lang="en-US" dirty="0" smtClean="0"/>
              <a:t>use a physically different server (or VM) for each service</a:t>
            </a:r>
          </a:p>
          <a:p>
            <a:pPr lvl="1"/>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Remote Access Security ()</a:t>
            </a:r>
            <a:endParaRPr lang="en-US" smtClean="0"/>
          </a:p>
        </p:txBody>
      </p:sp>
      <p:sp>
        <p:nvSpPr>
          <p:cNvPr id="18435" name="Rectangle 3"/>
          <p:cNvSpPr>
            <a:spLocks noGrp="1" noChangeArrowheads="1"/>
          </p:cNvSpPr>
          <p:nvPr>
            <p:ph idx="1"/>
          </p:nvPr>
        </p:nvSpPr>
        <p:spPr/>
        <p:txBody>
          <a:bodyPr>
            <a:normAutofit/>
          </a:bodyPr>
          <a:lstStyle/>
          <a:p>
            <a:pPr>
              <a:buNone/>
            </a:pPr>
            <a:r>
              <a:rPr lang="en-US" dirty="0" smtClean="0"/>
              <a:t>More mobile/virtual workforces now a days. Need to secure Remote Access</a:t>
            </a:r>
          </a:p>
          <a:p>
            <a:r>
              <a:rPr lang="en-US" i="1" dirty="0" smtClean="0"/>
              <a:t>Strong authentication </a:t>
            </a:r>
            <a:r>
              <a:rPr lang="en-US" dirty="0" smtClean="0"/>
              <a:t>of users</a:t>
            </a:r>
          </a:p>
          <a:p>
            <a:r>
              <a:rPr lang="en-US" dirty="0" smtClean="0"/>
              <a:t>Proper cataloging and auditing of media</a:t>
            </a:r>
          </a:p>
          <a:p>
            <a:pPr lvl="1"/>
            <a:r>
              <a:rPr lang="en-US" dirty="0" smtClean="0"/>
              <a:t>Look at labeling on 1053</a:t>
            </a:r>
          </a:p>
          <a:p>
            <a:r>
              <a:rPr lang="en-US" dirty="0" smtClean="0"/>
              <a:t>Encrypting data</a:t>
            </a:r>
          </a:p>
          <a:p>
            <a:r>
              <a:rPr lang="en-US" dirty="0" smtClean="0"/>
              <a:t>Critical systems should not be </a:t>
            </a:r>
            <a:r>
              <a:rPr lang="en-US" dirty="0" err="1" smtClean="0"/>
              <a:t>adminstrated</a:t>
            </a:r>
            <a:r>
              <a:rPr lang="en-US" dirty="0" smtClean="0"/>
              <a:t> remotely.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Configuration Management ()</a:t>
            </a:r>
            <a:endParaRPr lang="en-US" smtClean="0"/>
          </a:p>
        </p:txBody>
      </p:sp>
      <p:sp>
        <p:nvSpPr>
          <p:cNvPr id="19459" name="Rectangle 3"/>
          <p:cNvSpPr>
            <a:spLocks noGrp="1" noChangeArrowheads="1"/>
          </p:cNvSpPr>
          <p:nvPr>
            <p:ph idx="1"/>
          </p:nvPr>
        </p:nvSpPr>
        <p:spPr/>
        <p:txBody>
          <a:bodyPr>
            <a:normAutofit/>
          </a:bodyPr>
          <a:lstStyle/>
          <a:p>
            <a:pPr>
              <a:buNone/>
            </a:pPr>
            <a:r>
              <a:rPr lang="en-US" dirty="0" smtClean="0"/>
              <a:t>Important in actually running a network or business, especially when subject to regulation (ex. SOX)</a:t>
            </a:r>
          </a:p>
          <a:p>
            <a:r>
              <a:rPr lang="en-US" dirty="0" smtClean="0"/>
              <a:t>There should be a change control policy and process (next slide)</a:t>
            </a:r>
          </a:p>
          <a:p>
            <a:r>
              <a:rPr lang="en-US" dirty="0" smtClean="0"/>
              <a:t>Important during operational use</a:t>
            </a:r>
          </a:p>
          <a:p>
            <a:r>
              <a:rPr lang="en-US" dirty="0" smtClean="0"/>
              <a:t>Important during the whole lifecycle of a product</a:t>
            </a:r>
          </a:p>
          <a:p>
            <a:r>
              <a:rPr lang="en-US" dirty="0" smtClean="0"/>
              <a:t>service packs etc are types of changes!</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Change control process </a:t>
            </a:r>
            <a:endParaRPr lang="en-US" smtClean="0"/>
          </a:p>
        </p:txBody>
      </p:sp>
      <p:sp>
        <p:nvSpPr>
          <p:cNvPr id="20483" name="Rectangle 3"/>
          <p:cNvSpPr>
            <a:spLocks noGrp="1" noChangeArrowheads="1"/>
          </p:cNvSpPr>
          <p:nvPr>
            <p:ph idx="1"/>
          </p:nvPr>
        </p:nvSpPr>
        <p:spPr/>
        <p:txBody>
          <a:bodyPr/>
          <a:lstStyle/>
          <a:p>
            <a:pPr>
              <a:buNone/>
            </a:pPr>
            <a:r>
              <a:rPr lang="en-US" dirty="0" smtClean="0"/>
              <a:t>Operational changes happen a lot. So make sure your familiar with the change control process from chapter 11</a:t>
            </a:r>
          </a:p>
          <a:p>
            <a:r>
              <a:rPr lang="en-US" dirty="0" smtClean="0"/>
              <a:t>Request a change take place</a:t>
            </a:r>
          </a:p>
          <a:p>
            <a:r>
              <a:rPr lang="en-US" dirty="0" smtClean="0"/>
              <a:t>Approve change</a:t>
            </a:r>
          </a:p>
          <a:p>
            <a:r>
              <a:rPr lang="en-US" dirty="0" smtClean="0"/>
              <a:t>Document the change</a:t>
            </a:r>
          </a:p>
          <a:p>
            <a:r>
              <a:rPr lang="en-US" dirty="0" smtClean="0"/>
              <a:t>Test and present the change</a:t>
            </a:r>
          </a:p>
          <a:p>
            <a:r>
              <a:rPr lang="en-US" dirty="0" smtClean="0"/>
              <a:t>Implement the change</a:t>
            </a:r>
          </a:p>
          <a:p>
            <a:r>
              <a:rPr lang="en-US" dirty="0" smtClean="0"/>
              <a:t>Report change to MANAGEMENT* </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Operations security</a:t>
            </a:r>
          </a:p>
        </p:txBody>
      </p:sp>
      <p:sp>
        <p:nvSpPr>
          <p:cNvPr id="3075" name="Rectangle 3"/>
          <p:cNvSpPr>
            <a:spLocks noGrp="1" noChangeArrowheads="1"/>
          </p:cNvSpPr>
          <p:nvPr>
            <p:ph idx="1"/>
          </p:nvPr>
        </p:nvSpPr>
        <p:spPr/>
        <p:txBody>
          <a:bodyPr/>
          <a:lstStyle/>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r>
              <a:rPr lang="en-US" dirty="0" smtClean="0"/>
              <a:t>Most of this chapter is review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Media Control ()</a:t>
            </a:r>
            <a:endParaRPr lang="en-US" smtClean="0"/>
          </a:p>
        </p:txBody>
      </p:sp>
      <p:sp>
        <p:nvSpPr>
          <p:cNvPr id="21507" name="Rectangle 3"/>
          <p:cNvSpPr>
            <a:spLocks noGrp="1" noChangeArrowheads="1"/>
          </p:cNvSpPr>
          <p:nvPr>
            <p:ph idx="1"/>
          </p:nvPr>
        </p:nvSpPr>
        <p:spPr/>
        <p:txBody>
          <a:bodyPr>
            <a:normAutofit lnSpcReduction="10000"/>
          </a:bodyPr>
          <a:lstStyle/>
          <a:p>
            <a:r>
              <a:rPr lang="en-US" dirty="0" smtClean="0"/>
              <a:t>Day to day media must reflect the companies security policy and enforce Confidentiality, Integrity and proper access controls (same as Confidentiality)</a:t>
            </a:r>
          </a:p>
          <a:p>
            <a:pPr lvl="1"/>
            <a:r>
              <a:rPr lang="en-US" dirty="0" smtClean="0"/>
              <a:t>Backup media need to be protected from people and the environment.</a:t>
            </a:r>
          </a:p>
          <a:p>
            <a:pPr lvl="1"/>
            <a:r>
              <a:rPr lang="en-US" dirty="0" smtClean="0"/>
              <a:t>Auditing of media access must be done</a:t>
            </a:r>
          </a:p>
          <a:p>
            <a:pPr lvl="1"/>
            <a:r>
              <a:rPr lang="en-US" dirty="0" smtClean="0"/>
              <a:t>Company may have media librarian</a:t>
            </a:r>
          </a:p>
          <a:p>
            <a:pPr lvl="1"/>
            <a:r>
              <a:rPr lang="en-US" dirty="0" smtClean="0"/>
              <a:t>Media reuse issues</a:t>
            </a:r>
          </a:p>
          <a:p>
            <a:pPr lvl="1"/>
            <a:r>
              <a:rPr lang="en-US" dirty="0" smtClean="0"/>
              <a:t>Media destruction (next slide)</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Media destruction () </a:t>
            </a:r>
            <a:endParaRPr lang="en-US" smtClean="0"/>
          </a:p>
        </p:txBody>
      </p:sp>
      <p:sp>
        <p:nvSpPr>
          <p:cNvPr id="22531" name="Rectangle 3"/>
          <p:cNvSpPr>
            <a:spLocks noGrp="1" noChangeArrowheads="1"/>
          </p:cNvSpPr>
          <p:nvPr>
            <p:ph idx="1"/>
          </p:nvPr>
        </p:nvSpPr>
        <p:spPr/>
        <p:txBody>
          <a:bodyPr/>
          <a:lstStyle/>
          <a:p>
            <a:pPr>
              <a:buNone/>
            </a:pPr>
            <a:r>
              <a:rPr lang="en-US" dirty="0" smtClean="0"/>
              <a:t>Sanitization – process of destroying media when it is no longer used.</a:t>
            </a:r>
          </a:p>
          <a:p>
            <a:r>
              <a:rPr lang="en-US" dirty="0" smtClean="0"/>
              <a:t>Data </a:t>
            </a:r>
            <a:r>
              <a:rPr lang="en-US" dirty="0" err="1" smtClean="0"/>
              <a:t>reminence</a:t>
            </a:r>
            <a:r>
              <a:rPr lang="en-US" dirty="0" smtClean="0"/>
              <a:t> – residual information left on a computer after being erased. (object re-use)</a:t>
            </a:r>
          </a:p>
          <a:p>
            <a:r>
              <a:rPr lang="en-US" dirty="0" smtClean="0"/>
              <a:t>Purging – making information unrecoverable even through extraordinary measures</a:t>
            </a:r>
          </a:p>
          <a:p>
            <a:r>
              <a:rPr lang="en-US" dirty="0" err="1" smtClean="0"/>
              <a:t>Zeroization</a:t>
            </a:r>
            <a:r>
              <a:rPr lang="en-US" dirty="0" smtClean="0"/>
              <a:t> – overwriting, don’t use simple all zeros or all ones. Do multiple passes</a:t>
            </a:r>
          </a:p>
          <a:p>
            <a:r>
              <a:rPr lang="en-US" dirty="0" smtClean="0"/>
              <a:t>Degaussing – magnetically scramble data</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p:txBody>
          <a:bodyPr/>
          <a:lstStyle/>
          <a:p>
            <a:r>
              <a:rPr lang="en-US" smtClean="0"/>
              <a:t>Network and resource availability</a:t>
            </a:r>
            <a:endParaRPr lang="en-US" smtClean="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mtClean="0"/>
              <a:t>Network and resource availability ()</a:t>
            </a:r>
            <a:endParaRPr lang="en-US" smtClean="0"/>
          </a:p>
        </p:txBody>
      </p:sp>
      <p:sp>
        <p:nvSpPr>
          <p:cNvPr id="24579" name="Rectangle 3"/>
          <p:cNvSpPr>
            <a:spLocks noGrp="1" noChangeArrowheads="1"/>
          </p:cNvSpPr>
          <p:nvPr>
            <p:ph idx="1"/>
          </p:nvPr>
        </p:nvSpPr>
        <p:spPr/>
        <p:txBody>
          <a:bodyPr>
            <a:normAutofit lnSpcReduction="10000"/>
          </a:bodyPr>
          <a:lstStyle/>
          <a:p>
            <a:pPr>
              <a:buNone/>
            </a:pPr>
            <a:r>
              <a:rPr lang="en-US" dirty="0" smtClean="0"/>
              <a:t>Availability is often overlooked but is of fundamental importance.</a:t>
            </a:r>
          </a:p>
          <a:p>
            <a:pPr lvl="1"/>
            <a:r>
              <a:rPr lang="en-US" dirty="0" smtClean="0"/>
              <a:t>Redundant hardware – ready to hot or cold swap</a:t>
            </a:r>
          </a:p>
          <a:p>
            <a:pPr lvl="1"/>
            <a:r>
              <a:rPr lang="en-US" dirty="0" smtClean="0"/>
              <a:t>Fault Tolerant technology</a:t>
            </a:r>
          </a:p>
          <a:p>
            <a:pPr lvl="1"/>
            <a:r>
              <a:rPr lang="en-US" dirty="0" smtClean="0"/>
              <a:t>Service Level Agreements (both from providers and what SLA you provide internally to departments)</a:t>
            </a:r>
          </a:p>
          <a:p>
            <a:pPr lvl="1"/>
            <a:r>
              <a:rPr lang="en-US" dirty="0" smtClean="0"/>
              <a:t>Solid operational procedures</a:t>
            </a:r>
          </a:p>
          <a:p>
            <a:pPr lvl="2"/>
            <a:r>
              <a:rPr lang="en-US" dirty="0" smtClean="0"/>
              <a:t>Documented procedures</a:t>
            </a:r>
          </a:p>
          <a:p>
            <a:pPr lvl="2"/>
            <a:r>
              <a:rPr lang="en-US" dirty="0" smtClean="0"/>
              <a:t>Practice of recovering from issues!</a:t>
            </a: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MTBF ()</a:t>
            </a:r>
            <a:endParaRPr lang="en-US" smtClean="0"/>
          </a:p>
        </p:txBody>
      </p:sp>
      <p:sp>
        <p:nvSpPr>
          <p:cNvPr id="25603" name="Rectangle 3"/>
          <p:cNvSpPr>
            <a:spLocks noGrp="1" noChangeArrowheads="1"/>
          </p:cNvSpPr>
          <p:nvPr>
            <p:ph idx="1"/>
          </p:nvPr>
        </p:nvSpPr>
        <p:spPr/>
        <p:txBody>
          <a:bodyPr/>
          <a:lstStyle/>
          <a:p>
            <a:r>
              <a:rPr lang="en-US" dirty="0" smtClean="0">
                <a:solidFill>
                  <a:srgbClr val="00B0F0"/>
                </a:solidFill>
              </a:rPr>
              <a:t>M</a:t>
            </a:r>
            <a:r>
              <a:rPr lang="en-US" dirty="0" smtClean="0"/>
              <a:t>ean (average) </a:t>
            </a:r>
            <a:r>
              <a:rPr lang="en-US" dirty="0" smtClean="0">
                <a:solidFill>
                  <a:srgbClr val="00B0F0"/>
                </a:solidFill>
              </a:rPr>
              <a:t>T</a:t>
            </a:r>
            <a:r>
              <a:rPr lang="en-US" dirty="0" smtClean="0"/>
              <a:t>ime </a:t>
            </a:r>
            <a:r>
              <a:rPr lang="en-US" dirty="0" smtClean="0">
                <a:solidFill>
                  <a:srgbClr val="00B0F0"/>
                </a:solidFill>
              </a:rPr>
              <a:t>B</a:t>
            </a:r>
            <a:r>
              <a:rPr lang="en-US" dirty="0" smtClean="0"/>
              <a:t>efore </a:t>
            </a:r>
            <a:r>
              <a:rPr lang="en-US" dirty="0" smtClean="0">
                <a:solidFill>
                  <a:srgbClr val="00B0F0"/>
                </a:solidFill>
              </a:rPr>
              <a:t>F</a:t>
            </a:r>
            <a:r>
              <a:rPr lang="en-US" dirty="0" smtClean="0"/>
              <a:t>ailure – all equipment (especially moving equipment) will eventually fail. </a:t>
            </a:r>
            <a:r>
              <a:rPr lang="en-US" dirty="0" smtClean="0">
                <a:solidFill>
                  <a:srgbClr val="00B0F0"/>
                </a:solidFill>
              </a:rPr>
              <a:t>MBTF</a:t>
            </a:r>
            <a:r>
              <a:rPr lang="en-US" dirty="0" smtClean="0"/>
              <a:t> is the average expected life time of a device</a:t>
            </a:r>
          </a:p>
          <a:p>
            <a:r>
              <a:rPr lang="en-US" dirty="0" smtClean="0"/>
              <a:t>What does this mean to you? How do you use MTBF?</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MTTR ()</a:t>
            </a:r>
            <a:endParaRPr lang="en-US" smtClean="0"/>
          </a:p>
        </p:txBody>
      </p:sp>
      <p:sp>
        <p:nvSpPr>
          <p:cNvPr id="26627" name="Rectangle 3"/>
          <p:cNvSpPr>
            <a:spLocks noGrp="1" noChangeArrowheads="1"/>
          </p:cNvSpPr>
          <p:nvPr>
            <p:ph idx="1"/>
          </p:nvPr>
        </p:nvSpPr>
        <p:spPr/>
        <p:txBody>
          <a:bodyPr/>
          <a:lstStyle/>
          <a:p>
            <a:r>
              <a:rPr lang="en-US" dirty="0" smtClean="0">
                <a:solidFill>
                  <a:srgbClr val="00B0F0"/>
                </a:solidFill>
              </a:rPr>
              <a:t>M</a:t>
            </a:r>
            <a:r>
              <a:rPr lang="en-US" dirty="0" smtClean="0"/>
              <a:t>ean </a:t>
            </a:r>
            <a:r>
              <a:rPr lang="en-US" dirty="0" smtClean="0">
                <a:solidFill>
                  <a:srgbClr val="00B0F0"/>
                </a:solidFill>
              </a:rPr>
              <a:t>T</a:t>
            </a:r>
            <a:r>
              <a:rPr lang="en-US" dirty="0" smtClean="0"/>
              <a:t>ime </a:t>
            </a:r>
            <a:r>
              <a:rPr lang="en-US" dirty="0" smtClean="0">
                <a:solidFill>
                  <a:srgbClr val="00B0F0"/>
                </a:solidFill>
              </a:rPr>
              <a:t>T</a:t>
            </a:r>
            <a:r>
              <a:rPr lang="en-US" dirty="0" smtClean="0"/>
              <a:t>o </a:t>
            </a:r>
            <a:r>
              <a:rPr lang="en-US" dirty="0" smtClean="0">
                <a:solidFill>
                  <a:srgbClr val="00B0F0"/>
                </a:solidFill>
              </a:rPr>
              <a:t>R</a:t>
            </a:r>
            <a:r>
              <a:rPr lang="en-US" dirty="0" smtClean="0"/>
              <a:t>epair – expected time to get a device fixed and back into production.</a:t>
            </a:r>
          </a:p>
          <a:p>
            <a:pPr lvl="1"/>
            <a:r>
              <a:rPr lang="en-US" dirty="0" smtClean="0"/>
              <a:t>If MTTR is too high, you might want to have redundant systems or spare parts.</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Single Point of Failure – ()</a:t>
            </a:r>
            <a:endParaRPr lang="en-US" smtClean="0"/>
          </a:p>
        </p:txBody>
      </p:sp>
      <p:sp>
        <p:nvSpPr>
          <p:cNvPr id="27651" name="Rectangle 3"/>
          <p:cNvSpPr>
            <a:spLocks noGrp="1" noChangeArrowheads="1"/>
          </p:cNvSpPr>
          <p:nvPr>
            <p:ph idx="1"/>
          </p:nvPr>
        </p:nvSpPr>
        <p:spPr/>
        <p:txBody>
          <a:bodyPr>
            <a:normAutofit fontScale="85000" lnSpcReduction="10000"/>
          </a:bodyPr>
          <a:lstStyle/>
          <a:p>
            <a:r>
              <a:rPr lang="en-US" dirty="0" smtClean="0"/>
              <a:t>What does this mean?</a:t>
            </a:r>
          </a:p>
          <a:p>
            <a:r>
              <a:rPr lang="en-US" dirty="0" smtClean="0"/>
              <a:t>What are some examples.</a:t>
            </a:r>
          </a:p>
          <a:p>
            <a:r>
              <a:rPr lang="en-US" dirty="0" smtClean="0"/>
              <a:t>What are some technologies to control this</a:t>
            </a:r>
          </a:p>
          <a:p>
            <a:pPr lvl="1"/>
            <a:r>
              <a:rPr lang="en-US" dirty="0" smtClean="0"/>
              <a:t>HSRP</a:t>
            </a:r>
          </a:p>
          <a:p>
            <a:pPr lvl="1"/>
            <a:r>
              <a:rPr lang="en-US" dirty="0" smtClean="0"/>
              <a:t>Alternate routing vs. diverse routing*</a:t>
            </a:r>
          </a:p>
          <a:p>
            <a:pPr lvl="1"/>
            <a:r>
              <a:rPr lang="en-US" dirty="0" smtClean="0"/>
              <a:t>RAID </a:t>
            </a:r>
          </a:p>
          <a:p>
            <a:pPr lvl="1"/>
            <a:r>
              <a:rPr lang="en-US" dirty="0" smtClean="0"/>
              <a:t>RAIT</a:t>
            </a:r>
          </a:p>
          <a:p>
            <a:pPr lvl="1"/>
            <a:r>
              <a:rPr lang="en-US" dirty="0" smtClean="0"/>
              <a:t>Clusters / Load balancers</a:t>
            </a:r>
          </a:p>
          <a:p>
            <a:pPr lvl="1"/>
            <a:r>
              <a:rPr lang="en-US" dirty="0" smtClean="0"/>
              <a:t>Virtualization</a:t>
            </a:r>
          </a:p>
          <a:p>
            <a:pPr lvl="1"/>
            <a:r>
              <a:rPr lang="en-US" dirty="0" smtClean="0"/>
              <a:t>Grid computing – example DES challenge / </a:t>
            </a:r>
            <a:r>
              <a:rPr lang="en-US" dirty="0" err="1" smtClean="0"/>
              <a:t>SETI@home</a:t>
            </a:r>
            <a:endParaRPr lang="en-US" dirty="0" smtClean="0"/>
          </a:p>
          <a:p>
            <a:pPr lvl="1"/>
            <a:r>
              <a:rPr lang="en-US" dirty="0" smtClean="0"/>
              <a:t>SANs and NAS </a:t>
            </a:r>
          </a:p>
          <a:p>
            <a:pPr lvl="2"/>
            <a:endParaRPr lang="en-US" dirty="0" smtClean="0"/>
          </a:p>
          <a:p>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smtClean="0"/>
              <a:t>RAID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RAID</a:t>
            </a:r>
            <a:endParaRPr lang="en-US" smtClean="0"/>
          </a:p>
        </p:txBody>
      </p:sp>
      <p:pic>
        <p:nvPicPr>
          <p:cNvPr id="29700" name="Picture 4" descr="raid-bug"/>
          <p:cNvPicPr>
            <a:picLocks noChangeAspect="1" noChangeArrowheads="1"/>
          </p:cNvPicPr>
          <p:nvPr/>
        </p:nvPicPr>
        <p:blipFill>
          <a:blip r:embed="rId2" cstate="print"/>
          <a:srcRect/>
          <a:stretch>
            <a:fillRect/>
          </a:stretch>
        </p:blipFill>
        <p:spPr bwMode="auto">
          <a:xfrm>
            <a:off x="2438400" y="1524000"/>
            <a:ext cx="4819650" cy="4819650"/>
          </a:xfrm>
          <a:prstGeom prst="rect">
            <a:avLst/>
          </a:prstGeom>
          <a:noFill/>
          <a:ln w="9525">
            <a:noFill/>
            <a:miter lim="800000"/>
            <a:headEnd/>
            <a:tailEnd/>
          </a:ln>
        </p:spPr>
      </p:pic>
      <p:sp>
        <p:nvSpPr>
          <p:cNvPr id="29699" name="Rectangle 3"/>
          <p:cNvSpPr>
            <a:spLocks noGrp="1" noChangeArrowheads="1"/>
          </p:cNvSpPr>
          <p:nvPr>
            <p:ph idx="1"/>
          </p:nvPr>
        </p:nvSpPr>
        <p:spPr>
          <a:xfrm>
            <a:off x="457200" y="1775191"/>
            <a:ext cx="3581400" cy="4625609"/>
          </a:xfrm>
        </p:spPr>
        <p:txBody>
          <a:bodyPr/>
          <a:lstStyle/>
          <a:p>
            <a:r>
              <a:rPr lang="en-US" dirty="0" smtClean="0"/>
              <a:t>Kills Bugs… dead!</a:t>
            </a: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RAID 0 - 1061</a:t>
            </a:r>
            <a:endParaRPr lang="en-US" smtClean="0"/>
          </a:p>
        </p:txBody>
      </p:sp>
      <p:sp>
        <p:nvSpPr>
          <p:cNvPr id="30723" name="Rectangle 3"/>
          <p:cNvSpPr>
            <a:spLocks noGrp="1" noChangeArrowheads="1"/>
          </p:cNvSpPr>
          <p:nvPr>
            <p:ph idx="1"/>
          </p:nvPr>
        </p:nvSpPr>
        <p:spPr>
          <a:xfrm>
            <a:off x="457200" y="1775191"/>
            <a:ext cx="3962400" cy="4625609"/>
          </a:xfrm>
        </p:spPr>
        <p:txBody>
          <a:bodyPr/>
          <a:lstStyle/>
          <a:p>
            <a:pPr lvl="1"/>
            <a:r>
              <a:rPr lang="en-US" dirty="0" smtClean="0"/>
              <a:t>Raid 0 – striping (see visual)</a:t>
            </a:r>
          </a:p>
          <a:p>
            <a:pPr lvl="2"/>
            <a:r>
              <a:rPr lang="en-US" dirty="0" smtClean="0"/>
              <a:t>Fast access</a:t>
            </a:r>
          </a:p>
          <a:p>
            <a:pPr lvl="2"/>
            <a:r>
              <a:rPr lang="en-US" dirty="0" smtClean="0"/>
              <a:t>No redundancy</a:t>
            </a:r>
          </a:p>
          <a:p>
            <a:pPr lvl="2"/>
            <a:r>
              <a:rPr lang="en-US" dirty="0" smtClean="0"/>
              <a:t>Actually increases probability of failure</a:t>
            </a:r>
          </a:p>
          <a:p>
            <a:endParaRPr lang="en-US" dirty="0" smtClean="0"/>
          </a:p>
        </p:txBody>
      </p:sp>
      <p:pic>
        <p:nvPicPr>
          <p:cNvPr id="30724" name="Picture 4" descr="raid0"/>
          <p:cNvPicPr>
            <a:picLocks noChangeAspect="1" noChangeArrowheads="1"/>
          </p:cNvPicPr>
          <p:nvPr/>
        </p:nvPicPr>
        <p:blipFill>
          <a:blip r:embed="rId2" cstate="print"/>
          <a:srcRect/>
          <a:stretch>
            <a:fillRect/>
          </a:stretch>
        </p:blipFill>
        <p:spPr bwMode="auto">
          <a:xfrm>
            <a:off x="4267200" y="1676400"/>
            <a:ext cx="4724400" cy="4724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Overview</a:t>
            </a:r>
            <a:endParaRPr lang="en-US" smtClean="0"/>
          </a:p>
        </p:txBody>
      </p:sp>
      <p:sp>
        <p:nvSpPr>
          <p:cNvPr id="4099" name="Rectangle 3"/>
          <p:cNvSpPr>
            <a:spLocks noGrp="1" noChangeArrowheads="1"/>
          </p:cNvSpPr>
          <p:nvPr>
            <p:ph idx="1"/>
          </p:nvPr>
        </p:nvSpPr>
        <p:spPr/>
        <p:txBody>
          <a:bodyPr/>
          <a:lstStyle/>
          <a:p>
            <a:pPr>
              <a:buNone/>
            </a:pPr>
            <a:r>
              <a:rPr lang="en-US" dirty="0" smtClean="0"/>
              <a:t>Operations Security</a:t>
            </a:r>
          </a:p>
          <a:p>
            <a:pPr lvl="1"/>
            <a:r>
              <a:rPr lang="en-US" dirty="0" smtClean="0"/>
              <a:t>Day to day tasks, once network is deployed/operational</a:t>
            </a:r>
          </a:p>
          <a:p>
            <a:pPr lvl="1"/>
            <a:r>
              <a:rPr lang="en-US" dirty="0" smtClean="0"/>
              <a:t>Ensuring people have necessary access controls</a:t>
            </a:r>
          </a:p>
          <a:p>
            <a:pPr lvl="1"/>
            <a:r>
              <a:rPr lang="en-US" dirty="0" smtClean="0"/>
              <a:t>Ensures monitoring and auditing</a:t>
            </a:r>
          </a:p>
          <a:p>
            <a:pPr lvl="1"/>
            <a:r>
              <a:rPr lang="en-US" dirty="0" smtClean="0"/>
              <a:t>Ensures systems, networks and environments are properly secured and updated</a:t>
            </a:r>
          </a:p>
          <a:p>
            <a:pPr lvl="1"/>
            <a:r>
              <a:rPr lang="en-US" dirty="0" smtClean="0"/>
              <a:t>Lots of overlap with all the other topics. This is the day to day implementation of other  concepts.</a:t>
            </a:r>
          </a:p>
          <a:p>
            <a:pPr lvl="1"/>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RAID 1</a:t>
            </a:r>
          </a:p>
        </p:txBody>
      </p:sp>
      <p:sp>
        <p:nvSpPr>
          <p:cNvPr id="31747" name="Rectangle 3"/>
          <p:cNvSpPr>
            <a:spLocks noGrp="1" noChangeArrowheads="1"/>
          </p:cNvSpPr>
          <p:nvPr>
            <p:ph idx="1"/>
          </p:nvPr>
        </p:nvSpPr>
        <p:spPr>
          <a:xfrm>
            <a:off x="152400" y="1600200"/>
            <a:ext cx="4419600" cy="5105400"/>
          </a:xfrm>
        </p:spPr>
        <p:txBody>
          <a:bodyPr/>
          <a:lstStyle/>
          <a:p>
            <a:pPr eaLnBrk="1" hangingPunct="1">
              <a:buFontTx/>
              <a:buNone/>
            </a:pPr>
            <a:r>
              <a:rPr lang="en-US" dirty="0" smtClean="0"/>
              <a:t>Raid 1 – mirroring (see visual)</a:t>
            </a:r>
          </a:p>
          <a:p>
            <a:pPr lvl="1" eaLnBrk="1" hangingPunct="1"/>
            <a:r>
              <a:rPr lang="en-US" dirty="0" smtClean="0"/>
              <a:t>Identical copies of data </a:t>
            </a:r>
          </a:p>
          <a:p>
            <a:pPr lvl="1" eaLnBrk="1" hangingPunct="1"/>
            <a:r>
              <a:rPr lang="en-US" dirty="0" smtClean="0"/>
              <a:t>Expensive</a:t>
            </a:r>
          </a:p>
          <a:p>
            <a:pPr lvl="1" eaLnBrk="1" hangingPunct="1"/>
            <a:r>
              <a:rPr lang="en-US" dirty="0" smtClean="0"/>
              <a:t>Faster than a single disk for reading</a:t>
            </a:r>
          </a:p>
          <a:p>
            <a:pPr lvl="1" eaLnBrk="1" hangingPunct="1"/>
            <a:r>
              <a:rPr lang="en-US" dirty="0" smtClean="0"/>
              <a:t>Can lose a disk</a:t>
            </a:r>
          </a:p>
          <a:p>
            <a:pPr lvl="1" eaLnBrk="1" hangingPunct="1"/>
            <a:r>
              <a:rPr lang="en-US" dirty="0" smtClean="0"/>
              <a:t>What is disk </a:t>
            </a:r>
            <a:r>
              <a:rPr lang="en-US" dirty="0" err="1" smtClean="0"/>
              <a:t>duplexing</a:t>
            </a:r>
            <a:endParaRPr lang="en-US" dirty="0" smtClean="0"/>
          </a:p>
          <a:p>
            <a:pPr eaLnBrk="1" hangingPunct="1"/>
            <a:endParaRPr lang="en-US" dirty="0" smtClean="0"/>
          </a:p>
        </p:txBody>
      </p:sp>
      <p:pic>
        <p:nvPicPr>
          <p:cNvPr id="31748" name="Picture 5" descr="raid1"/>
          <p:cNvPicPr>
            <a:picLocks noChangeAspect="1" noChangeArrowheads="1"/>
          </p:cNvPicPr>
          <p:nvPr/>
        </p:nvPicPr>
        <p:blipFill>
          <a:blip r:embed="rId2" cstate="print"/>
          <a:srcRect/>
          <a:stretch>
            <a:fillRect/>
          </a:stretch>
        </p:blipFill>
        <p:spPr bwMode="auto">
          <a:xfrm>
            <a:off x="4953000" y="1905000"/>
            <a:ext cx="3698875" cy="4419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Normal RAID 1</a:t>
            </a:r>
          </a:p>
        </p:txBody>
      </p:sp>
      <p:pic>
        <p:nvPicPr>
          <p:cNvPr id="32771" name="Picture 4" descr="raid1-no-duplexing"/>
          <p:cNvPicPr>
            <a:picLocks noChangeAspect="1" noChangeArrowheads="1"/>
          </p:cNvPicPr>
          <p:nvPr/>
        </p:nvPicPr>
        <p:blipFill>
          <a:blip r:embed="rId2" cstate="print"/>
          <a:srcRect/>
          <a:stretch>
            <a:fillRect/>
          </a:stretch>
        </p:blipFill>
        <p:spPr bwMode="auto">
          <a:xfrm>
            <a:off x="152400" y="1752600"/>
            <a:ext cx="8839200" cy="37020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RAID 1 - Disk Duplexing</a:t>
            </a:r>
          </a:p>
        </p:txBody>
      </p:sp>
      <p:pic>
        <p:nvPicPr>
          <p:cNvPr id="33795" name="Picture 4" descr="disk-duplexing"/>
          <p:cNvPicPr>
            <a:picLocks noChangeAspect="1" noChangeArrowheads="1"/>
          </p:cNvPicPr>
          <p:nvPr/>
        </p:nvPicPr>
        <p:blipFill>
          <a:blip r:embed="rId2" cstate="print"/>
          <a:srcRect/>
          <a:stretch>
            <a:fillRect/>
          </a:stretch>
        </p:blipFill>
        <p:spPr bwMode="auto">
          <a:xfrm>
            <a:off x="152400" y="1752600"/>
            <a:ext cx="8839200" cy="37020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Parity</a:t>
            </a:r>
            <a:endParaRPr lang="en-US" smtClean="0"/>
          </a:p>
        </p:txBody>
      </p:sp>
      <p:sp>
        <p:nvSpPr>
          <p:cNvPr id="35843" name="Rectangle 3"/>
          <p:cNvSpPr>
            <a:spLocks noGrp="1" noChangeArrowheads="1"/>
          </p:cNvSpPr>
          <p:nvPr>
            <p:ph idx="1"/>
          </p:nvPr>
        </p:nvSpPr>
        <p:spPr/>
        <p:txBody>
          <a:bodyPr/>
          <a:lstStyle/>
          <a:p>
            <a:pPr>
              <a:buNone/>
            </a:pPr>
            <a:r>
              <a:rPr lang="en-US" dirty="0" smtClean="0"/>
              <a:t>If I have an even number of 1s set the 4th bit to 1, if odd, set to 0</a:t>
            </a:r>
          </a:p>
          <a:p>
            <a:pPr>
              <a:buNone/>
            </a:pPr>
            <a:endParaRPr lang="en-US" dirty="0" smtClean="0"/>
          </a:p>
          <a:p>
            <a:pPr>
              <a:buNone/>
            </a:pPr>
            <a:r>
              <a:rPr lang="en-US" dirty="0" smtClean="0"/>
              <a:t>Disk1	Disk2	Disk3	Disk4 (P)</a:t>
            </a:r>
          </a:p>
          <a:p>
            <a:pPr>
              <a:buNone/>
            </a:pPr>
            <a:r>
              <a:rPr lang="en-US" dirty="0" smtClean="0"/>
              <a:t>	0		   1		    1			1</a:t>
            </a:r>
          </a:p>
          <a:p>
            <a:pPr>
              <a:buNone/>
            </a:pPr>
            <a:endParaRPr lang="en-US" dirty="0" smtClean="0"/>
          </a:p>
          <a:p>
            <a:pPr>
              <a:buNone/>
            </a:pPr>
            <a:r>
              <a:rPr lang="en-US" dirty="0" smtClean="0"/>
              <a:t>If I lose a disk… I can determine the lost information!</a:t>
            </a: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Parity</a:t>
            </a:r>
            <a:endParaRPr lang="en-US" smtClean="0"/>
          </a:p>
        </p:txBody>
      </p:sp>
      <p:sp>
        <p:nvSpPr>
          <p:cNvPr id="36867" name="Rectangle 3"/>
          <p:cNvSpPr>
            <a:spLocks noGrp="1" noChangeArrowheads="1"/>
          </p:cNvSpPr>
          <p:nvPr>
            <p:ph idx="1"/>
          </p:nvPr>
        </p:nvSpPr>
        <p:spPr/>
        <p:txBody>
          <a:bodyPr/>
          <a:lstStyle/>
          <a:p>
            <a:pPr>
              <a:buNone/>
            </a:pPr>
            <a:r>
              <a:rPr lang="en-US" dirty="0" smtClean="0"/>
              <a:t>If I have an even number of 1s set the 4th bit to 1, if odd, set to 0</a:t>
            </a:r>
          </a:p>
          <a:p>
            <a:pPr>
              <a:buNone/>
            </a:pPr>
            <a:endParaRPr lang="en-US" dirty="0" smtClean="0"/>
          </a:p>
          <a:p>
            <a:pPr>
              <a:buNone/>
            </a:pPr>
            <a:r>
              <a:rPr lang="en-US" dirty="0" smtClean="0"/>
              <a:t>Disk1	XXXX	Disk3	Disk4 (P)</a:t>
            </a:r>
          </a:p>
          <a:p>
            <a:pPr>
              <a:buNone/>
            </a:pPr>
            <a:r>
              <a:rPr lang="en-US" dirty="0" smtClean="0"/>
              <a:t>	0		   ?		    1			1</a:t>
            </a:r>
          </a:p>
          <a:p>
            <a:pPr>
              <a:buNone/>
            </a:pPr>
            <a:endParaRPr lang="en-US" dirty="0" smtClean="0"/>
          </a:p>
          <a:p>
            <a:pPr>
              <a:buNone/>
            </a:pPr>
            <a:r>
              <a:rPr lang="en-US" dirty="0" smtClean="0"/>
              <a:t>What does disk 2’s data HAVE to be, in order for the parity bit to be 1?</a:t>
            </a: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RAID 1061</a:t>
            </a:r>
            <a:endParaRPr lang="en-US" smtClean="0"/>
          </a:p>
        </p:txBody>
      </p:sp>
      <p:sp>
        <p:nvSpPr>
          <p:cNvPr id="37891" name="Rectangle 3"/>
          <p:cNvSpPr>
            <a:spLocks noGrp="1" noChangeArrowheads="1"/>
          </p:cNvSpPr>
          <p:nvPr>
            <p:ph idx="1"/>
          </p:nvPr>
        </p:nvSpPr>
        <p:spPr/>
        <p:txBody>
          <a:bodyPr>
            <a:normAutofit fontScale="92500" lnSpcReduction="10000"/>
          </a:bodyPr>
          <a:lstStyle/>
          <a:p>
            <a:pPr>
              <a:buNone/>
            </a:pPr>
            <a:r>
              <a:rPr lang="en-US" dirty="0" smtClean="0"/>
              <a:t>RAID 5 – Striped sets with parity (see visual)</a:t>
            </a:r>
          </a:p>
          <a:p>
            <a:pPr lvl="1"/>
            <a:r>
              <a:rPr lang="en-US" dirty="0" smtClean="0"/>
              <a:t>At least 3 disks</a:t>
            </a:r>
          </a:p>
          <a:p>
            <a:pPr lvl="1"/>
            <a:r>
              <a:rPr lang="en-US" dirty="0" smtClean="0"/>
              <a:t>Can lose single </a:t>
            </a:r>
            <a:r>
              <a:rPr lang="en-US" dirty="0" smtClean="0"/>
              <a:t>disk</a:t>
            </a:r>
          </a:p>
          <a:p>
            <a:pPr lvl="1"/>
            <a:r>
              <a:rPr lang="en-US" dirty="0" smtClean="0"/>
              <a:t>Capacity of one disk is lost</a:t>
            </a:r>
          </a:p>
          <a:p>
            <a:pPr lvl="2"/>
            <a:r>
              <a:rPr lang="en-US" dirty="0" smtClean="0"/>
              <a:t>The more disks the less waste</a:t>
            </a:r>
          </a:p>
          <a:p>
            <a:pPr lvl="1"/>
            <a:r>
              <a:rPr lang="en-US" dirty="0" smtClean="0"/>
              <a:t>Fast reads</a:t>
            </a:r>
          </a:p>
          <a:p>
            <a:pPr lvl="1"/>
            <a:r>
              <a:rPr lang="en-US" dirty="0" smtClean="0"/>
              <a:t>Writes can be slower, especially small writes</a:t>
            </a:r>
          </a:p>
          <a:p>
            <a:pPr lvl="1"/>
            <a:r>
              <a:rPr lang="en-US" dirty="0" smtClean="0"/>
              <a:t>If disk lost you are in critical mode </a:t>
            </a:r>
          </a:p>
          <a:p>
            <a:pPr lvl="2"/>
            <a:r>
              <a:rPr lang="en-US" dirty="0" smtClean="0"/>
              <a:t>Another disk, total failure</a:t>
            </a:r>
          </a:p>
          <a:p>
            <a:pPr lvl="2"/>
            <a:r>
              <a:rPr lang="en-US" dirty="0" smtClean="0"/>
              <a:t>Slow operation while in critical mode</a:t>
            </a: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274638"/>
            <a:ext cx="8229600" cy="792162"/>
          </a:xfrm>
        </p:spPr>
        <p:txBody>
          <a:bodyPr>
            <a:normAutofit fontScale="90000"/>
          </a:bodyPr>
          <a:lstStyle/>
          <a:p>
            <a:pPr eaLnBrk="1" hangingPunct="1"/>
            <a:r>
              <a:rPr lang="en-US" sz="4000" smtClean="0"/>
              <a:t>RAID 3 (similar to 5, easier to explain)</a:t>
            </a:r>
          </a:p>
        </p:txBody>
      </p:sp>
      <p:pic>
        <p:nvPicPr>
          <p:cNvPr id="38915" name="Picture 3" descr="raid3"/>
          <p:cNvPicPr>
            <a:picLocks noChangeAspect="1" noChangeArrowheads="1"/>
          </p:cNvPicPr>
          <p:nvPr/>
        </p:nvPicPr>
        <p:blipFill>
          <a:blip r:embed="rId2" cstate="print"/>
          <a:srcRect/>
          <a:stretch>
            <a:fillRect/>
          </a:stretch>
        </p:blipFill>
        <p:spPr bwMode="auto">
          <a:xfrm>
            <a:off x="609600" y="1295400"/>
            <a:ext cx="7772400" cy="5384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155575"/>
            <a:ext cx="8229600" cy="1252538"/>
          </a:xfrm>
        </p:spPr>
        <p:txBody>
          <a:bodyPr/>
          <a:lstStyle/>
          <a:p>
            <a:pPr eaLnBrk="1" hangingPunct="1"/>
            <a:r>
              <a:rPr lang="en-US" smtClean="0"/>
              <a:t>RAID 5</a:t>
            </a:r>
          </a:p>
        </p:txBody>
      </p:sp>
      <p:pic>
        <p:nvPicPr>
          <p:cNvPr id="39939" name="Picture 3" descr="raid5"/>
          <p:cNvPicPr>
            <a:picLocks noChangeAspect="1" noChangeArrowheads="1"/>
          </p:cNvPicPr>
          <p:nvPr/>
        </p:nvPicPr>
        <p:blipFill>
          <a:blip r:embed="rId2" cstate="print"/>
          <a:srcRect/>
          <a:stretch>
            <a:fillRect/>
          </a:stretch>
        </p:blipFill>
        <p:spPr bwMode="auto">
          <a:xfrm>
            <a:off x="228600" y="1219200"/>
            <a:ext cx="8610600" cy="527208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NAS</a:t>
            </a:r>
            <a:endParaRPr lang="en-US" smtClean="0"/>
          </a:p>
        </p:txBody>
      </p:sp>
      <p:sp>
        <p:nvSpPr>
          <p:cNvPr id="40963" name="Rectangle 3"/>
          <p:cNvSpPr>
            <a:spLocks noGrp="1" noChangeArrowheads="1"/>
          </p:cNvSpPr>
          <p:nvPr>
            <p:ph idx="1"/>
          </p:nvPr>
        </p:nvSpPr>
        <p:spPr/>
        <p:txBody>
          <a:bodyPr/>
          <a:lstStyle/>
          <a:p>
            <a:pPr>
              <a:buNone/>
            </a:pPr>
            <a:r>
              <a:rPr lang="en-US" dirty="0" smtClean="0">
                <a:solidFill>
                  <a:srgbClr val="00B0F0"/>
                </a:solidFill>
              </a:rPr>
              <a:t>N</a:t>
            </a:r>
            <a:r>
              <a:rPr lang="en-US" dirty="0" smtClean="0"/>
              <a:t>etwork </a:t>
            </a:r>
            <a:r>
              <a:rPr lang="en-US" dirty="0" smtClean="0">
                <a:solidFill>
                  <a:srgbClr val="00B0F0"/>
                </a:solidFill>
              </a:rPr>
              <a:t>A</a:t>
            </a:r>
            <a:r>
              <a:rPr lang="en-US" dirty="0" smtClean="0"/>
              <a:t>ttached </a:t>
            </a:r>
            <a:r>
              <a:rPr lang="en-US" dirty="0" smtClean="0">
                <a:solidFill>
                  <a:srgbClr val="00B0F0"/>
                </a:solidFill>
              </a:rPr>
              <a:t>S</a:t>
            </a:r>
            <a:r>
              <a:rPr lang="en-US" dirty="0" smtClean="0"/>
              <a:t>torage </a:t>
            </a:r>
          </a:p>
          <a:p>
            <a:r>
              <a:rPr lang="en-US" dirty="0" smtClean="0"/>
              <a:t>Traditional model of a file server sharing files on a file based level*</a:t>
            </a:r>
          </a:p>
          <a:p>
            <a:r>
              <a:rPr lang="en-US" dirty="0" smtClean="0"/>
              <a:t>Multi-station remote access</a:t>
            </a:r>
          </a:p>
          <a:p>
            <a:r>
              <a:rPr lang="en-US" dirty="0" smtClean="0"/>
              <a:t>Can be a windows or Unix file server or a stand alone device like </a:t>
            </a:r>
            <a:r>
              <a:rPr lang="en-US" dirty="0" err="1" smtClean="0"/>
              <a:t>NetApp</a:t>
            </a:r>
            <a:r>
              <a:rPr lang="en-US" dirty="0" smtClean="0"/>
              <a:t>. However all file sharing is via a network file system like NFS or CIFS</a:t>
            </a:r>
          </a:p>
          <a:p>
            <a:r>
              <a:rPr lang="en-US" dirty="0" smtClean="0"/>
              <a:t>Used to share FILES* to  end users desktops</a:t>
            </a:r>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NAS</a:t>
            </a:r>
          </a:p>
        </p:txBody>
      </p:sp>
      <p:pic>
        <p:nvPicPr>
          <p:cNvPr id="41987" name="Picture 5" descr="nas"/>
          <p:cNvPicPr>
            <a:picLocks noChangeAspect="1" noChangeArrowheads="1"/>
          </p:cNvPicPr>
          <p:nvPr/>
        </p:nvPicPr>
        <p:blipFill>
          <a:blip r:embed="rId2" cstate="print"/>
          <a:srcRect/>
          <a:stretch>
            <a:fillRect/>
          </a:stretch>
        </p:blipFill>
        <p:spPr bwMode="auto">
          <a:xfrm>
            <a:off x="1752600" y="1593120"/>
            <a:ext cx="5181600" cy="510136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Goal</a:t>
            </a:r>
            <a:endParaRPr lang="en-US" smtClean="0"/>
          </a:p>
        </p:txBody>
      </p:sp>
      <p:sp>
        <p:nvSpPr>
          <p:cNvPr id="5123" name="Rectangle 3"/>
          <p:cNvSpPr>
            <a:spLocks noGrp="1" noChangeArrowheads="1"/>
          </p:cNvSpPr>
          <p:nvPr>
            <p:ph idx="1"/>
          </p:nvPr>
        </p:nvSpPr>
        <p:spPr/>
        <p:txBody>
          <a:bodyPr>
            <a:normAutofit fontScale="92500" lnSpcReduction="10000"/>
          </a:bodyPr>
          <a:lstStyle/>
          <a:p>
            <a:r>
              <a:rPr lang="en-US" smtClean="0"/>
              <a:t>To implement due care.</a:t>
            </a:r>
          </a:p>
          <a:p>
            <a:r>
              <a:rPr lang="en-US" smtClean="0"/>
              <a:t>To ensure that people, applications, equipment and overall environment is properly secured.</a:t>
            </a:r>
          </a:p>
          <a:p>
            <a:r>
              <a:rPr lang="en-US" smtClean="0"/>
              <a:t>This includes physical concerns such as ensuring humidity controls, secure media reuse and destruction, and utilities are provided in a reliable and secure fashion.</a:t>
            </a:r>
          </a:p>
          <a:p>
            <a:r>
              <a:rPr lang="en-US" smtClean="0"/>
              <a:t>This also includes verification methods to ensure that standard and compliance requirements are met.</a:t>
            </a:r>
          </a:p>
          <a:p>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SAN</a:t>
            </a:r>
            <a:endParaRPr lang="en-US" smtClean="0"/>
          </a:p>
        </p:txBody>
      </p:sp>
      <p:sp>
        <p:nvSpPr>
          <p:cNvPr id="43011" name="Rectangle 3"/>
          <p:cNvSpPr>
            <a:spLocks noGrp="1" noChangeArrowheads="1"/>
          </p:cNvSpPr>
          <p:nvPr>
            <p:ph idx="1"/>
          </p:nvPr>
        </p:nvSpPr>
        <p:spPr/>
        <p:txBody>
          <a:bodyPr>
            <a:normAutofit fontScale="70000" lnSpcReduction="20000"/>
          </a:bodyPr>
          <a:lstStyle/>
          <a:p>
            <a:r>
              <a:rPr lang="en-US" dirty="0" smtClean="0">
                <a:solidFill>
                  <a:srgbClr val="00B0F0"/>
                </a:solidFill>
              </a:rPr>
              <a:t>S</a:t>
            </a:r>
            <a:r>
              <a:rPr lang="en-US" dirty="0" smtClean="0"/>
              <a:t>torage </a:t>
            </a:r>
            <a:r>
              <a:rPr lang="en-US" dirty="0" smtClean="0">
                <a:solidFill>
                  <a:srgbClr val="00B0F0"/>
                </a:solidFill>
              </a:rPr>
              <a:t>A</a:t>
            </a:r>
            <a:r>
              <a:rPr lang="en-US" dirty="0" smtClean="0"/>
              <a:t>rea </a:t>
            </a:r>
            <a:r>
              <a:rPr lang="en-US" dirty="0" smtClean="0">
                <a:solidFill>
                  <a:srgbClr val="00B0F0"/>
                </a:solidFill>
              </a:rPr>
              <a:t>N</a:t>
            </a:r>
            <a:r>
              <a:rPr lang="en-US" dirty="0" smtClean="0"/>
              <a:t>etwork – disk/block level sharing</a:t>
            </a:r>
          </a:p>
          <a:p>
            <a:pPr lvl="1"/>
            <a:r>
              <a:rPr lang="en-US" dirty="0" smtClean="0"/>
              <a:t>Hard drives are not in servers, instead attached to a network.</a:t>
            </a:r>
          </a:p>
          <a:p>
            <a:pPr lvl="1"/>
            <a:r>
              <a:rPr lang="en-US" dirty="0" smtClean="0"/>
              <a:t>Dedicated storage network</a:t>
            </a:r>
          </a:p>
          <a:p>
            <a:pPr lvl="1"/>
            <a:r>
              <a:rPr lang="en-US" dirty="0" smtClean="0"/>
              <a:t>Shares sections/blocks of a disk rather than files.</a:t>
            </a:r>
          </a:p>
          <a:p>
            <a:pPr lvl="1"/>
            <a:r>
              <a:rPr lang="en-US" dirty="0" smtClean="0"/>
              <a:t>Generally only to one machine at a time, though used in clusters to make access available to stand by machines*</a:t>
            </a:r>
          </a:p>
          <a:p>
            <a:pPr lvl="1"/>
            <a:r>
              <a:rPr lang="en-US" dirty="0" smtClean="0"/>
              <a:t>Used to share LUNS to SERVERS (not desktops)*</a:t>
            </a:r>
          </a:p>
          <a:p>
            <a:pPr lvl="1"/>
            <a:r>
              <a:rPr lang="en-US" dirty="0" smtClean="0"/>
              <a:t>Can optimize equipment use (share a tape drive)</a:t>
            </a:r>
          </a:p>
          <a:p>
            <a:pPr lvl="1"/>
            <a:r>
              <a:rPr lang="en-US" dirty="0" smtClean="0"/>
              <a:t>Can support advanced storage and backup concepts.</a:t>
            </a:r>
          </a:p>
          <a:p>
            <a:pPr lvl="1"/>
            <a:r>
              <a:rPr lang="en-US" dirty="0" smtClean="0"/>
              <a:t>If computers need multi-station remote access, a server will then share out the file system (via NFS or CIFS) such becoming a NAS server using a SAN!</a:t>
            </a:r>
          </a:p>
          <a:p>
            <a:pPr lvl="1"/>
            <a:r>
              <a:rPr lang="en-US" dirty="0" smtClean="0"/>
              <a:t>Used for clustering</a:t>
            </a:r>
          </a:p>
          <a:p>
            <a:pPr lvl="1"/>
            <a:r>
              <a:rPr lang="en-US" dirty="0" smtClean="0"/>
              <a:t>Used for virtualization</a:t>
            </a:r>
          </a:p>
          <a:p>
            <a:pPr lvl="1"/>
            <a:r>
              <a:rPr lang="en-US" dirty="0" smtClean="0"/>
              <a:t>Can be used for normal server disk access</a:t>
            </a:r>
          </a:p>
          <a:p>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SAN</a:t>
            </a:r>
            <a:endParaRPr lang="en-US" smtClean="0"/>
          </a:p>
        </p:txBody>
      </p:sp>
      <p:sp>
        <p:nvSpPr>
          <p:cNvPr id="5" name="Content Placeholder 4"/>
          <p:cNvSpPr>
            <a:spLocks noGrp="1"/>
          </p:cNvSpPr>
          <p:nvPr>
            <p:ph idx="1"/>
          </p:nvPr>
        </p:nvSpPr>
        <p:spPr/>
        <p:txBody>
          <a:bodyPr/>
          <a:lstStyle/>
          <a:p>
            <a:endParaRPr lang="en-US"/>
          </a:p>
        </p:txBody>
      </p:sp>
      <p:pic>
        <p:nvPicPr>
          <p:cNvPr id="44035" name="Picture 4" descr="san"/>
          <p:cNvPicPr>
            <a:picLocks noChangeAspect="1" noChangeArrowheads="1"/>
          </p:cNvPicPr>
          <p:nvPr/>
        </p:nvPicPr>
        <p:blipFill>
          <a:blip r:embed="rId2" cstate="print"/>
          <a:srcRect/>
          <a:stretch>
            <a:fillRect/>
          </a:stretch>
        </p:blipFill>
        <p:spPr bwMode="auto">
          <a:xfrm>
            <a:off x="2286001" y="1554974"/>
            <a:ext cx="4267200" cy="515062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Clustering (Active/Passive)</a:t>
            </a:r>
            <a:endParaRPr lang="en-US" smtClean="0"/>
          </a:p>
        </p:txBody>
      </p:sp>
      <p:sp>
        <p:nvSpPr>
          <p:cNvPr id="5" name="Content Placeholder 4"/>
          <p:cNvSpPr>
            <a:spLocks noGrp="1"/>
          </p:cNvSpPr>
          <p:nvPr>
            <p:ph idx="1"/>
          </p:nvPr>
        </p:nvSpPr>
        <p:spPr/>
        <p:txBody>
          <a:bodyPr/>
          <a:lstStyle/>
          <a:p>
            <a:endParaRPr lang="en-US"/>
          </a:p>
        </p:txBody>
      </p:sp>
      <p:pic>
        <p:nvPicPr>
          <p:cNvPr id="45059" name="Picture 5" descr="active-passive"/>
          <p:cNvPicPr>
            <a:picLocks noChangeAspect="1" noChangeArrowheads="1"/>
          </p:cNvPicPr>
          <p:nvPr/>
        </p:nvPicPr>
        <p:blipFill>
          <a:blip r:embed="rId2" cstate="print"/>
          <a:srcRect/>
          <a:stretch>
            <a:fillRect/>
          </a:stretch>
        </p:blipFill>
        <p:spPr bwMode="auto">
          <a:xfrm>
            <a:off x="914400" y="1828800"/>
            <a:ext cx="7370763" cy="39719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Clustering (Active/Active)</a:t>
            </a:r>
            <a:endParaRPr lang="en-US" smtClean="0"/>
          </a:p>
        </p:txBody>
      </p:sp>
      <p:sp>
        <p:nvSpPr>
          <p:cNvPr id="5" name="Content Placeholder 4"/>
          <p:cNvSpPr>
            <a:spLocks noGrp="1"/>
          </p:cNvSpPr>
          <p:nvPr>
            <p:ph idx="1"/>
          </p:nvPr>
        </p:nvSpPr>
        <p:spPr/>
        <p:txBody>
          <a:bodyPr/>
          <a:lstStyle/>
          <a:p>
            <a:endParaRPr lang="en-US"/>
          </a:p>
        </p:txBody>
      </p:sp>
      <p:pic>
        <p:nvPicPr>
          <p:cNvPr id="46083" name="Picture 5" descr="active-active"/>
          <p:cNvPicPr>
            <a:picLocks noChangeAspect="1" noChangeArrowheads="1"/>
          </p:cNvPicPr>
          <p:nvPr/>
        </p:nvPicPr>
        <p:blipFill>
          <a:blip r:embed="rId2" cstate="print"/>
          <a:srcRect/>
          <a:stretch>
            <a:fillRect/>
          </a:stretch>
        </p:blipFill>
        <p:spPr bwMode="auto">
          <a:xfrm>
            <a:off x="1143000" y="1524000"/>
            <a:ext cx="6604000" cy="4953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Virtualization</a:t>
            </a:r>
            <a:endParaRPr lang="en-US" smtClean="0"/>
          </a:p>
        </p:txBody>
      </p:sp>
      <p:sp>
        <p:nvSpPr>
          <p:cNvPr id="47107" name="Rectangle 3"/>
          <p:cNvSpPr>
            <a:spLocks noGrp="1" noChangeArrowheads="1"/>
          </p:cNvSpPr>
          <p:nvPr>
            <p:ph idx="1"/>
          </p:nvPr>
        </p:nvSpPr>
        <p:spPr/>
        <p:txBody>
          <a:bodyPr>
            <a:normAutofit lnSpcReduction="10000"/>
          </a:bodyPr>
          <a:lstStyle/>
          <a:p>
            <a:pPr>
              <a:buNone/>
            </a:pPr>
            <a:r>
              <a:rPr lang="en-US" dirty="0" smtClean="0"/>
              <a:t>Virtualization is KEY to network security, availability and maintenance/ease of operation.</a:t>
            </a:r>
          </a:p>
          <a:p>
            <a:endParaRPr lang="en-US" dirty="0" smtClean="0"/>
          </a:p>
          <a:p>
            <a:r>
              <a:rPr lang="en-US" dirty="0" smtClean="0"/>
              <a:t>What does it allow you to accomplish</a:t>
            </a:r>
          </a:p>
          <a:p>
            <a:r>
              <a:rPr lang="en-US" dirty="0" smtClean="0"/>
              <a:t>How does it make your life as an admin easier</a:t>
            </a:r>
          </a:p>
          <a:p>
            <a:r>
              <a:rPr lang="en-US" dirty="0" smtClean="0"/>
              <a:t>How does it increase availability</a:t>
            </a:r>
          </a:p>
          <a:p>
            <a:r>
              <a:rPr lang="en-US" dirty="0" smtClean="0"/>
              <a:t>How does it allow you to make servers more modular?</a:t>
            </a:r>
          </a:p>
          <a:p>
            <a:r>
              <a:rPr lang="en-US" dirty="0" smtClean="0"/>
              <a:t>How does it increase security and integrity?</a:t>
            </a: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Virtualization</a:t>
            </a:r>
            <a:endParaRPr lang="en-US" smtClean="0"/>
          </a:p>
        </p:txBody>
      </p:sp>
      <p:sp>
        <p:nvSpPr>
          <p:cNvPr id="5" name="Content Placeholder 4"/>
          <p:cNvSpPr>
            <a:spLocks noGrp="1"/>
          </p:cNvSpPr>
          <p:nvPr>
            <p:ph idx="1"/>
          </p:nvPr>
        </p:nvSpPr>
        <p:spPr/>
        <p:txBody>
          <a:bodyPr/>
          <a:lstStyle/>
          <a:p>
            <a:endParaRPr lang="en-US"/>
          </a:p>
        </p:txBody>
      </p:sp>
      <p:pic>
        <p:nvPicPr>
          <p:cNvPr id="48131" name="Picture 4" descr="virtualization"/>
          <p:cNvPicPr>
            <a:picLocks noChangeAspect="1" noChangeArrowheads="1"/>
          </p:cNvPicPr>
          <p:nvPr/>
        </p:nvPicPr>
        <p:blipFill>
          <a:blip r:embed="rId2" cstate="print"/>
          <a:srcRect/>
          <a:stretch>
            <a:fillRect/>
          </a:stretch>
        </p:blipFill>
        <p:spPr bwMode="auto">
          <a:xfrm>
            <a:off x="152400" y="1524000"/>
            <a:ext cx="8839200" cy="40798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Virtualization migration</a:t>
            </a:r>
            <a:endParaRPr lang="en-US" smtClean="0"/>
          </a:p>
        </p:txBody>
      </p:sp>
      <p:sp>
        <p:nvSpPr>
          <p:cNvPr id="5" name="Content Placeholder 4"/>
          <p:cNvSpPr>
            <a:spLocks noGrp="1"/>
          </p:cNvSpPr>
          <p:nvPr>
            <p:ph idx="1"/>
          </p:nvPr>
        </p:nvSpPr>
        <p:spPr/>
        <p:txBody>
          <a:bodyPr/>
          <a:lstStyle/>
          <a:p>
            <a:endParaRPr lang="en-US"/>
          </a:p>
        </p:txBody>
      </p:sp>
      <p:pic>
        <p:nvPicPr>
          <p:cNvPr id="49155" name="Picture 3" descr="virtualization migration"/>
          <p:cNvPicPr>
            <a:picLocks noChangeAspect="1" noChangeArrowheads="1"/>
          </p:cNvPicPr>
          <p:nvPr/>
        </p:nvPicPr>
        <p:blipFill>
          <a:blip r:embed="rId2" cstate="print"/>
          <a:srcRect/>
          <a:stretch>
            <a:fillRect/>
          </a:stretch>
        </p:blipFill>
        <p:spPr bwMode="auto">
          <a:xfrm>
            <a:off x="685800" y="1545090"/>
            <a:ext cx="6934200" cy="512399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Backups – ()</a:t>
            </a:r>
            <a:endParaRPr lang="en-US" smtClean="0"/>
          </a:p>
        </p:txBody>
      </p:sp>
      <p:sp>
        <p:nvSpPr>
          <p:cNvPr id="50179" name="Rectangle 3"/>
          <p:cNvSpPr>
            <a:spLocks noGrp="1" noChangeArrowheads="1"/>
          </p:cNvSpPr>
          <p:nvPr>
            <p:ph idx="1"/>
          </p:nvPr>
        </p:nvSpPr>
        <p:spPr/>
        <p:txBody>
          <a:bodyPr/>
          <a:lstStyle/>
          <a:p>
            <a:pPr>
              <a:buNone/>
            </a:pPr>
            <a:r>
              <a:rPr lang="en-US" dirty="0" smtClean="0"/>
              <a:t>Backups and Data Archiving</a:t>
            </a:r>
          </a:p>
          <a:p>
            <a:pPr lvl="1"/>
            <a:r>
              <a:rPr lang="en-US" dirty="0" smtClean="0"/>
              <a:t>RAID does not make backups un-necessary!*</a:t>
            </a:r>
          </a:p>
          <a:p>
            <a:pPr lvl="1"/>
            <a:r>
              <a:rPr lang="en-US" dirty="0" err="1" smtClean="0"/>
              <a:t>Backps</a:t>
            </a:r>
            <a:r>
              <a:rPr lang="en-US" dirty="0" smtClean="0"/>
              <a:t> should be done regularly</a:t>
            </a:r>
          </a:p>
          <a:p>
            <a:pPr lvl="1"/>
            <a:r>
              <a:rPr lang="en-US" dirty="0" smtClean="0"/>
              <a:t>All needed information is backed up</a:t>
            </a:r>
          </a:p>
          <a:p>
            <a:pPr lvl="1"/>
            <a:r>
              <a:rPr lang="en-US" dirty="0" smtClean="0"/>
              <a:t>Backups </a:t>
            </a:r>
            <a:r>
              <a:rPr lang="en-US" b="1" dirty="0" smtClean="0"/>
              <a:t>must </a:t>
            </a:r>
            <a:r>
              <a:rPr lang="en-US" dirty="0" smtClean="0"/>
              <a:t>be verified</a:t>
            </a:r>
          </a:p>
          <a:p>
            <a:pPr lvl="1"/>
            <a:r>
              <a:rPr lang="en-US" dirty="0" smtClean="0"/>
              <a:t>Restores </a:t>
            </a:r>
            <a:r>
              <a:rPr lang="en-US" b="1" dirty="0" smtClean="0"/>
              <a:t>must</a:t>
            </a:r>
            <a:r>
              <a:rPr lang="en-US" dirty="0" smtClean="0"/>
              <a:t> be tested</a:t>
            </a:r>
          </a:p>
          <a:p>
            <a:pPr lvl="1"/>
            <a:r>
              <a:rPr lang="en-US" dirty="0" smtClean="0"/>
              <a:t>Store offsite / and onsite</a:t>
            </a:r>
          </a:p>
          <a:p>
            <a:pPr lvl="1"/>
            <a:r>
              <a:rPr lang="en-US" dirty="0" smtClean="0"/>
              <a:t>Archive backups for permanent storage</a:t>
            </a:r>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Email Security - 1072</a:t>
            </a:r>
            <a:endParaRPr lang="en-US" smtClean="0"/>
          </a:p>
        </p:txBody>
      </p:sp>
      <p:sp>
        <p:nvSpPr>
          <p:cNvPr id="51203" name="Rectangle 3"/>
          <p:cNvSpPr>
            <a:spLocks noGrp="1" noChangeArrowheads="1"/>
          </p:cNvSpPr>
          <p:nvPr>
            <p:ph idx="1"/>
          </p:nvPr>
        </p:nvSpPr>
        <p:spPr/>
        <p:txBody>
          <a:bodyPr>
            <a:normAutofit fontScale="70000" lnSpcReduction="20000"/>
          </a:bodyPr>
          <a:lstStyle/>
          <a:p>
            <a:pPr>
              <a:buNone/>
            </a:pPr>
            <a:r>
              <a:rPr lang="en-US" dirty="0" smtClean="0"/>
              <a:t>Email is relied upon every day</a:t>
            </a:r>
          </a:p>
          <a:p>
            <a:pPr lvl="1"/>
            <a:r>
              <a:rPr lang="en-US" dirty="0" smtClean="0"/>
              <a:t>SMTP (TCP/25) to send mail</a:t>
            </a:r>
          </a:p>
          <a:p>
            <a:pPr lvl="1"/>
            <a:r>
              <a:rPr lang="en-US" dirty="0" smtClean="0"/>
              <a:t>No true security</a:t>
            </a:r>
          </a:p>
          <a:p>
            <a:pPr lvl="2"/>
            <a:r>
              <a:rPr lang="en-US" dirty="0" smtClean="0"/>
              <a:t>No user authentication (spoofing)</a:t>
            </a:r>
          </a:p>
          <a:p>
            <a:pPr lvl="2"/>
            <a:r>
              <a:rPr lang="en-US" dirty="0" smtClean="0"/>
              <a:t>No encryption</a:t>
            </a:r>
          </a:p>
          <a:p>
            <a:pPr lvl="2"/>
            <a:r>
              <a:rPr lang="en-US" dirty="0" smtClean="0"/>
              <a:t>Problems with relaying*</a:t>
            </a:r>
          </a:p>
          <a:p>
            <a:pPr lvl="2"/>
            <a:r>
              <a:rPr lang="en-US" dirty="0" smtClean="0"/>
              <a:t>SPAM/Virus/Trojans/Phishing</a:t>
            </a:r>
          </a:p>
          <a:p>
            <a:r>
              <a:rPr lang="en-US" dirty="0" smtClean="0"/>
              <a:t>Sending and Receiving</a:t>
            </a:r>
          </a:p>
          <a:p>
            <a:pPr lvl="1"/>
            <a:r>
              <a:rPr lang="en-US" dirty="0" smtClean="0"/>
              <a:t>POP TCP/110</a:t>
            </a:r>
          </a:p>
          <a:p>
            <a:pPr lvl="2"/>
            <a:r>
              <a:rPr lang="en-US" dirty="0" smtClean="0"/>
              <a:t>Downloads all mail</a:t>
            </a:r>
          </a:p>
          <a:p>
            <a:pPr lvl="2"/>
            <a:r>
              <a:rPr lang="en-US" dirty="0" smtClean="0"/>
              <a:t>No encryption</a:t>
            </a:r>
          </a:p>
          <a:p>
            <a:pPr lvl="1"/>
            <a:r>
              <a:rPr lang="en-US" dirty="0" smtClean="0"/>
              <a:t>IMAP TCP/143</a:t>
            </a:r>
          </a:p>
          <a:p>
            <a:pPr lvl="2"/>
            <a:r>
              <a:rPr lang="en-US" dirty="0" smtClean="0"/>
              <a:t>Leaves mail on server, more incremental</a:t>
            </a:r>
          </a:p>
          <a:p>
            <a:r>
              <a:rPr lang="en-US" dirty="0" smtClean="0"/>
              <a:t>No encryption</a:t>
            </a:r>
          </a:p>
          <a:p>
            <a:r>
              <a:rPr lang="en-US" dirty="0" smtClean="0"/>
              <a:t>Use SSL or VPNs when using POP/IMAP</a:t>
            </a:r>
          </a:p>
          <a:p>
            <a:endParaRPr lang="en-US" dirty="0" smtClean="0"/>
          </a:p>
          <a:p>
            <a:pPr lvl="2"/>
            <a:endParaRPr lang="en-US"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Hacking Terms 1078</a:t>
            </a:r>
            <a:endParaRPr lang="en-US" smtClean="0"/>
          </a:p>
        </p:txBody>
      </p:sp>
      <p:sp>
        <p:nvSpPr>
          <p:cNvPr id="52227" name="Rectangle 3"/>
          <p:cNvSpPr>
            <a:spLocks noGrp="1" noChangeArrowheads="1"/>
          </p:cNvSpPr>
          <p:nvPr>
            <p:ph idx="1"/>
          </p:nvPr>
        </p:nvSpPr>
        <p:spPr/>
        <p:txBody>
          <a:bodyPr>
            <a:normAutofit fontScale="77500" lnSpcReduction="20000"/>
          </a:bodyPr>
          <a:lstStyle/>
          <a:p>
            <a:r>
              <a:rPr lang="en-US" dirty="0" smtClean="0"/>
              <a:t>White Hats – good hackers</a:t>
            </a:r>
          </a:p>
          <a:p>
            <a:r>
              <a:rPr lang="en-US" dirty="0" smtClean="0"/>
              <a:t>Black Hats – bad hackers</a:t>
            </a:r>
          </a:p>
          <a:p>
            <a:r>
              <a:rPr lang="en-US" dirty="0" smtClean="0"/>
              <a:t>Grey Hats – in between, should not be trusted*</a:t>
            </a:r>
          </a:p>
          <a:p>
            <a:r>
              <a:rPr lang="en-US" dirty="0" smtClean="0"/>
              <a:t>Ethical Hacking is often called penetration testing (later)</a:t>
            </a:r>
          </a:p>
          <a:p>
            <a:r>
              <a:rPr lang="en-US" dirty="0" smtClean="0"/>
              <a:t>Script </a:t>
            </a:r>
            <a:r>
              <a:rPr lang="en-US" dirty="0" err="1" smtClean="0"/>
              <a:t>kiddie</a:t>
            </a:r>
            <a:endParaRPr lang="en-US" dirty="0" smtClean="0"/>
          </a:p>
          <a:p>
            <a:r>
              <a:rPr lang="en-US" dirty="0" smtClean="0"/>
              <a:t>Port scanning (visualization next)</a:t>
            </a:r>
          </a:p>
          <a:p>
            <a:r>
              <a:rPr lang="en-US" dirty="0" smtClean="0"/>
              <a:t>Os fingerprinting</a:t>
            </a:r>
          </a:p>
          <a:p>
            <a:r>
              <a:rPr lang="en-US" dirty="0" smtClean="0"/>
              <a:t>Password Cracking</a:t>
            </a:r>
          </a:p>
          <a:p>
            <a:pPr lvl="1"/>
            <a:r>
              <a:rPr lang="en-US" dirty="0" smtClean="0"/>
              <a:t>Crack</a:t>
            </a:r>
          </a:p>
          <a:p>
            <a:pPr lvl="1"/>
            <a:r>
              <a:rPr lang="en-US" dirty="0" smtClean="0"/>
              <a:t>John the Ripper</a:t>
            </a:r>
          </a:p>
          <a:p>
            <a:pPr lvl="1"/>
            <a:r>
              <a:rPr lang="en-US" dirty="0" smtClean="0"/>
              <a:t>L0phtcrack</a:t>
            </a:r>
          </a:p>
          <a:p>
            <a:r>
              <a:rPr lang="en-US" dirty="0" smtClean="0"/>
              <a:t>Backdoors</a:t>
            </a:r>
          </a:p>
          <a:p>
            <a:r>
              <a:rPr lang="en-US" dirty="0" smtClean="0"/>
              <a:t>Sniffing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Administrative management ()</a:t>
            </a:r>
            <a:endParaRPr lang="en-US" smtClean="0"/>
          </a:p>
        </p:txBody>
      </p:sp>
      <p:sp>
        <p:nvSpPr>
          <p:cNvPr id="6147" name="Rectangle 3"/>
          <p:cNvSpPr>
            <a:spLocks noGrp="1" noChangeArrowheads="1"/>
          </p:cNvSpPr>
          <p:nvPr>
            <p:ph idx="1"/>
          </p:nvPr>
        </p:nvSpPr>
        <p:spPr/>
        <p:txBody>
          <a:bodyPr/>
          <a:lstStyle/>
          <a:p>
            <a:pPr>
              <a:buNone/>
            </a:pPr>
            <a:r>
              <a:rPr lang="en-US" dirty="0" smtClean="0"/>
              <a:t>Operationally important administrative concepts</a:t>
            </a:r>
          </a:p>
          <a:p>
            <a:r>
              <a:rPr lang="en-US" dirty="0" smtClean="0"/>
              <a:t>Separation of duty</a:t>
            </a:r>
          </a:p>
          <a:p>
            <a:r>
              <a:rPr lang="en-US" dirty="0" smtClean="0"/>
              <a:t>Job rotation</a:t>
            </a:r>
          </a:p>
          <a:p>
            <a:r>
              <a:rPr lang="en-US" dirty="0" smtClean="0"/>
              <a:t>Mandatory vacations</a:t>
            </a:r>
          </a:p>
          <a:p>
            <a:r>
              <a:rPr lang="en-US" dirty="0" smtClean="0"/>
              <a:t>Least privilege</a:t>
            </a:r>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scan</a:t>
            </a:r>
            <a:endParaRPr lang="en-US" dirty="0"/>
          </a:p>
        </p:txBody>
      </p:sp>
      <p:sp>
        <p:nvSpPr>
          <p:cNvPr id="3" name="Content Placeholder 2"/>
          <p:cNvSpPr>
            <a:spLocks noGrp="1"/>
          </p:cNvSpPr>
          <p:nvPr>
            <p:ph idx="1"/>
          </p:nvPr>
        </p:nvSpPr>
        <p:spPr/>
        <p:txBody>
          <a:bodyPr/>
          <a:lstStyle/>
          <a:p>
            <a:endParaRPr lang="en-US"/>
          </a:p>
        </p:txBody>
      </p:sp>
      <p:pic>
        <p:nvPicPr>
          <p:cNvPr id="68610" name="Picture 2" descr="C:\Users\brianb\Desktop\portscan.PNG"/>
          <p:cNvPicPr>
            <a:picLocks noChangeAspect="1" noChangeArrowheads="1"/>
          </p:cNvPicPr>
          <p:nvPr/>
        </p:nvPicPr>
        <p:blipFill>
          <a:blip r:embed="rId2" cstate="print"/>
          <a:srcRect/>
          <a:stretch>
            <a:fillRect/>
          </a:stretch>
        </p:blipFill>
        <p:spPr bwMode="auto">
          <a:xfrm>
            <a:off x="609600" y="1600200"/>
            <a:ext cx="7772400" cy="488101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brianb\Desktop\wireshark1.PNG"/>
          <p:cNvPicPr>
            <a:picLocks noChangeAspect="1" noChangeArrowheads="1"/>
          </p:cNvPicPr>
          <p:nvPr/>
        </p:nvPicPr>
        <p:blipFill>
          <a:blip r:embed="rId2" cstate="print"/>
          <a:srcRect/>
          <a:stretch>
            <a:fillRect/>
          </a:stretch>
        </p:blipFill>
        <p:spPr bwMode="auto">
          <a:xfrm>
            <a:off x="152400" y="914400"/>
            <a:ext cx="8871184" cy="5821361"/>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Hacking 1078</a:t>
            </a:r>
            <a:endParaRPr lang="en-US" smtClean="0"/>
          </a:p>
        </p:txBody>
      </p:sp>
      <p:sp>
        <p:nvSpPr>
          <p:cNvPr id="53251" name="Rectangle 3"/>
          <p:cNvSpPr>
            <a:spLocks noGrp="1" noChangeArrowheads="1"/>
          </p:cNvSpPr>
          <p:nvPr>
            <p:ph idx="1"/>
          </p:nvPr>
        </p:nvSpPr>
        <p:spPr/>
        <p:txBody>
          <a:bodyPr>
            <a:normAutofit fontScale="85000" lnSpcReduction="10000"/>
          </a:bodyPr>
          <a:lstStyle/>
          <a:p>
            <a:pPr>
              <a:buNone/>
            </a:pPr>
            <a:r>
              <a:rPr lang="en-US" dirty="0" smtClean="0"/>
              <a:t>You should be familiar with the attacks from the end of chapter 7! You probably will see each one of them!</a:t>
            </a:r>
          </a:p>
          <a:p>
            <a:pPr lvl="1"/>
            <a:r>
              <a:rPr lang="en-US" dirty="0" smtClean="0"/>
              <a:t>Buffer Overflow</a:t>
            </a:r>
          </a:p>
          <a:p>
            <a:pPr lvl="1"/>
            <a:r>
              <a:rPr lang="en-US" dirty="0" smtClean="0"/>
              <a:t>Ping of Death</a:t>
            </a:r>
          </a:p>
          <a:p>
            <a:pPr lvl="1"/>
            <a:r>
              <a:rPr lang="en-US" dirty="0" smtClean="0"/>
              <a:t>Smurf </a:t>
            </a:r>
          </a:p>
          <a:p>
            <a:pPr lvl="1"/>
            <a:r>
              <a:rPr lang="en-US" dirty="0" err="1" smtClean="0"/>
              <a:t>Fraggle</a:t>
            </a:r>
            <a:endParaRPr lang="en-US" dirty="0" smtClean="0"/>
          </a:p>
          <a:p>
            <a:pPr lvl="1"/>
            <a:r>
              <a:rPr lang="en-US" dirty="0" smtClean="0"/>
              <a:t>LAND</a:t>
            </a:r>
          </a:p>
          <a:p>
            <a:pPr lvl="1"/>
            <a:r>
              <a:rPr lang="en-US" dirty="0" smtClean="0"/>
              <a:t>Tear drop</a:t>
            </a:r>
          </a:p>
          <a:p>
            <a:pPr lvl="1"/>
            <a:r>
              <a:rPr lang="en-US" dirty="0" smtClean="0"/>
              <a:t>LOKI</a:t>
            </a:r>
          </a:p>
          <a:p>
            <a:pPr lvl="1"/>
            <a:r>
              <a:rPr lang="en-US" dirty="0" err="1" smtClean="0"/>
              <a:t>DDoS</a:t>
            </a:r>
            <a:endParaRPr lang="en-US" dirty="0" smtClean="0"/>
          </a:p>
          <a:p>
            <a:pPr lvl="1"/>
            <a:r>
              <a:rPr lang="en-US" dirty="0" smtClean="0"/>
              <a:t>Zombies / </a:t>
            </a:r>
            <a:r>
              <a:rPr lang="en-US" dirty="0" err="1" smtClean="0"/>
              <a:t>Botnets</a:t>
            </a:r>
            <a:endParaRPr lang="en-US" dirty="0" smtClean="0"/>
          </a:p>
          <a:p>
            <a:endParaRPr lang="en-US" dirty="0" smtClean="0"/>
          </a:p>
          <a:p>
            <a:endParaRPr lang="en-US" dirty="0" smtClean="0"/>
          </a:p>
          <a:p>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Penetration Testing 1092</a:t>
            </a:r>
            <a:endParaRPr lang="en-US" smtClean="0"/>
          </a:p>
        </p:txBody>
      </p:sp>
      <p:sp>
        <p:nvSpPr>
          <p:cNvPr id="54275" name="Rectangle 3"/>
          <p:cNvSpPr>
            <a:spLocks noGrp="1" noChangeArrowheads="1"/>
          </p:cNvSpPr>
          <p:nvPr>
            <p:ph idx="1"/>
          </p:nvPr>
        </p:nvSpPr>
        <p:spPr/>
        <p:txBody>
          <a:bodyPr/>
          <a:lstStyle/>
          <a:p>
            <a:pPr>
              <a:buNone/>
            </a:pPr>
            <a:r>
              <a:rPr lang="en-US" dirty="0" smtClean="0"/>
              <a:t>Idea of simulating attacks on networks</a:t>
            </a:r>
          </a:p>
          <a:p>
            <a:pPr>
              <a:buNone/>
            </a:pPr>
            <a:r>
              <a:rPr lang="en-US" dirty="0" smtClean="0"/>
              <a:t>Steps</a:t>
            </a:r>
          </a:p>
          <a:p>
            <a:pPr lvl="1"/>
            <a:r>
              <a:rPr lang="en-US" dirty="0" smtClean="0"/>
              <a:t>discovery – gathering info about target</a:t>
            </a:r>
          </a:p>
          <a:p>
            <a:pPr lvl="1"/>
            <a:r>
              <a:rPr lang="en-US" dirty="0" smtClean="0"/>
              <a:t>Enumeration – port scanning and resource identification</a:t>
            </a:r>
          </a:p>
          <a:p>
            <a:pPr lvl="1"/>
            <a:r>
              <a:rPr lang="en-US" dirty="0" smtClean="0"/>
              <a:t>Vulnerability mapping – identifying potential vulnerabilities</a:t>
            </a:r>
          </a:p>
          <a:p>
            <a:pPr lvl="1"/>
            <a:r>
              <a:rPr lang="en-US" dirty="0" smtClean="0"/>
              <a:t>Exploitation – try to break in</a:t>
            </a:r>
          </a:p>
          <a:p>
            <a:pPr lvl="1"/>
            <a:r>
              <a:rPr lang="en-US" dirty="0" smtClean="0"/>
              <a:t>Report to management</a:t>
            </a:r>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Penetration Testing – ()</a:t>
            </a:r>
            <a:endParaRPr lang="en-US" smtClean="0"/>
          </a:p>
        </p:txBody>
      </p:sp>
      <p:sp>
        <p:nvSpPr>
          <p:cNvPr id="55299" name="Rectangle 3"/>
          <p:cNvSpPr>
            <a:spLocks noGrp="1" noChangeArrowheads="1"/>
          </p:cNvSpPr>
          <p:nvPr>
            <p:ph idx="1"/>
          </p:nvPr>
        </p:nvSpPr>
        <p:spPr/>
        <p:txBody>
          <a:bodyPr>
            <a:normAutofit fontScale="70000" lnSpcReduction="20000"/>
          </a:bodyPr>
          <a:lstStyle/>
          <a:p>
            <a:r>
              <a:rPr lang="en-US" dirty="0" smtClean="0"/>
              <a:t>Types</a:t>
            </a:r>
          </a:p>
          <a:p>
            <a:pPr lvl="1"/>
            <a:r>
              <a:rPr lang="en-US" dirty="0" smtClean="0"/>
              <a:t>Zero Knowledge </a:t>
            </a:r>
          </a:p>
          <a:p>
            <a:pPr lvl="1"/>
            <a:r>
              <a:rPr lang="en-US" dirty="0" smtClean="0"/>
              <a:t>Partial Knowledge</a:t>
            </a:r>
          </a:p>
          <a:p>
            <a:pPr lvl="1"/>
            <a:r>
              <a:rPr lang="en-US" dirty="0" smtClean="0"/>
              <a:t>Full Knowledge</a:t>
            </a:r>
          </a:p>
          <a:p>
            <a:pPr lvl="1"/>
            <a:endParaRPr lang="en-US" dirty="0" smtClean="0"/>
          </a:p>
          <a:p>
            <a:r>
              <a:rPr lang="en-US" dirty="0" smtClean="0"/>
              <a:t>Methods</a:t>
            </a:r>
          </a:p>
          <a:p>
            <a:pPr lvl="1"/>
            <a:r>
              <a:rPr lang="en-US" dirty="0" smtClean="0"/>
              <a:t>Blind – zero knowledge, but defenders know it will occur</a:t>
            </a:r>
          </a:p>
          <a:p>
            <a:pPr lvl="1"/>
            <a:r>
              <a:rPr lang="en-US" dirty="0" smtClean="0"/>
              <a:t>Double blind – zero knowledge, defenders are unaware of the impending penetration test</a:t>
            </a:r>
          </a:p>
          <a:p>
            <a:pPr lvl="1"/>
            <a:r>
              <a:rPr lang="en-US" dirty="0" smtClean="0"/>
              <a:t>Targeted – specifically targeted penetration tests</a:t>
            </a:r>
          </a:p>
          <a:p>
            <a:pPr lvl="1"/>
            <a:endParaRPr lang="en-US" dirty="0" smtClean="0"/>
          </a:p>
          <a:p>
            <a:r>
              <a:rPr lang="en-US" dirty="0" smtClean="0"/>
              <a:t>When penetration testing, be aware you can cause damage to the systems being tested, this is more aggressive than simple </a:t>
            </a:r>
            <a:r>
              <a:rPr lang="en-US" i="1" dirty="0" smtClean="0"/>
              <a:t>vulnerability assessment </a:t>
            </a:r>
            <a:r>
              <a:rPr lang="en-US" dirty="0" smtClean="0"/>
              <a:t>and is a separate concept.*</a:t>
            </a:r>
            <a:endParaRPr lang="en-US"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Chapter 12 - Review</a:t>
            </a:r>
            <a:endParaRPr lang="en-US" smtClean="0"/>
          </a:p>
        </p:txBody>
      </p:sp>
      <p:sp>
        <p:nvSpPr>
          <p:cNvPr id="56323" name="Rectangle 3"/>
          <p:cNvSpPr>
            <a:spLocks noGrp="1" noChangeArrowheads="1"/>
          </p:cNvSpPr>
          <p:nvPr>
            <p:ph idx="1"/>
          </p:nvPr>
        </p:nvSpPr>
        <p:spPr/>
        <p:txBody>
          <a:bodyPr>
            <a:normAutofit fontScale="85000" lnSpcReduction="10000"/>
          </a:bodyPr>
          <a:lstStyle/>
          <a:p>
            <a:r>
              <a:rPr lang="en-US" smtClean="0"/>
              <a:t>Q. What is the difference between a SAN and a NAS? Would you export a LUN to simultaneous disks to many stations with a SAN? </a:t>
            </a:r>
          </a:p>
          <a:p>
            <a:endParaRPr lang="en-US" smtClean="0"/>
          </a:p>
          <a:p>
            <a:r>
              <a:rPr lang="en-US" smtClean="0"/>
              <a:t>Q. What is RAID 0, RAID 1, RAID 5?</a:t>
            </a:r>
          </a:p>
          <a:p>
            <a:endParaRPr lang="en-US" smtClean="0"/>
          </a:p>
          <a:p>
            <a:r>
              <a:rPr lang="en-US" smtClean="0"/>
              <a:t>Q. What is MTBF? </a:t>
            </a:r>
          </a:p>
          <a:p>
            <a:endParaRPr lang="en-US" smtClean="0"/>
          </a:p>
          <a:p>
            <a:r>
              <a:rPr lang="en-US" smtClean="0"/>
              <a:t>Q. What is MTTR?</a:t>
            </a:r>
          </a:p>
          <a:p>
            <a:endParaRPr lang="en-US" smtClean="0"/>
          </a:p>
          <a:p>
            <a:r>
              <a:rPr lang="en-US" smtClean="0"/>
              <a:t>Q. How can virtualization help with keeping your IT resources running with little to know downtime?</a:t>
            </a:r>
          </a:p>
          <a:p>
            <a:endParaRPr lang="en-US" smtClean="0"/>
          </a:p>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Security Administrator 1031</a:t>
            </a:r>
            <a:endParaRPr lang="en-US" smtClean="0"/>
          </a:p>
        </p:txBody>
      </p:sp>
      <p:sp>
        <p:nvSpPr>
          <p:cNvPr id="7171" name="Rectangle 3"/>
          <p:cNvSpPr>
            <a:spLocks noGrp="1" noChangeArrowheads="1"/>
          </p:cNvSpPr>
          <p:nvPr>
            <p:ph idx="1"/>
          </p:nvPr>
        </p:nvSpPr>
        <p:spPr/>
        <p:txBody>
          <a:bodyPr>
            <a:normAutofit fontScale="85000" lnSpcReduction="20000"/>
          </a:bodyPr>
          <a:lstStyle/>
          <a:p>
            <a:r>
              <a:rPr lang="en-US" dirty="0" smtClean="0"/>
              <a:t>Day to day responsibly for implementation and administrating the security controls.</a:t>
            </a:r>
          </a:p>
          <a:p>
            <a:r>
              <a:rPr lang="en-US" dirty="0" smtClean="0"/>
              <a:t>The security admin should not report to the network administrator.</a:t>
            </a:r>
          </a:p>
          <a:p>
            <a:r>
              <a:rPr lang="en-US" dirty="0" smtClean="0"/>
              <a:t>Responsibilities</a:t>
            </a:r>
          </a:p>
          <a:p>
            <a:pPr lvl="1"/>
            <a:r>
              <a:rPr lang="en-US" dirty="0" smtClean="0"/>
              <a:t>Implement and MAINTAIN security devices and software</a:t>
            </a:r>
          </a:p>
          <a:p>
            <a:pPr lvl="1"/>
            <a:r>
              <a:rPr lang="en-US" dirty="0" smtClean="0"/>
              <a:t>Security assessments</a:t>
            </a:r>
          </a:p>
          <a:p>
            <a:pPr lvl="1"/>
            <a:r>
              <a:rPr lang="en-US" dirty="0" smtClean="0"/>
              <a:t>Set initial passwords for users.</a:t>
            </a:r>
          </a:p>
          <a:p>
            <a:pPr lvl="1"/>
            <a:r>
              <a:rPr lang="en-US" dirty="0" smtClean="0"/>
              <a:t>Implement and maintain access controls</a:t>
            </a:r>
          </a:p>
          <a:p>
            <a:pPr lvl="1"/>
            <a:r>
              <a:rPr lang="en-US" dirty="0" smtClean="0"/>
              <a:t>Configure security labels on MAC systems </a:t>
            </a:r>
          </a:p>
          <a:p>
            <a:pPr lvl="2"/>
            <a:r>
              <a:rPr lang="en-US" dirty="0" smtClean="0"/>
              <a:t>does </a:t>
            </a:r>
            <a:r>
              <a:rPr lang="en-US" b="1" dirty="0" smtClean="0"/>
              <a:t>not</a:t>
            </a:r>
            <a:r>
              <a:rPr lang="en-US" dirty="0" smtClean="0"/>
              <a:t> actually classify data or authorize access</a:t>
            </a:r>
          </a:p>
          <a:p>
            <a:pPr lvl="1"/>
            <a:r>
              <a:rPr lang="en-US" dirty="0" smtClean="0"/>
              <a:t>Review audit logs</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Accountability 1032</a:t>
            </a:r>
            <a:endParaRPr lang="en-US" smtClean="0"/>
          </a:p>
        </p:txBody>
      </p:sp>
      <p:sp>
        <p:nvSpPr>
          <p:cNvPr id="8195" name="Rectangle 3"/>
          <p:cNvSpPr>
            <a:spLocks noGrp="1" noChangeArrowheads="1"/>
          </p:cNvSpPr>
          <p:nvPr>
            <p:ph idx="1"/>
          </p:nvPr>
        </p:nvSpPr>
        <p:spPr/>
        <p:txBody>
          <a:bodyPr>
            <a:normAutofit fontScale="92500" lnSpcReduction="20000"/>
          </a:bodyPr>
          <a:lstStyle/>
          <a:p>
            <a:r>
              <a:rPr lang="en-US" dirty="0" smtClean="0"/>
              <a:t>Auditing needs to take place in a routine manner</a:t>
            </a:r>
          </a:p>
          <a:p>
            <a:r>
              <a:rPr lang="en-US" dirty="0" smtClean="0"/>
              <a:t>Access attempts MUST have the user id included.</a:t>
            </a:r>
          </a:p>
          <a:p>
            <a:r>
              <a:rPr lang="en-US" dirty="0" smtClean="0"/>
              <a:t>Someone MUST actually read over the logs</a:t>
            </a:r>
          </a:p>
          <a:p>
            <a:r>
              <a:rPr lang="en-US" dirty="0" smtClean="0"/>
              <a:t>There are automated tools to analyze logs</a:t>
            </a:r>
          </a:p>
          <a:p>
            <a:r>
              <a:rPr lang="en-US" dirty="0" smtClean="0"/>
              <a:t>Ask yourself 3 questions when reading logs</a:t>
            </a:r>
          </a:p>
          <a:p>
            <a:pPr lvl="1"/>
            <a:r>
              <a:rPr lang="en-US" dirty="0" smtClean="0"/>
              <a:t>Are users accessing stuff that they don’t need to access in order to do their job (secure perms better)</a:t>
            </a:r>
          </a:p>
          <a:p>
            <a:pPr lvl="1"/>
            <a:r>
              <a:rPr lang="en-US" dirty="0" smtClean="0"/>
              <a:t>Are repetitive mistakes begin made (require re-training)</a:t>
            </a:r>
          </a:p>
          <a:p>
            <a:pPr lvl="1"/>
            <a:r>
              <a:rPr lang="en-US" dirty="0" smtClean="0"/>
              <a:t>Do too many users have rights to restrictive info? (need to analyze/re-evaluate data access rights)</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Clipping Level</a:t>
            </a:r>
          </a:p>
        </p:txBody>
      </p:sp>
      <p:pic>
        <p:nvPicPr>
          <p:cNvPr id="9219" name="Picture 4" descr="clipping"/>
          <p:cNvPicPr>
            <a:picLocks noChangeAspect="1" noChangeArrowheads="1"/>
          </p:cNvPicPr>
          <p:nvPr/>
        </p:nvPicPr>
        <p:blipFill>
          <a:blip r:embed="rId2" cstate="print"/>
          <a:srcRect/>
          <a:stretch>
            <a:fillRect/>
          </a:stretch>
        </p:blipFill>
        <p:spPr bwMode="auto">
          <a:xfrm>
            <a:off x="914400" y="1518566"/>
            <a:ext cx="7086600" cy="518862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Clipping Level*</a:t>
            </a:r>
            <a:endParaRPr lang="en-US" dirty="0" smtClean="0"/>
          </a:p>
        </p:txBody>
      </p:sp>
      <p:sp>
        <p:nvSpPr>
          <p:cNvPr id="10243" name="Rectangle 3"/>
          <p:cNvSpPr>
            <a:spLocks noGrp="1" noChangeArrowheads="1"/>
          </p:cNvSpPr>
          <p:nvPr>
            <p:ph idx="1"/>
          </p:nvPr>
        </p:nvSpPr>
        <p:spPr/>
        <p:txBody>
          <a:bodyPr>
            <a:normAutofit lnSpcReduction="10000"/>
          </a:bodyPr>
          <a:lstStyle/>
          <a:p>
            <a:r>
              <a:rPr lang="en-US" dirty="0" smtClean="0"/>
              <a:t>The threshold of violations attempts that should be considered </a:t>
            </a:r>
            <a:r>
              <a:rPr lang="en-US" b="1" dirty="0" smtClean="0"/>
              <a:t>normal</a:t>
            </a:r>
            <a:r>
              <a:rPr lang="en-US" dirty="0" smtClean="0"/>
              <a:t> and </a:t>
            </a:r>
            <a:r>
              <a:rPr lang="en-US" b="1" dirty="0" smtClean="0"/>
              <a:t>not </a:t>
            </a:r>
            <a:r>
              <a:rPr lang="en-US" dirty="0" smtClean="0"/>
              <a:t>logged.</a:t>
            </a:r>
          </a:p>
          <a:p>
            <a:pPr>
              <a:buNone/>
            </a:pPr>
            <a:r>
              <a:rPr lang="en-US" dirty="0" smtClean="0"/>
              <a:t>Example: </a:t>
            </a:r>
          </a:p>
          <a:p>
            <a:pPr lvl="1"/>
            <a:r>
              <a:rPr lang="en-US" dirty="0" smtClean="0"/>
              <a:t>A system may be configured to only log login failures after a user has failed 3 times.</a:t>
            </a:r>
          </a:p>
          <a:p>
            <a:r>
              <a:rPr lang="en-US" dirty="0" smtClean="0"/>
              <a:t>Why use clipping levels</a:t>
            </a:r>
          </a:p>
          <a:p>
            <a:pPr lvl="1"/>
            <a:r>
              <a:rPr lang="en-US" dirty="0" smtClean="0"/>
              <a:t>avoid to many false positives, avoid </a:t>
            </a:r>
            <a:r>
              <a:rPr lang="en-US" dirty="0" smtClean="0"/>
              <a:t> </a:t>
            </a:r>
            <a:r>
              <a:rPr lang="en-US" dirty="0" smtClean="0"/>
              <a:t>overwhelming the analyst</a:t>
            </a:r>
          </a:p>
          <a:p>
            <a:r>
              <a:rPr lang="en-US" dirty="0" smtClean="0"/>
              <a:t>Clipping level thresholds should NOT be known to end-users</a:t>
            </a: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435</TotalTime>
  <Words>2038</Words>
  <Application>Microsoft Office PowerPoint</Application>
  <PresentationFormat>On-screen Show (4:3)</PresentationFormat>
  <Paragraphs>320</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Module</vt:lpstr>
      <vt:lpstr>Chapter 12: Operations Security</vt:lpstr>
      <vt:lpstr>Operations security</vt:lpstr>
      <vt:lpstr>Overview</vt:lpstr>
      <vt:lpstr>Goal</vt:lpstr>
      <vt:lpstr>Administrative management ()</vt:lpstr>
      <vt:lpstr>Security Administrator 1031</vt:lpstr>
      <vt:lpstr>Accountability 1032</vt:lpstr>
      <vt:lpstr>Clipping Level</vt:lpstr>
      <vt:lpstr>Clipping Level*</vt:lpstr>
      <vt:lpstr>IPL* ()</vt:lpstr>
      <vt:lpstr>Concerns for security booting* </vt:lpstr>
      <vt:lpstr>Trusted Recovery* – ()</vt:lpstr>
      <vt:lpstr>Crash steps ()</vt:lpstr>
      <vt:lpstr>Input/Output – ()</vt:lpstr>
      <vt:lpstr>System Hardening ()</vt:lpstr>
      <vt:lpstr>System Hardening ()</vt:lpstr>
      <vt:lpstr>Remote Access Security ()</vt:lpstr>
      <vt:lpstr>Configuration Management ()</vt:lpstr>
      <vt:lpstr>Change control process </vt:lpstr>
      <vt:lpstr>Media Control ()</vt:lpstr>
      <vt:lpstr>Media destruction () </vt:lpstr>
      <vt:lpstr>Network and resource availability</vt:lpstr>
      <vt:lpstr>Network and resource availability ()</vt:lpstr>
      <vt:lpstr>MTBF ()</vt:lpstr>
      <vt:lpstr>MTTR ()</vt:lpstr>
      <vt:lpstr>Single Point of Failure – ()</vt:lpstr>
      <vt:lpstr>RAID</vt:lpstr>
      <vt:lpstr>RAID</vt:lpstr>
      <vt:lpstr>RAID 0 - 1061</vt:lpstr>
      <vt:lpstr>RAID 1</vt:lpstr>
      <vt:lpstr>Normal RAID 1</vt:lpstr>
      <vt:lpstr>RAID 1 - Disk Duplexing</vt:lpstr>
      <vt:lpstr>Parity</vt:lpstr>
      <vt:lpstr>Parity</vt:lpstr>
      <vt:lpstr>RAID 1061</vt:lpstr>
      <vt:lpstr>RAID 3 (similar to 5, easier to explain)</vt:lpstr>
      <vt:lpstr>RAID 5</vt:lpstr>
      <vt:lpstr>NAS</vt:lpstr>
      <vt:lpstr>NAS</vt:lpstr>
      <vt:lpstr>SAN</vt:lpstr>
      <vt:lpstr>SAN</vt:lpstr>
      <vt:lpstr>Clustering (Active/Passive)</vt:lpstr>
      <vt:lpstr>Clustering (Active/Active)</vt:lpstr>
      <vt:lpstr>Virtualization</vt:lpstr>
      <vt:lpstr>Virtualization</vt:lpstr>
      <vt:lpstr>Virtualization migration</vt:lpstr>
      <vt:lpstr>Backups – ()</vt:lpstr>
      <vt:lpstr>Email Security - 1072</vt:lpstr>
      <vt:lpstr>Hacking Terms 1078</vt:lpstr>
      <vt:lpstr>Port scan</vt:lpstr>
      <vt:lpstr>Slide 51</vt:lpstr>
      <vt:lpstr>Hacking 1078</vt:lpstr>
      <vt:lpstr>Penetration Testing 1092</vt:lpstr>
      <vt:lpstr>Penetration Testing – ()</vt:lpstr>
      <vt:lpstr>Chapter 12 - Review</vt:lpstr>
    </vt:vector>
  </TitlesOfParts>
  <Company>BEB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Security</dc:title>
  <dc:creator>brianb</dc:creator>
  <cp:lastModifiedBy>brianb</cp:lastModifiedBy>
  <cp:revision>61</cp:revision>
  <dcterms:created xsi:type="dcterms:W3CDTF">2010-02-22T14:42:28Z</dcterms:created>
  <dcterms:modified xsi:type="dcterms:W3CDTF">2011-09-25T03:35:01Z</dcterms:modified>
</cp:coreProperties>
</file>