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notesMasterIdLst>
    <p:notesMasterId r:id="rId33"/>
  </p:notesMasterIdLst>
  <p:sldIdLst>
    <p:sldId id="292" r:id="rId2"/>
    <p:sldId id="293" r:id="rId3"/>
    <p:sldId id="279" r:id="rId4"/>
    <p:sldId id="257" r:id="rId5"/>
    <p:sldId id="270" r:id="rId6"/>
    <p:sldId id="267" r:id="rId7"/>
    <p:sldId id="276" r:id="rId8"/>
    <p:sldId id="280" r:id="rId9"/>
    <p:sldId id="281" r:id="rId10"/>
    <p:sldId id="287" r:id="rId11"/>
    <p:sldId id="291" r:id="rId12"/>
    <p:sldId id="286" r:id="rId13"/>
    <p:sldId id="290" r:id="rId14"/>
    <p:sldId id="284" r:id="rId15"/>
    <p:sldId id="289" r:id="rId16"/>
    <p:sldId id="296" r:id="rId17"/>
    <p:sldId id="294" r:id="rId18"/>
    <p:sldId id="295" r:id="rId19"/>
    <p:sldId id="298" r:id="rId20"/>
    <p:sldId id="297" r:id="rId21"/>
    <p:sldId id="271" r:id="rId22"/>
    <p:sldId id="275" r:id="rId23"/>
    <p:sldId id="258" r:id="rId24"/>
    <p:sldId id="259" r:id="rId25"/>
    <p:sldId id="278" r:id="rId26"/>
    <p:sldId id="263" r:id="rId27"/>
    <p:sldId id="272" r:id="rId28"/>
    <p:sldId id="273" r:id="rId29"/>
    <p:sldId id="264" r:id="rId30"/>
    <p:sldId id="265" r:id="rId31"/>
    <p:sldId id="27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9" autoAdjust="0"/>
    <p:restoredTop sz="94660"/>
  </p:normalViewPr>
  <p:slideViewPr>
    <p:cSldViewPr>
      <p:cViewPr varScale="1">
        <p:scale>
          <a:sx n="92" d="100"/>
          <a:sy n="92" d="100"/>
        </p:scale>
        <p:origin x="-6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599F4C3-E544-4C9D-8982-0272A07D1E15}" type="datetimeFigureOut">
              <a:rPr lang="en-US"/>
              <a:pPr>
                <a:defRPr/>
              </a:pPr>
              <a:t>8/27/2011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76CB338-7A46-4F90-B0EB-0B3F73BC4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8FB0F-B405-4C35-9866-A2D3B4C26F9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FBF46B0-CB98-4351-8C42-FF7191B5CDE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ABF2-8568-4284-A42E-6743BE8BA1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ABF2-8568-4284-A42E-6743BE8BA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ABF2-8568-4284-A42E-6743BE8BA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65D44-AC0A-4B86-83D1-BDADB5E996B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ABF2-8568-4284-A42E-6743BE8BA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ABF2-8568-4284-A42E-6743BE8BA1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>
          <a:xfrm>
            <a:off x="8382000" y="152400"/>
            <a:ext cx="609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C0D81E-594A-4313-A71C-8737E9E771E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ABF2-8568-4284-A42E-6743BE8BA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2A60B-0757-4E88-BABA-4485E1A775C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DABF2-8568-4284-A42E-6743BE8BA1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382000" y="152400"/>
            <a:ext cx="609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E7F89-FADF-4EB2-821D-1B44A0B7174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82F0F4-291B-4D5B-99AE-DD9FFADB1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  <a:prstGeom prst="rect">
            <a:avLst/>
          </a:prstGeom>
        </p:spPr>
        <p:txBody>
          <a:bodyPr/>
          <a:lstStyle/>
          <a:p>
            <a:fld id="{E5569DE4-7AB5-4BA9-8AC1-463BE8F9CC19}" type="datetimeFigureOut">
              <a:rPr lang="en-US" smtClean="0"/>
              <a:pPr/>
              <a:t>8/27/2011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180EB822-654E-4AFE-871C-967F6AD6495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77000"/>
            <a:ext cx="381000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1FDABF2-8568-4284-A42E-6743BE8BA1E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J:\Brians Documents\paladingrp\PaladinGroup-logo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6346018"/>
            <a:ext cx="1442080" cy="511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practicetests.org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22313" y="4406900"/>
            <a:ext cx="7772400" cy="954107"/>
          </a:xfrm>
        </p:spPr>
        <p:txBody>
          <a:bodyPr>
            <a:spAutoFit/>
          </a:bodyPr>
          <a:lstStyle/>
          <a:p>
            <a:pPr algn="r"/>
            <a:r>
              <a:rPr lang="en-US" sz="2800" dirty="0" smtClean="0">
                <a:latin typeface="Franklin Gothic Medium" pitchFamily="34" charset="0"/>
              </a:rPr>
              <a:t>Professional, Scientific and Technical Training </a:t>
            </a:r>
            <a:endParaRPr lang="en-US" sz="2800" dirty="0">
              <a:latin typeface="Franklin Gothic Medium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2313" y="4037568"/>
            <a:ext cx="7772400" cy="369332"/>
          </a:xfrm>
        </p:spPr>
        <p:txBody>
          <a:bodyPr>
            <a:spAutoFit/>
          </a:bodyPr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Franklin Gothic Medium" pitchFamily="34" charset="0"/>
              </a:rPr>
              <a:t>UMBC TRAINING CENTERS</a:t>
            </a:r>
            <a:endParaRPr lang="en-US" sz="18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pitchFamily="1" charset="0"/>
              <a:ea typeface="Osaka" pitchFamily="1" charset="-128"/>
            </a:endParaRPr>
          </a:p>
        </p:txBody>
      </p:sp>
      <p:pic>
        <p:nvPicPr>
          <p:cNvPr id="7" name="Picture 6" descr="T:\Marketing\Images\logo files\Training Centers\TC---logo_OFFSET_we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791200"/>
            <a:ext cx="2200275" cy="8572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552632" y="6488668"/>
            <a:ext cx="3591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© 2010, Paladin Group, LLC</a:t>
            </a:r>
            <a:endParaRPr lang="en-US" dirty="0"/>
          </a:p>
        </p:txBody>
      </p:sp>
      <p:pic>
        <p:nvPicPr>
          <p:cNvPr id="2051" name="Picture 3" descr="J:\My Pictures\Picture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37685" cy="686274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38200" y="838200"/>
            <a:ext cx="75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Certified Information System Security Professional (CISSP)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this Class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3600" dirty="0" smtClean="0"/>
              <a:t>Some subjects will be very boring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C8A47DE-2A4A-4705-9747-282CC18073C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this Class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3600" dirty="0" smtClean="0"/>
              <a:t>I mean VERY boring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9178387-59EB-4FEF-8868-FC68C8896098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this Class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3600" dirty="0" smtClean="0"/>
              <a:t>You may have the urge to fall asleep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B9230EE-BEA5-4DB8-A67D-FF9BB3175CE1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But seriously guys…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0A07606-3835-4278-A0C9-50651125A23A}" type="slidenum">
              <a:rPr lang="en-US" smtClean="0"/>
              <a:pPr/>
              <a:t>13</a:t>
            </a:fld>
            <a:endParaRPr lang="en-US" smtClean="0"/>
          </a:p>
        </p:txBody>
      </p:sp>
      <p:pic>
        <p:nvPicPr>
          <p:cNvPr id="33794" name="Picture 2" descr="C:\Users\brianb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209800"/>
            <a:ext cx="4267200" cy="392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this Class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3600" dirty="0" smtClean="0"/>
              <a:t>At the end of this class you will have a good understanding of the wide range of different business security concerns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4597B44E-B105-483A-A18A-B96A2A1C5D80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this Class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3600" dirty="0" smtClean="0"/>
              <a:t>By obtaining this certification you will be very valuable to many organizations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E86F699-A1B3-437D-941C-0276A99FED4B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be successful in this class…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41921-90C6-40F5-ACCC-F0936B73EBED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be successful in this class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…Avoid the urge to check your email or surf during class…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41921-90C6-40F5-ACCC-F0936B73EBED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be successful in this class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Seriously… I won’t stop you… but it’s WAY too easy to get distracted.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41921-90C6-40F5-ACCC-F0936B73EBED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be successful in this class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… Also try not to fall asleep…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41921-90C6-40F5-ACCC-F0936B73EBED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Certified Information System Security Professional (CISSP)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9" name="Picture 3" descr="J:\Brians Documents\paladingrp\PaladinGroup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5334000"/>
            <a:ext cx="3810000" cy="13525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447800" y="541020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Developed and presented by :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be successful in this class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…Besides that…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41921-90C6-40F5-ACCC-F0936B73EBED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be successful in this class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Relax! There is nothing to prove to anyone but yourself and ISC2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 smtClean="0"/>
          </a:p>
          <a:p>
            <a:r>
              <a:rPr lang="en-US" dirty="0" smtClean="0"/>
              <a:t>There is A LOT of material to cover! “a mile wide, an inch deep”</a:t>
            </a:r>
          </a:p>
          <a:p>
            <a:r>
              <a:rPr lang="en-US" dirty="0" smtClean="0"/>
              <a:t>Focus on the main concepts and understanding them</a:t>
            </a:r>
          </a:p>
          <a:p>
            <a:r>
              <a:rPr lang="en-US" dirty="0" smtClean="0"/>
              <a:t>Try to keep on topic. For situation specific questions see me during breaks.</a:t>
            </a:r>
          </a:p>
          <a:p>
            <a:r>
              <a:rPr lang="en-US" dirty="0" smtClean="0"/>
              <a:t>Please read chapters AHEAD of time</a:t>
            </a:r>
          </a:p>
          <a:p>
            <a:r>
              <a:rPr lang="en-US" dirty="0" smtClean="0"/>
              <a:t>STOP me if you don’t understand something!</a:t>
            </a:r>
          </a:p>
          <a:p>
            <a:r>
              <a:rPr lang="en-US" dirty="0" smtClean="0"/>
              <a:t>Ask questions of what you have read and need clarification on!</a:t>
            </a:r>
          </a:p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41921-90C6-40F5-ACCC-F0936B73EBED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be successful in this class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Don’t believe EVERYTHING you read, whether that be in this book, or what I tell you. (I’ve seen incorrect answers on exams!) Sometimes I will transpose my thoughts or be thinking of something else.. I may even say something blatantly wrong just to see who is awake! ;) </a:t>
            </a:r>
          </a:p>
          <a:p>
            <a:r>
              <a:rPr lang="en-US" smtClean="0"/>
              <a:t>Moral of the story is ALWAYS think for yourself.</a:t>
            </a:r>
          </a:p>
          <a:p>
            <a:r>
              <a:rPr lang="en-US" smtClean="0"/>
              <a:t>Watch for * in the notes… pay special attention to these items for the exam.</a:t>
            </a:r>
          </a:p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766AC-6161-46D6-A8D0-414A4EFBDE9E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CISSP Common Body of Knowledge Domains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10 Domains</a:t>
            </a:r>
          </a:p>
          <a:p>
            <a:pPr lvl="1"/>
            <a:r>
              <a:rPr lang="en-US" dirty="0" smtClean="0"/>
              <a:t>Access Control</a:t>
            </a:r>
          </a:p>
          <a:p>
            <a:pPr lvl="1"/>
            <a:r>
              <a:rPr lang="en-US" dirty="0" smtClean="0"/>
              <a:t>Telecommunications and Network Security</a:t>
            </a:r>
          </a:p>
          <a:p>
            <a:pPr lvl="1"/>
            <a:r>
              <a:rPr lang="en-US" dirty="0" smtClean="0"/>
              <a:t>Information Security and Risk Management</a:t>
            </a:r>
          </a:p>
          <a:p>
            <a:pPr lvl="1"/>
            <a:r>
              <a:rPr lang="en-US" dirty="0" smtClean="0"/>
              <a:t>Applications Security</a:t>
            </a:r>
          </a:p>
          <a:p>
            <a:pPr lvl="1"/>
            <a:r>
              <a:rPr lang="en-US" dirty="0" smtClean="0"/>
              <a:t>Cryptography</a:t>
            </a:r>
          </a:p>
          <a:p>
            <a:pPr lvl="1"/>
            <a:r>
              <a:rPr lang="en-US" dirty="0" smtClean="0"/>
              <a:t>Security Architecture and Design</a:t>
            </a:r>
          </a:p>
          <a:p>
            <a:pPr lvl="1"/>
            <a:r>
              <a:rPr lang="en-US" dirty="0" smtClean="0"/>
              <a:t>Operations Security</a:t>
            </a:r>
          </a:p>
          <a:p>
            <a:pPr lvl="1"/>
            <a:r>
              <a:rPr lang="en-US" dirty="0" smtClean="0"/>
              <a:t>Business Continuity Planning and Disaster Recovery Planning</a:t>
            </a:r>
          </a:p>
          <a:p>
            <a:pPr lvl="1"/>
            <a:r>
              <a:rPr lang="en-US" dirty="0" smtClean="0"/>
              <a:t>Legal Regulation and Compliance *</a:t>
            </a:r>
          </a:p>
          <a:p>
            <a:pPr lvl="1"/>
            <a:r>
              <a:rPr lang="en-US" dirty="0" smtClean="0"/>
              <a:t>Physical (Environmental Security)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* This chapter will probably be left as a reading assignment for you.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4959-C2F6-4161-BBF1-6F483B4DFA4E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Becoming a CISSP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Prerequisites</a:t>
            </a:r>
          </a:p>
          <a:p>
            <a:r>
              <a:rPr lang="en-US" smtClean="0"/>
              <a:t>5 years of PROFESSIONAL experience in TWO or more of the domains</a:t>
            </a:r>
          </a:p>
          <a:p>
            <a:pPr lvl="1"/>
            <a:r>
              <a:rPr lang="en-US" smtClean="0"/>
              <a:t>Or</a:t>
            </a:r>
          </a:p>
          <a:p>
            <a:r>
              <a:rPr lang="en-US" smtClean="0"/>
              <a:t>4 years of experience (2+ domains)  AND 4 year college degree or masters degree in Information Security from a National Center of Excellence </a:t>
            </a:r>
          </a:p>
          <a:p>
            <a:pPr lvl="1"/>
            <a:r>
              <a:rPr lang="en-US" smtClean="0"/>
              <a:t>Or</a:t>
            </a:r>
          </a:p>
          <a:p>
            <a:r>
              <a:rPr lang="en-US" smtClean="0"/>
              <a:t>3 years experience (2+ CBK), AND a 4 year college degree  AND approved security exam (see ISC page)</a:t>
            </a:r>
          </a:p>
          <a:p>
            <a:endParaRPr lang="en-US" smtClean="0"/>
          </a:p>
          <a:p>
            <a:pPr lvl="1"/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916A2-961E-42D0-B690-D357D237C1C9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 Enough Experience?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You can take the exam, if you pass you will be an “CISSP Associate”.</a:t>
            </a:r>
          </a:p>
          <a:p>
            <a:endParaRPr lang="en-US" smtClean="0"/>
          </a:p>
          <a:p>
            <a:r>
              <a:rPr lang="en-US" smtClean="0"/>
              <a:t>An Annual Maintenance Fee (AMF) of US$35 applies, and</a:t>
            </a:r>
          </a:p>
          <a:p>
            <a:r>
              <a:rPr lang="en-US" smtClean="0"/>
              <a:t>Continuing Professional Education (CPE) units must be earned each year (20 towards the CISSP)</a:t>
            </a:r>
          </a:p>
          <a:p>
            <a:r>
              <a:rPr lang="en-US" smtClean="0"/>
              <a:t>You have 6 years to get the required on the job experience to become a CISSP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795C9-360C-4249-BB5B-6E9A5972D7E2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CISSP Exam	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250 multiple choice questions</a:t>
            </a:r>
          </a:p>
          <a:p>
            <a:pPr lvl="1"/>
            <a:r>
              <a:rPr lang="en-US" smtClean="0"/>
              <a:t>4 possible choices, 1 correct answer</a:t>
            </a:r>
          </a:p>
          <a:p>
            <a:pPr lvl="1"/>
            <a:r>
              <a:rPr lang="en-US" smtClean="0"/>
              <a:t>Different difficulty, different values</a:t>
            </a:r>
          </a:p>
          <a:p>
            <a:pPr lvl="1"/>
            <a:r>
              <a:rPr lang="en-US" smtClean="0"/>
              <a:t>225 questions are graded, 25 are NOT</a:t>
            </a:r>
          </a:p>
          <a:p>
            <a:pPr lvl="1"/>
            <a:r>
              <a:rPr lang="en-US" smtClean="0"/>
              <a:t>Minimum passing score 700 out of 1000</a:t>
            </a:r>
          </a:p>
          <a:p>
            <a:pPr lvl="1"/>
            <a:r>
              <a:rPr lang="en-US" smtClean="0"/>
              <a:t>Usually 2 answers are easily removed</a:t>
            </a:r>
          </a:p>
          <a:p>
            <a:pPr lvl="1"/>
            <a:r>
              <a:rPr lang="en-US" smtClean="0"/>
              <a:t>2 remaining answers are very similar</a:t>
            </a:r>
          </a:p>
          <a:p>
            <a:pPr lvl="1"/>
            <a:r>
              <a:rPr lang="en-US" smtClean="0"/>
              <a:t>Some questions are “word problems”</a:t>
            </a:r>
          </a:p>
          <a:p>
            <a:r>
              <a:rPr lang="en-US" smtClean="0"/>
              <a:t>6 Hours to complete exam</a:t>
            </a:r>
          </a:p>
          <a:p>
            <a:r>
              <a:rPr lang="en-US" smtClean="0"/>
              <a:t>Most people DO NOT pass their first time!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0F2-F20B-4312-808B-1D8FA1ECD002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CISSP Exam Techniques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5105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Before you attempt the exam, ensure that you have read every page in the book and understand the points discussed in the “Quick hints” of each chapter.</a:t>
            </a:r>
          </a:p>
          <a:p>
            <a:pPr eaLnBrk="1" hangingPunct="1"/>
            <a:r>
              <a:rPr lang="en-US" dirty="0" smtClean="0"/>
              <a:t>Relax! Don’t stress yourself out.</a:t>
            </a:r>
          </a:p>
          <a:p>
            <a:pPr eaLnBrk="1" hangingPunct="1"/>
            <a:r>
              <a:rPr lang="en-US" dirty="0" smtClean="0"/>
              <a:t>THINK!  Rather than memorize.</a:t>
            </a:r>
          </a:p>
          <a:p>
            <a:pPr eaLnBrk="1" hangingPunct="1"/>
            <a:r>
              <a:rPr lang="en-US" dirty="0" err="1" smtClean="0"/>
              <a:t>Internatlize</a:t>
            </a:r>
            <a:r>
              <a:rPr lang="en-US" dirty="0" smtClean="0"/>
              <a:t> important ideas/concepts  and use them to derive the correct answers</a:t>
            </a:r>
          </a:p>
          <a:p>
            <a:pPr eaLnBrk="1" hangingPunct="1"/>
            <a:r>
              <a:rPr lang="en-US" dirty="0" smtClean="0"/>
              <a:t>Immediately remove 2 of the answers</a:t>
            </a:r>
          </a:p>
          <a:p>
            <a:pPr eaLnBrk="1" hangingPunct="1"/>
            <a:r>
              <a:rPr lang="en-US" dirty="0" smtClean="0"/>
              <a:t>Knock out the ones you know right away</a:t>
            </a:r>
          </a:p>
          <a:p>
            <a:pPr eaLnBrk="1" hangingPunct="1"/>
            <a:r>
              <a:rPr lang="en-US" dirty="0" smtClean="0"/>
              <a:t>Skip a problem and come back if your not at least 90% sure of your answer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40A96E5F-397C-487A-9C24-BB82E9B0BB29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 Resources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CISSP practice tests</a:t>
            </a:r>
          </a:p>
          <a:p>
            <a:pPr lvl="1"/>
            <a:r>
              <a:rPr lang="en-US" smtClean="0">
                <a:hlinkClick r:id="rId2"/>
              </a:rPr>
              <a:t>http://www.freepracticetests.org</a:t>
            </a:r>
            <a:endParaRPr lang="en-US" smtClean="0"/>
          </a:p>
          <a:p>
            <a:pPr lvl="1"/>
            <a:r>
              <a:rPr lang="en-US" smtClean="0"/>
              <a:t>Do These after EACH chapter at home. Use this to figure out what you need work on.</a:t>
            </a:r>
          </a:p>
          <a:p>
            <a:pPr lvl="1"/>
            <a:r>
              <a:rPr lang="en-US" smtClean="0"/>
              <a:t>Do one CBK at a time</a:t>
            </a:r>
          </a:p>
          <a:p>
            <a:pPr lvl="1"/>
            <a:r>
              <a:rPr lang="en-US" smtClean="0"/>
              <a:t>Put the settings on PRO</a:t>
            </a:r>
          </a:p>
          <a:p>
            <a:pPr lvl="1"/>
            <a:r>
              <a:rPr lang="en-US" smtClean="0"/>
              <a:t>Choose 25 questions at a time</a:t>
            </a:r>
          </a:p>
          <a:p>
            <a:pPr lvl="1"/>
            <a:r>
              <a:rPr lang="en-US" smtClean="0"/>
              <a:t>If you can consistanty get 85% or better… you should feel comfortable with that CBK for the CISSP</a:t>
            </a:r>
          </a:p>
          <a:p>
            <a:pPr lvl="1"/>
            <a:endParaRPr lang="en-US" smtClean="0"/>
          </a:p>
          <a:p>
            <a:r>
              <a:rPr lang="en-US" smtClean="0"/>
              <a:t>I will post my slides/notes online at http://www.paladingrp.com/resources.shtml</a:t>
            </a:r>
          </a:p>
          <a:p>
            <a:pPr lvl="1"/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5825BF0-2AFE-4D57-B657-309B7BC3FC66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After the Exam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763000" cy="5257800"/>
          </a:xfrm>
        </p:spPr>
        <p:txBody>
          <a:bodyPr/>
          <a:lstStyle/>
          <a:p>
            <a:pPr eaLnBrk="1" hangingPunct="1"/>
            <a:r>
              <a:rPr lang="en-US" smtClean="0"/>
              <a:t>Must provide resume</a:t>
            </a:r>
          </a:p>
          <a:p>
            <a:pPr eaLnBrk="1" hangingPunct="1"/>
            <a:r>
              <a:rPr lang="en-US" smtClean="0"/>
              <a:t>Must state which 2+ domains you have experience in, at which jobs and for how many years.</a:t>
            </a:r>
          </a:p>
          <a:p>
            <a:pPr eaLnBrk="1" hangingPunct="1"/>
            <a:r>
              <a:rPr lang="en-US" smtClean="0"/>
              <a:t>Must be sponsored by a current CISSP (preferred) or have a past manager vouch for your experience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65036087-023C-4413-A4D5-E274BDB07BD0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the Instructor</a:t>
            </a:r>
          </a:p>
        </p:txBody>
      </p:sp>
      <p:pic>
        <p:nvPicPr>
          <p:cNvPr id="11" name="Picture 7" descr="Strong-Ba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76400"/>
            <a:ext cx="8294186" cy="4648200"/>
          </a:xfrm>
        </p:spPr>
      </p:pic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733D-F4F1-478A-9E21-F3B72306A62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Maintaining your CISSP	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120 credit hours worth of extra-curricular activities. (classes, reading books, conferences etc) every 3 years.</a:t>
            </a:r>
          </a:p>
          <a:p>
            <a:r>
              <a:rPr lang="en-US" smtClean="0"/>
              <a:t>80 must be directly related to security</a:t>
            </a:r>
          </a:p>
          <a:p>
            <a:r>
              <a:rPr lang="en-US" smtClean="0"/>
              <a:t>40 can be generic IT related</a:t>
            </a:r>
          </a:p>
          <a:p>
            <a:r>
              <a:rPr lang="en-US" smtClean="0"/>
              <a:t>Minimum 20 credits a year</a:t>
            </a:r>
          </a:p>
          <a:p>
            <a:pPr lvl="1"/>
            <a:r>
              <a:rPr lang="en-US" smtClean="0"/>
              <a:t>Or</a:t>
            </a:r>
          </a:p>
          <a:p>
            <a:r>
              <a:rPr lang="en-US" smtClean="0"/>
              <a:t>Retake the exam every 3 years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EA7B-6668-4736-B657-9D0B13184688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Lets Begin!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the Instructor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None/>
            </a:pPr>
            <a:r>
              <a:rPr lang="en-US" b="1" dirty="0" smtClean="0"/>
              <a:t>Brian E. </a:t>
            </a:r>
            <a:r>
              <a:rPr lang="en-US" b="1" dirty="0" err="1" smtClean="0"/>
              <a:t>Brzezicki</a:t>
            </a:r>
            <a:endParaRPr lang="en-US" b="1" dirty="0" smtClean="0"/>
          </a:p>
          <a:p>
            <a:pPr>
              <a:buFontTx/>
              <a:buNone/>
            </a:pPr>
            <a:r>
              <a:rPr lang="en-US" dirty="0" smtClean="0"/>
              <a:t>email:	brianb@paladingrp.com</a:t>
            </a:r>
          </a:p>
          <a:p>
            <a:pPr>
              <a:buFontTx/>
              <a:buNone/>
            </a:pPr>
            <a:r>
              <a:rPr lang="en-US" dirty="0" smtClean="0"/>
              <a:t>	     	 </a:t>
            </a:r>
            <a:r>
              <a:rPr lang="en-US" smtClean="0"/>
              <a:t>	</a:t>
            </a:r>
            <a:r>
              <a:rPr lang="en-US" smtClean="0"/>
              <a:t>bbrzezicki</a:t>
            </a:r>
            <a:r>
              <a:rPr lang="en-US" smtClean="0"/>
              <a:t>@keywcorp.com</a:t>
            </a: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pPr lvl="1"/>
            <a:r>
              <a:rPr lang="en-US" dirty="0" smtClean="0"/>
              <a:t>Bachelor of Science, Computer Science</a:t>
            </a:r>
          </a:p>
          <a:p>
            <a:pPr lvl="1"/>
            <a:r>
              <a:rPr lang="en-US" dirty="0" smtClean="0"/>
              <a:t>Masters of Science, Computer Science</a:t>
            </a:r>
          </a:p>
          <a:p>
            <a:pPr lvl="1"/>
            <a:r>
              <a:rPr lang="en-US" dirty="0" smtClean="0"/>
              <a:t>ISC2 CISSP</a:t>
            </a:r>
          </a:p>
          <a:p>
            <a:pPr lvl="1"/>
            <a:r>
              <a:rPr lang="en-US" dirty="0" smtClean="0"/>
              <a:t>EC-Council Certified Ethical Hacker (CEH)</a:t>
            </a:r>
          </a:p>
          <a:p>
            <a:pPr lvl="1"/>
            <a:r>
              <a:rPr lang="en-US" dirty="0" err="1" smtClean="0"/>
              <a:t>CompTIA</a:t>
            </a:r>
            <a:r>
              <a:rPr lang="en-US" dirty="0" smtClean="0"/>
              <a:t> Security+</a:t>
            </a:r>
          </a:p>
          <a:p>
            <a:pPr lvl="1"/>
            <a:r>
              <a:rPr lang="en-US" dirty="0" smtClean="0"/>
              <a:t>Red Hat Certified Technician (RHCT), Certified Engineer (RHCE)</a:t>
            </a:r>
          </a:p>
          <a:p>
            <a:pPr lvl="1"/>
            <a:r>
              <a:rPr lang="en-US" dirty="0" smtClean="0"/>
              <a:t>Sun Solaris Network Administrator, Sun Solaris Systems Administrator</a:t>
            </a:r>
          </a:p>
          <a:p>
            <a:pPr lvl="1"/>
            <a:r>
              <a:rPr lang="en-US" dirty="0" smtClean="0"/>
              <a:t>Microsoft MCSE (NT 4.0) / Microsoft Certified Trainer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9231691-27A3-49CE-BEB5-938E218CF6A4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the Instructor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Strengths</a:t>
            </a:r>
          </a:p>
          <a:p>
            <a:pPr lvl="1"/>
            <a:r>
              <a:rPr lang="en-US" sz="2000" smtClean="0"/>
              <a:t>Technical Security (hacking and defending)</a:t>
            </a:r>
          </a:p>
          <a:p>
            <a:pPr lvl="2"/>
            <a:r>
              <a:rPr lang="en-US" sz="2000" smtClean="0"/>
              <a:t>Access Control</a:t>
            </a:r>
          </a:p>
          <a:p>
            <a:pPr lvl="2"/>
            <a:r>
              <a:rPr lang="en-US" sz="2000" smtClean="0"/>
              <a:t>Telecommunication and Network Security</a:t>
            </a:r>
          </a:p>
          <a:p>
            <a:pPr lvl="2"/>
            <a:r>
              <a:rPr lang="en-US" sz="2000" smtClean="0"/>
              <a:t>Security Architecture and Design</a:t>
            </a:r>
          </a:p>
          <a:p>
            <a:pPr lvl="2"/>
            <a:r>
              <a:rPr lang="en-US" sz="2000" smtClean="0"/>
              <a:t>Applications Security</a:t>
            </a:r>
          </a:p>
          <a:p>
            <a:pPr lvl="2"/>
            <a:r>
              <a:rPr lang="en-US" sz="2000" smtClean="0"/>
              <a:t>Operations Security</a:t>
            </a:r>
          </a:p>
          <a:p>
            <a:pPr lvl="2">
              <a:buFontTx/>
              <a:buNone/>
            </a:pPr>
            <a:endParaRPr lang="en-US" sz="2000" smtClean="0"/>
          </a:p>
          <a:p>
            <a:pPr lvl="1"/>
            <a:r>
              <a:rPr lang="en-US" sz="2000" smtClean="0"/>
              <a:t>Unix/Linux</a:t>
            </a:r>
          </a:p>
          <a:p>
            <a:pPr lvl="1"/>
            <a:r>
              <a:rPr lang="en-US" sz="2000" smtClean="0"/>
              <a:t>TCP/IP</a:t>
            </a:r>
          </a:p>
          <a:p>
            <a:pPr lvl="1"/>
            <a:r>
              <a:rPr lang="en-US" sz="2000" smtClean="0"/>
              <a:t>Internet Services</a:t>
            </a:r>
          </a:p>
          <a:p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30B24103-7216-4A79-B766-5E781BB7D6A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the Instructor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Weaknesses</a:t>
            </a:r>
          </a:p>
          <a:p>
            <a:pPr lvl="1"/>
            <a:r>
              <a:rPr lang="en-US" dirty="0" smtClean="0"/>
              <a:t>Non-technical Areas</a:t>
            </a:r>
          </a:p>
          <a:p>
            <a:pPr lvl="2"/>
            <a:r>
              <a:rPr lang="en-US" dirty="0" smtClean="0"/>
              <a:t>Business Continuity Planning and Disaster Recovery Planning</a:t>
            </a:r>
          </a:p>
          <a:p>
            <a:pPr lvl="2"/>
            <a:r>
              <a:rPr lang="en-US" dirty="0" smtClean="0"/>
              <a:t>Legal Regulation and Compliance</a:t>
            </a:r>
          </a:p>
          <a:p>
            <a:pPr lvl="1"/>
            <a:r>
              <a:rPr lang="en-US" dirty="0" smtClean="0"/>
              <a:t>Windows: I simply don’t like it and I avoid deploying it.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Note on the areas of the CBK that I’m not an expert in, I will do my best to find you the correct answers to your questions if I don’t have them already.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F256-0A18-462E-9627-F338BB92C3E2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about each of you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Yes It’s that time where you all have to say a few words about yourself</a:t>
            </a:r>
          </a:p>
          <a:p>
            <a:pPr lvl="1"/>
            <a:r>
              <a:rPr lang="en-US" smtClean="0"/>
              <a:t>Name</a:t>
            </a:r>
          </a:p>
          <a:p>
            <a:pPr lvl="1"/>
            <a:r>
              <a:rPr lang="en-US" smtClean="0"/>
              <a:t>What you do (if you can/want to tell)</a:t>
            </a:r>
          </a:p>
          <a:p>
            <a:pPr lvl="1"/>
            <a:r>
              <a:rPr lang="en-US" smtClean="0"/>
              <a:t>What your strengths and weaknesses in security are</a:t>
            </a:r>
          </a:p>
          <a:p>
            <a:pPr lvl="1"/>
            <a:r>
              <a:rPr lang="en-US" smtClean="0"/>
              <a:t>Why are you taking this class?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D14EE9E-0278-4782-9725-CF1A3D3D1F75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this Class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3600" dirty="0" smtClean="0"/>
              <a:t>This class is NOT about hacking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BCE6B3D-53FC-417B-A255-028B8EC6634B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About this Class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3600" dirty="0" smtClean="0"/>
              <a:t>You will NOT be a hacker when you leave this class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8CEB6844-EB8D-4B06-9512-C7E91AA82A79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210</TotalTime>
  <Words>1085</Words>
  <Application>Microsoft Office PowerPoint</Application>
  <PresentationFormat>On-screen Show (4:3)</PresentationFormat>
  <Paragraphs>219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Module</vt:lpstr>
      <vt:lpstr>Professional, Scientific and Technical Training </vt:lpstr>
      <vt:lpstr>Certified Information System Security Professional (CISSP)</vt:lpstr>
      <vt:lpstr>About the Instructor</vt:lpstr>
      <vt:lpstr>About the Instructor</vt:lpstr>
      <vt:lpstr>About the Instructor</vt:lpstr>
      <vt:lpstr>About the Instructor</vt:lpstr>
      <vt:lpstr>What about each of you</vt:lpstr>
      <vt:lpstr>About this Class</vt:lpstr>
      <vt:lpstr>About this Class</vt:lpstr>
      <vt:lpstr>About this Class</vt:lpstr>
      <vt:lpstr>About this Class</vt:lpstr>
      <vt:lpstr>About this Class</vt:lpstr>
      <vt:lpstr>But seriously guys…</vt:lpstr>
      <vt:lpstr>About this Class</vt:lpstr>
      <vt:lpstr>About this Class</vt:lpstr>
      <vt:lpstr>How to be successful in this class…</vt:lpstr>
      <vt:lpstr>How to be successful in this class</vt:lpstr>
      <vt:lpstr>How to be successful in this class</vt:lpstr>
      <vt:lpstr>How to be successful in this class</vt:lpstr>
      <vt:lpstr>How to be successful in this class</vt:lpstr>
      <vt:lpstr>How to be successful in this class</vt:lpstr>
      <vt:lpstr>How to be successful in this class</vt:lpstr>
      <vt:lpstr>CISSP Common Body of Knowledge Domains</vt:lpstr>
      <vt:lpstr>Becoming a CISSP</vt:lpstr>
      <vt:lpstr>Not Enough Experience?</vt:lpstr>
      <vt:lpstr>CISSP Exam </vt:lpstr>
      <vt:lpstr>CISSP Exam Techniques</vt:lpstr>
      <vt:lpstr>Exam Resources</vt:lpstr>
      <vt:lpstr>After the Exam</vt:lpstr>
      <vt:lpstr>Maintaining your CISSP </vt:lpstr>
      <vt:lpstr>Lets Begin!</vt:lpstr>
    </vt:vector>
  </TitlesOfParts>
  <Company>Paladin Group,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Certified Information System Security Professional (CISSP)</dc:title>
  <dc:creator>brianb</dc:creator>
  <cp:lastModifiedBy>brianb</cp:lastModifiedBy>
  <cp:revision>65</cp:revision>
  <dcterms:created xsi:type="dcterms:W3CDTF">2010-01-12T04:09:25Z</dcterms:created>
  <dcterms:modified xsi:type="dcterms:W3CDTF">2011-08-27T05:43:57Z</dcterms:modified>
</cp:coreProperties>
</file>